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258" r:id="rId3"/>
    <p:sldId id="287" r:id="rId4"/>
    <p:sldId id="377" r:id="rId5"/>
    <p:sldId id="260" r:id="rId6"/>
    <p:sldId id="331" r:id="rId7"/>
    <p:sldId id="341" r:id="rId8"/>
    <p:sldId id="340" r:id="rId9"/>
    <p:sldId id="288" r:id="rId10"/>
    <p:sldId id="261" r:id="rId11"/>
    <p:sldId id="327" r:id="rId12"/>
    <p:sldId id="332" r:id="rId13"/>
    <p:sldId id="330" r:id="rId14"/>
    <p:sldId id="333" r:id="rId15"/>
    <p:sldId id="293" r:id="rId16"/>
    <p:sldId id="262" r:id="rId17"/>
    <p:sldId id="344" r:id="rId18"/>
    <p:sldId id="263" r:id="rId19"/>
    <p:sldId id="379" r:id="rId20"/>
    <p:sldId id="378" r:id="rId21"/>
    <p:sldId id="380" r:id="rId22"/>
    <p:sldId id="264" r:id="rId23"/>
    <p:sldId id="352" r:id="rId24"/>
    <p:sldId id="294" r:id="rId25"/>
    <p:sldId id="366" r:id="rId26"/>
    <p:sldId id="373" r:id="rId27"/>
    <p:sldId id="372" r:id="rId28"/>
    <p:sldId id="374" r:id="rId29"/>
    <p:sldId id="375" r:id="rId30"/>
    <p:sldId id="384" r:id="rId31"/>
    <p:sldId id="311" r:id="rId32"/>
    <p:sldId id="308" r:id="rId33"/>
    <p:sldId id="381" r:id="rId34"/>
    <p:sldId id="312" r:id="rId35"/>
    <p:sldId id="310" r:id="rId36"/>
    <p:sldId id="376" r:id="rId37"/>
    <p:sldId id="314" r:id="rId38"/>
    <p:sldId id="316" r:id="rId39"/>
    <p:sldId id="315" r:id="rId40"/>
    <p:sldId id="317" r:id="rId41"/>
    <p:sldId id="329" r:id="rId42"/>
    <p:sldId id="270" r:id="rId43"/>
    <p:sldId id="363" r:id="rId44"/>
    <p:sldId id="354" r:id="rId45"/>
    <p:sldId id="356" r:id="rId46"/>
    <p:sldId id="357" r:id="rId47"/>
    <p:sldId id="387" r:id="rId48"/>
    <p:sldId id="365" r:id="rId49"/>
    <p:sldId id="358" r:id="rId50"/>
    <p:sldId id="359" r:id="rId51"/>
    <p:sldId id="321" r:id="rId52"/>
    <p:sldId id="271" r:id="rId53"/>
    <p:sldId id="290" r:id="rId54"/>
    <p:sldId id="326" r:id="rId55"/>
    <p:sldId id="339" r:id="rId56"/>
    <p:sldId id="389" r:id="rId57"/>
    <p:sldId id="390" r:id="rId58"/>
    <p:sldId id="391" r:id="rId59"/>
    <p:sldId id="296" r:id="rId60"/>
    <p:sldId id="322" r:id="rId61"/>
    <p:sldId id="323" r:id="rId62"/>
    <p:sldId id="297" r:id="rId63"/>
    <p:sldId id="324" r:id="rId64"/>
    <p:sldId id="325" r:id="rId65"/>
    <p:sldId id="392" r:id="rId66"/>
    <p:sldId id="299" r:id="rId67"/>
    <p:sldId id="301" r:id="rId68"/>
    <p:sldId id="300" r:id="rId69"/>
    <p:sldId id="303" r:id="rId70"/>
    <p:sldId id="385" r:id="rId71"/>
    <p:sldId id="274" r:id="rId72"/>
  </p:sldIdLst>
  <p:sldSz cx="9144000" cy="6858000" type="screen4x3"/>
  <p:notesSz cx="697388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varScale="1">
        <p:scale>
          <a:sx n="92" d="100"/>
          <a:sy n="92" d="100"/>
        </p:scale>
        <p:origin x="-92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8C19B1-18B6-4542-A025-BFA7F22B0FEA}"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56BAF1B9-5145-46E2-B6B9-5121C38C2400}">
      <dgm:prSet phldrT="[Text]" custT="1"/>
      <dgm:spPr/>
      <dgm:t>
        <a:bodyPr/>
        <a:lstStyle/>
        <a:p>
          <a:r>
            <a:rPr lang="en-US" sz="3200" b="1" dirty="0" smtClean="0"/>
            <a:t>October </a:t>
          </a:r>
          <a:endParaRPr lang="en-US" sz="3200" dirty="0"/>
        </a:p>
      </dgm:t>
    </dgm:pt>
    <dgm:pt modelId="{F8A1911A-9648-4E04-B8DD-FDD51BE90EF1}" type="parTrans" cxnId="{5AC2DEDC-7CF9-4253-9B35-AFBF23FC07C6}">
      <dgm:prSet/>
      <dgm:spPr/>
      <dgm:t>
        <a:bodyPr/>
        <a:lstStyle/>
        <a:p>
          <a:endParaRPr lang="en-US"/>
        </a:p>
      </dgm:t>
    </dgm:pt>
    <dgm:pt modelId="{16ED7FE7-A64B-43EE-ADD7-D9546D67A0A1}" type="sibTrans" cxnId="{5AC2DEDC-7CF9-4253-9B35-AFBF23FC07C6}">
      <dgm:prSet/>
      <dgm:spPr/>
      <dgm:t>
        <a:bodyPr/>
        <a:lstStyle/>
        <a:p>
          <a:endParaRPr lang="en-US"/>
        </a:p>
      </dgm:t>
    </dgm:pt>
    <dgm:pt modelId="{70D7F06E-C381-4FA9-AA13-BB8746BF56F1}">
      <dgm:prSet phldrT="[Text]" custT="1"/>
      <dgm:spPr/>
      <dgm:t>
        <a:bodyPr/>
        <a:lstStyle/>
        <a:p>
          <a:r>
            <a:rPr lang="en-US" sz="3200" b="1" dirty="0" smtClean="0"/>
            <a:t>November </a:t>
          </a:r>
          <a:endParaRPr lang="en-US" sz="3200" dirty="0"/>
        </a:p>
      </dgm:t>
    </dgm:pt>
    <dgm:pt modelId="{144C5C51-1A5F-4B74-A658-8471850617F1}" type="parTrans" cxnId="{42C95C2F-25B9-4338-AE52-CBA799D1C271}">
      <dgm:prSet/>
      <dgm:spPr/>
      <dgm:t>
        <a:bodyPr/>
        <a:lstStyle/>
        <a:p>
          <a:endParaRPr lang="en-US"/>
        </a:p>
      </dgm:t>
    </dgm:pt>
    <dgm:pt modelId="{55E41B81-3BC1-420A-977A-DC6D1750E298}" type="sibTrans" cxnId="{42C95C2F-25B9-4338-AE52-CBA799D1C271}">
      <dgm:prSet/>
      <dgm:spPr/>
      <dgm:t>
        <a:bodyPr/>
        <a:lstStyle/>
        <a:p>
          <a:endParaRPr lang="en-US"/>
        </a:p>
      </dgm:t>
    </dgm:pt>
    <dgm:pt modelId="{3F94E877-732C-427A-BFE3-76F1535C63BD}">
      <dgm:prSet phldrT="[Text]" custT="1"/>
      <dgm:spPr/>
      <dgm:t>
        <a:bodyPr/>
        <a:lstStyle/>
        <a:p>
          <a:r>
            <a:rPr lang="en-US" sz="3200" dirty="0" smtClean="0"/>
            <a:t>January 2017</a:t>
          </a:r>
          <a:endParaRPr lang="en-US" sz="3200" dirty="0"/>
        </a:p>
      </dgm:t>
    </dgm:pt>
    <dgm:pt modelId="{76FF16B4-6ECF-48C7-B107-12099225C139}" type="parTrans" cxnId="{5FEE03D8-8E69-48C9-B868-8F550021F36F}">
      <dgm:prSet/>
      <dgm:spPr/>
      <dgm:t>
        <a:bodyPr/>
        <a:lstStyle/>
        <a:p>
          <a:endParaRPr lang="en-US"/>
        </a:p>
      </dgm:t>
    </dgm:pt>
    <dgm:pt modelId="{D3DC55F4-592C-499B-8121-79023DE95CC6}" type="sibTrans" cxnId="{5FEE03D8-8E69-48C9-B868-8F550021F36F}">
      <dgm:prSet/>
      <dgm:spPr/>
      <dgm:t>
        <a:bodyPr/>
        <a:lstStyle/>
        <a:p>
          <a:endParaRPr lang="en-US"/>
        </a:p>
      </dgm:t>
    </dgm:pt>
    <dgm:pt modelId="{581C5E08-A502-478D-923B-EFFA60D2D803}">
      <dgm:prSet custT="1"/>
      <dgm:spPr/>
      <dgm:t>
        <a:bodyPr/>
        <a:lstStyle/>
        <a:p>
          <a:r>
            <a:rPr lang="en-US" sz="1600" b="0" dirty="0" smtClean="0"/>
            <a:t>November 1, OEP begins </a:t>
          </a:r>
        </a:p>
        <a:p>
          <a:r>
            <a:rPr lang="en-US" sz="1600" b="0" u="sng" dirty="0" smtClean="0"/>
            <a:t>kynect.ky.gov</a:t>
          </a:r>
          <a:r>
            <a:rPr lang="en-US" sz="1600" b="0" dirty="0" smtClean="0"/>
            <a:t> website enables transition to </a:t>
          </a:r>
          <a:r>
            <a:rPr lang="en-US" sz="1600" b="0" u="sng" dirty="0" smtClean="0"/>
            <a:t>healthcare.gov</a:t>
          </a:r>
          <a:r>
            <a:rPr lang="en-US" sz="1600" b="0" dirty="0" smtClean="0"/>
            <a:t> and </a:t>
          </a:r>
          <a:r>
            <a:rPr lang="en-US" sz="1600" b="0" u="sng" dirty="0" smtClean="0"/>
            <a:t>benefind.ky.gov</a:t>
          </a:r>
          <a:endParaRPr lang="en-US" sz="1600" b="0" u="sng" dirty="0"/>
        </a:p>
      </dgm:t>
    </dgm:pt>
    <dgm:pt modelId="{60DD2C03-976A-470B-A65B-ED61C9D9E503}" type="parTrans" cxnId="{051719DE-CA4A-4646-BFEB-A0EC0C07448B}">
      <dgm:prSet/>
      <dgm:spPr/>
      <dgm:t>
        <a:bodyPr/>
        <a:lstStyle/>
        <a:p>
          <a:endParaRPr lang="en-US"/>
        </a:p>
      </dgm:t>
    </dgm:pt>
    <dgm:pt modelId="{8B9A1876-63D0-444C-A367-DD82C79AE18F}" type="sibTrans" cxnId="{051719DE-CA4A-4646-BFEB-A0EC0C07448B}">
      <dgm:prSet/>
      <dgm:spPr/>
      <dgm:t>
        <a:bodyPr/>
        <a:lstStyle/>
        <a:p>
          <a:endParaRPr lang="en-US"/>
        </a:p>
      </dgm:t>
    </dgm:pt>
    <dgm:pt modelId="{F5B8627B-0EE0-43F0-87F9-0E75C4E16C03}">
      <dgm:prSet custT="1"/>
      <dgm:spPr/>
      <dgm:t>
        <a:bodyPr/>
        <a:lstStyle/>
        <a:p>
          <a:r>
            <a:rPr lang="en-US" sz="1100" b="1" dirty="0" smtClean="0"/>
            <a:t>Complete marketing materials distribution</a:t>
          </a:r>
          <a:endParaRPr lang="en-US" sz="1100" b="1" dirty="0"/>
        </a:p>
      </dgm:t>
    </dgm:pt>
    <dgm:pt modelId="{BBC67AA8-A72A-4E7E-AA47-7A6C1D6443FE}" type="parTrans" cxnId="{995DAEE3-63EB-41EC-8B90-61CDDC4D2348}">
      <dgm:prSet/>
      <dgm:spPr/>
      <dgm:t>
        <a:bodyPr/>
        <a:lstStyle/>
        <a:p>
          <a:endParaRPr lang="en-US"/>
        </a:p>
      </dgm:t>
    </dgm:pt>
    <dgm:pt modelId="{8C5E07DD-B648-40C3-9580-15B09625D617}" type="sibTrans" cxnId="{995DAEE3-63EB-41EC-8B90-61CDDC4D2348}">
      <dgm:prSet/>
      <dgm:spPr/>
      <dgm:t>
        <a:bodyPr/>
        <a:lstStyle/>
        <a:p>
          <a:endParaRPr lang="en-US"/>
        </a:p>
      </dgm:t>
    </dgm:pt>
    <dgm:pt modelId="{2D668974-08CE-4103-8FF8-8F3253C41FCC}">
      <dgm:prSet custT="1"/>
      <dgm:spPr/>
      <dgm:t>
        <a:bodyPr/>
        <a:lstStyle/>
        <a:p>
          <a:r>
            <a:rPr lang="en-US" sz="1000" b="1" u="none" dirty="0" smtClean="0"/>
            <a:t>Transition messaging begins on social media and notices</a:t>
          </a:r>
          <a:endParaRPr lang="en-US" sz="1000" b="1" u="none" dirty="0"/>
        </a:p>
      </dgm:t>
    </dgm:pt>
    <dgm:pt modelId="{D8E45C86-8893-4F03-AD09-15329B9A0BEC}" type="parTrans" cxnId="{6499A45A-965A-4276-A5E0-3457515CAECD}">
      <dgm:prSet/>
      <dgm:spPr/>
      <dgm:t>
        <a:bodyPr/>
        <a:lstStyle/>
        <a:p>
          <a:endParaRPr lang="en-US"/>
        </a:p>
      </dgm:t>
    </dgm:pt>
    <dgm:pt modelId="{0D0A25AF-CD1A-4D26-8A26-1752E9D355D4}" type="sibTrans" cxnId="{6499A45A-965A-4276-A5E0-3457515CAECD}">
      <dgm:prSet/>
      <dgm:spPr/>
      <dgm:t>
        <a:bodyPr/>
        <a:lstStyle/>
        <a:p>
          <a:endParaRPr lang="en-US"/>
        </a:p>
      </dgm:t>
    </dgm:pt>
    <dgm:pt modelId="{C10E00B6-E621-4BFA-A9F6-F73F3A54ECF4}">
      <dgm:prSet custT="1"/>
      <dgm:spPr/>
      <dgm:t>
        <a:bodyPr/>
        <a:lstStyle/>
        <a:p>
          <a:r>
            <a:rPr lang="en-US" sz="1100" b="1" dirty="0" smtClean="0"/>
            <a:t>Call center workers begin transition scripting</a:t>
          </a:r>
          <a:endParaRPr lang="en-US" sz="1100" b="1" dirty="0"/>
        </a:p>
      </dgm:t>
    </dgm:pt>
    <dgm:pt modelId="{6310BF31-F1A1-4BD1-B77C-1DA0207A1DB1}" type="parTrans" cxnId="{B4A7709E-090F-4D98-8F46-BD6B2747257B}">
      <dgm:prSet/>
      <dgm:spPr/>
      <dgm:t>
        <a:bodyPr/>
        <a:lstStyle/>
        <a:p>
          <a:endParaRPr lang="en-US"/>
        </a:p>
      </dgm:t>
    </dgm:pt>
    <dgm:pt modelId="{13C54A1C-2A61-4175-A94B-217AFF945BD2}" type="sibTrans" cxnId="{B4A7709E-090F-4D98-8F46-BD6B2747257B}">
      <dgm:prSet/>
      <dgm:spPr/>
      <dgm:t>
        <a:bodyPr/>
        <a:lstStyle/>
        <a:p>
          <a:endParaRPr lang="en-US"/>
        </a:p>
      </dgm:t>
    </dgm:pt>
    <dgm:pt modelId="{170D9BCE-0D97-4B67-9FB3-CB8BD5E265C9}">
      <dgm:prSet custT="1"/>
      <dgm:spPr/>
      <dgm:t>
        <a:bodyPr/>
        <a:lstStyle/>
        <a:p>
          <a:r>
            <a:rPr lang="en-US" sz="1100" b="1" dirty="0" smtClean="0"/>
            <a:t>Special message begins on contact center toll free line</a:t>
          </a:r>
          <a:endParaRPr lang="en-US" sz="1100" b="1" dirty="0"/>
        </a:p>
      </dgm:t>
    </dgm:pt>
    <dgm:pt modelId="{653B6424-3639-48F4-8A9F-F73ADB8F83DE}" type="parTrans" cxnId="{68B6E455-5CF4-4B9E-B549-2C8127362096}">
      <dgm:prSet/>
      <dgm:spPr/>
      <dgm:t>
        <a:bodyPr/>
        <a:lstStyle/>
        <a:p>
          <a:endParaRPr lang="en-US"/>
        </a:p>
      </dgm:t>
    </dgm:pt>
    <dgm:pt modelId="{B8EDE15E-1B74-4525-A49F-64C0E8D4135F}" type="sibTrans" cxnId="{68B6E455-5CF4-4B9E-B549-2C8127362096}">
      <dgm:prSet/>
      <dgm:spPr/>
      <dgm:t>
        <a:bodyPr/>
        <a:lstStyle/>
        <a:p>
          <a:endParaRPr lang="en-US"/>
        </a:p>
      </dgm:t>
    </dgm:pt>
    <dgm:pt modelId="{7922C3B9-AD76-48B0-BB9C-4B8F38A39588}">
      <dgm:prSet/>
      <dgm:spPr/>
      <dgm:t>
        <a:bodyPr/>
        <a:lstStyle/>
        <a:p>
          <a:r>
            <a:rPr lang="en-US" b="1" dirty="0" smtClean="0"/>
            <a:t>Launch creative materials, in-field outreach efforts</a:t>
          </a:r>
          <a:endParaRPr lang="en-US" b="1" dirty="0"/>
        </a:p>
      </dgm:t>
    </dgm:pt>
    <dgm:pt modelId="{67F49105-EEF9-4C78-A405-06F4CD221C83}" type="parTrans" cxnId="{F6537726-7E94-4569-B5D9-9FCE5737FC56}">
      <dgm:prSet/>
      <dgm:spPr/>
      <dgm:t>
        <a:bodyPr/>
        <a:lstStyle/>
        <a:p>
          <a:endParaRPr lang="en-US"/>
        </a:p>
      </dgm:t>
    </dgm:pt>
    <dgm:pt modelId="{F7355035-DDF2-43C6-B7D8-78993852F0E7}" type="sibTrans" cxnId="{F6537726-7E94-4569-B5D9-9FCE5737FC56}">
      <dgm:prSet/>
      <dgm:spPr/>
      <dgm:t>
        <a:bodyPr/>
        <a:lstStyle/>
        <a:p>
          <a:endParaRPr lang="en-US"/>
        </a:p>
      </dgm:t>
    </dgm:pt>
    <dgm:pt modelId="{A3224A2D-2801-41D6-AC1C-4C175B273E27}">
      <dgm:prSet custT="1"/>
      <dgm:spPr/>
      <dgm:t>
        <a:bodyPr/>
        <a:lstStyle/>
        <a:p>
          <a:r>
            <a:rPr lang="en-US" sz="1200" b="1" dirty="0" smtClean="0"/>
            <a:t>start of kynect and  FFM media efforts</a:t>
          </a:r>
          <a:endParaRPr lang="en-US" sz="1200" b="1" dirty="0"/>
        </a:p>
      </dgm:t>
    </dgm:pt>
    <dgm:pt modelId="{F34CCF42-64AF-4574-9B08-FA7FB1009C9D}" type="parTrans" cxnId="{7D1372B8-26F5-43D1-AC4A-40750414FA32}">
      <dgm:prSet/>
      <dgm:spPr/>
      <dgm:t>
        <a:bodyPr/>
        <a:lstStyle/>
        <a:p>
          <a:endParaRPr lang="en-US"/>
        </a:p>
      </dgm:t>
    </dgm:pt>
    <dgm:pt modelId="{A2FAEADE-5E83-4732-B25F-E386207FEC0B}" type="sibTrans" cxnId="{7D1372B8-26F5-43D1-AC4A-40750414FA32}">
      <dgm:prSet/>
      <dgm:spPr/>
      <dgm:t>
        <a:bodyPr/>
        <a:lstStyle/>
        <a:p>
          <a:endParaRPr lang="en-US"/>
        </a:p>
      </dgm:t>
    </dgm:pt>
    <dgm:pt modelId="{0DA0B487-C666-4E0A-A3F6-3CC498801BF7}">
      <dgm:prSet custT="1"/>
      <dgm:spPr/>
      <dgm:t>
        <a:bodyPr/>
        <a:lstStyle/>
        <a:p>
          <a:r>
            <a:rPr lang="en-US" sz="1800" b="0" dirty="0" smtClean="0"/>
            <a:t>January 31 2017 end of OEP</a:t>
          </a:r>
          <a:endParaRPr lang="en-US" sz="1800" b="0" dirty="0"/>
        </a:p>
      </dgm:t>
    </dgm:pt>
    <dgm:pt modelId="{FC0495F9-B743-4EBB-A296-AE7D3997C345}" type="parTrans" cxnId="{DCB8AE07-DDA6-4836-B635-A286804896FB}">
      <dgm:prSet/>
      <dgm:spPr/>
      <dgm:t>
        <a:bodyPr/>
        <a:lstStyle/>
        <a:p>
          <a:endParaRPr lang="en-US"/>
        </a:p>
      </dgm:t>
    </dgm:pt>
    <dgm:pt modelId="{DA18103C-A79B-45DC-B61D-A79D01AF82E3}" type="sibTrans" cxnId="{DCB8AE07-DDA6-4836-B635-A286804896FB}">
      <dgm:prSet/>
      <dgm:spPr/>
      <dgm:t>
        <a:bodyPr/>
        <a:lstStyle/>
        <a:p>
          <a:endParaRPr lang="en-US"/>
        </a:p>
      </dgm:t>
    </dgm:pt>
    <dgm:pt modelId="{4EEDD5B1-921B-44BC-9A94-A29EA7E945D3}">
      <dgm:prSet phldrT="[Text]" custT="1"/>
      <dgm:spPr/>
      <dgm:t>
        <a:bodyPr/>
        <a:lstStyle/>
        <a:p>
          <a:r>
            <a:rPr lang="en-US" sz="3200" smtClean="0"/>
            <a:t>March 2017  </a:t>
          </a:r>
          <a:r>
            <a:rPr lang="en-US" sz="1800" smtClean="0"/>
            <a:t>Final transition with exception of SHOP</a:t>
          </a:r>
          <a:endParaRPr lang="en-US" sz="1800" dirty="0" smtClean="0"/>
        </a:p>
      </dgm:t>
    </dgm:pt>
    <dgm:pt modelId="{CED46181-142D-4C08-9875-02A8C485A085}" type="parTrans" cxnId="{1693FCBD-39A2-487A-AB0A-6DE9CFC155C5}">
      <dgm:prSet/>
      <dgm:spPr/>
      <dgm:t>
        <a:bodyPr/>
        <a:lstStyle/>
        <a:p>
          <a:endParaRPr lang="en-US"/>
        </a:p>
      </dgm:t>
    </dgm:pt>
    <dgm:pt modelId="{5F5CDE8D-A1BA-4873-81B1-787471B6EA5E}" type="sibTrans" cxnId="{1693FCBD-39A2-487A-AB0A-6DE9CFC155C5}">
      <dgm:prSet/>
      <dgm:spPr/>
      <dgm:t>
        <a:bodyPr/>
        <a:lstStyle/>
        <a:p>
          <a:endParaRPr lang="en-US"/>
        </a:p>
      </dgm:t>
    </dgm:pt>
    <dgm:pt modelId="{06FF6437-A81E-4D3E-8AE9-4630B5F110FB}" type="pres">
      <dgm:prSet presAssocID="{838C19B1-18B6-4542-A025-BFA7F22B0FEA}" presName="Name0" presStyleCnt="0">
        <dgm:presLayoutVars>
          <dgm:dir/>
          <dgm:animLvl val="lvl"/>
          <dgm:resizeHandles val="exact"/>
        </dgm:presLayoutVars>
      </dgm:prSet>
      <dgm:spPr/>
      <dgm:t>
        <a:bodyPr/>
        <a:lstStyle/>
        <a:p>
          <a:endParaRPr lang="en-US"/>
        </a:p>
      </dgm:t>
    </dgm:pt>
    <dgm:pt modelId="{39CFDCF0-713F-4A9A-BC11-EFCAB3A30895}" type="pres">
      <dgm:prSet presAssocID="{4EEDD5B1-921B-44BC-9A94-A29EA7E945D3}" presName="boxAndChildren" presStyleCnt="0"/>
      <dgm:spPr/>
      <dgm:t>
        <a:bodyPr/>
        <a:lstStyle/>
        <a:p>
          <a:endParaRPr lang="en-US"/>
        </a:p>
      </dgm:t>
    </dgm:pt>
    <dgm:pt modelId="{69FB527C-F2C4-4D3B-95E5-AB384DEDBF47}" type="pres">
      <dgm:prSet presAssocID="{4EEDD5B1-921B-44BC-9A94-A29EA7E945D3}" presName="parentTextBox" presStyleLbl="node1" presStyleIdx="0" presStyleCnt="4" custScaleY="100280" custLinFactNeighborX="-1010"/>
      <dgm:spPr/>
      <dgm:t>
        <a:bodyPr/>
        <a:lstStyle/>
        <a:p>
          <a:endParaRPr lang="en-US"/>
        </a:p>
      </dgm:t>
    </dgm:pt>
    <dgm:pt modelId="{74BF75A2-5BB1-4B06-B2E2-BAE49CEB23AB}" type="pres">
      <dgm:prSet presAssocID="{D3DC55F4-592C-499B-8121-79023DE95CC6}" presName="sp" presStyleCnt="0"/>
      <dgm:spPr/>
      <dgm:t>
        <a:bodyPr/>
        <a:lstStyle/>
        <a:p>
          <a:endParaRPr lang="en-US"/>
        </a:p>
      </dgm:t>
    </dgm:pt>
    <dgm:pt modelId="{5C581DA6-A069-45FD-8987-73CDC0E1523A}" type="pres">
      <dgm:prSet presAssocID="{3F94E877-732C-427A-BFE3-76F1535C63BD}" presName="arrowAndChildren" presStyleCnt="0"/>
      <dgm:spPr/>
      <dgm:t>
        <a:bodyPr/>
        <a:lstStyle/>
        <a:p>
          <a:endParaRPr lang="en-US"/>
        </a:p>
      </dgm:t>
    </dgm:pt>
    <dgm:pt modelId="{F2179620-5A85-4DFF-A2B0-4D4BE44AEE62}" type="pres">
      <dgm:prSet presAssocID="{3F94E877-732C-427A-BFE3-76F1535C63BD}" presName="parentTextArrow" presStyleLbl="node1" presStyleIdx="0" presStyleCnt="4"/>
      <dgm:spPr/>
      <dgm:t>
        <a:bodyPr/>
        <a:lstStyle/>
        <a:p>
          <a:endParaRPr lang="en-US"/>
        </a:p>
      </dgm:t>
    </dgm:pt>
    <dgm:pt modelId="{0FF55EE8-EE2E-4604-A938-0B0CBAC776DC}" type="pres">
      <dgm:prSet presAssocID="{3F94E877-732C-427A-BFE3-76F1535C63BD}" presName="arrow" presStyleLbl="node1" presStyleIdx="1" presStyleCnt="4"/>
      <dgm:spPr/>
      <dgm:t>
        <a:bodyPr/>
        <a:lstStyle/>
        <a:p>
          <a:endParaRPr lang="en-US"/>
        </a:p>
      </dgm:t>
    </dgm:pt>
    <dgm:pt modelId="{0F66DB6A-B356-4E3B-9EB9-79E1435D7370}" type="pres">
      <dgm:prSet presAssocID="{3F94E877-732C-427A-BFE3-76F1535C63BD}" presName="descendantArrow" presStyleCnt="0"/>
      <dgm:spPr/>
      <dgm:t>
        <a:bodyPr/>
        <a:lstStyle/>
        <a:p>
          <a:endParaRPr lang="en-US"/>
        </a:p>
      </dgm:t>
    </dgm:pt>
    <dgm:pt modelId="{6A02A6E7-3314-4602-9B53-C5D3F666EC2A}" type="pres">
      <dgm:prSet presAssocID="{0DA0B487-C666-4E0A-A3F6-3CC498801BF7}" presName="childTextArrow" presStyleLbl="fgAccFollowNode1" presStyleIdx="0" presStyleCnt="8">
        <dgm:presLayoutVars>
          <dgm:bulletEnabled val="1"/>
        </dgm:presLayoutVars>
      </dgm:prSet>
      <dgm:spPr/>
      <dgm:t>
        <a:bodyPr/>
        <a:lstStyle/>
        <a:p>
          <a:endParaRPr lang="en-US"/>
        </a:p>
      </dgm:t>
    </dgm:pt>
    <dgm:pt modelId="{3DD4F922-4A60-4763-B6E8-A778FECA5D16}" type="pres">
      <dgm:prSet presAssocID="{55E41B81-3BC1-420A-977A-DC6D1750E298}" presName="sp" presStyleCnt="0"/>
      <dgm:spPr/>
      <dgm:t>
        <a:bodyPr/>
        <a:lstStyle/>
        <a:p>
          <a:endParaRPr lang="en-US"/>
        </a:p>
      </dgm:t>
    </dgm:pt>
    <dgm:pt modelId="{1115ACB2-5A6E-4EED-884F-4031D709611A}" type="pres">
      <dgm:prSet presAssocID="{70D7F06E-C381-4FA9-AA13-BB8746BF56F1}" presName="arrowAndChildren" presStyleCnt="0"/>
      <dgm:spPr/>
      <dgm:t>
        <a:bodyPr/>
        <a:lstStyle/>
        <a:p>
          <a:endParaRPr lang="en-US"/>
        </a:p>
      </dgm:t>
    </dgm:pt>
    <dgm:pt modelId="{6F5AAAD8-FB11-42FF-A337-481FC2AD7DDF}" type="pres">
      <dgm:prSet presAssocID="{70D7F06E-C381-4FA9-AA13-BB8746BF56F1}" presName="parentTextArrow" presStyleLbl="node1" presStyleIdx="1" presStyleCnt="4"/>
      <dgm:spPr/>
      <dgm:t>
        <a:bodyPr/>
        <a:lstStyle/>
        <a:p>
          <a:endParaRPr lang="en-US"/>
        </a:p>
      </dgm:t>
    </dgm:pt>
    <dgm:pt modelId="{F22087A0-0447-41DC-8A70-AE6DC4FDA465}" type="pres">
      <dgm:prSet presAssocID="{70D7F06E-C381-4FA9-AA13-BB8746BF56F1}" presName="arrow" presStyleLbl="node1" presStyleIdx="2" presStyleCnt="4" custScaleY="120018"/>
      <dgm:spPr/>
      <dgm:t>
        <a:bodyPr/>
        <a:lstStyle/>
        <a:p>
          <a:endParaRPr lang="en-US"/>
        </a:p>
      </dgm:t>
    </dgm:pt>
    <dgm:pt modelId="{C20DDA3C-4627-4608-9ADE-18AE36C8F2E5}" type="pres">
      <dgm:prSet presAssocID="{70D7F06E-C381-4FA9-AA13-BB8746BF56F1}" presName="descendantArrow" presStyleCnt="0"/>
      <dgm:spPr/>
      <dgm:t>
        <a:bodyPr/>
        <a:lstStyle/>
        <a:p>
          <a:endParaRPr lang="en-US"/>
        </a:p>
      </dgm:t>
    </dgm:pt>
    <dgm:pt modelId="{556031DC-E53E-426A-963F-32BD9C2E0E6D}" type="pres">
      <dgm:prSet presAssocID="{581C5E08-A502-478D-923B-EFFA60D2D803}" presName="childTextArrow" presStyleLbl="fgAccFollowNode1" presStyleIdx="1" presStyleCnt="8" custScaleY="148370">
        <dgm:presLayoutVars>
          <dgm:bulletEnabled val="1"/>
        </dgm:presLayoutVars>
      </dgm:prSet>
      <dgm:spPr/>
      <dgm:t>
        <a:bodyPr/>
        <a:lstStyle/>
        <a:p>
          <a:endParaRPr lang="en-US"/>
        </a:p>
      </dgm:t>
    </dgm:pt>
    <dgm:pt modelId="{D9FE8B80-8C83-4356-9705-4D7B64CDA94D}" type="pres">
      <dgm:prSet presAssocID="{16ED7FE7-A64B-43EE-ADD7-D9546D67A0A1}" presName="sp" presStyleCnt="0"/>
      <dgm:spPr/>
      <dgm:t>
        <a:bodyPr/>
        <a:lstStyle/>
        <a:p>
          <a:endParaRPr lang="en-US"/>
        </a:p>
      </dgm:t>
    </dgm:pt>
    <dgm:pt modelId="{4EF417CA-D96F-4728-8C13-28CB203A3F04}" type="pres">
      <dgm:prSet presAssocID="{56BAF1B9-5145-46E2-B6B9-5121C38C2400}" presName="arrowAndChildren" presStyleCnt="0"/>
      <dgm:spPr/>
      <dgm:t>
        <a:bodyPr/>
        <a:lstStyle/>
        <a:p>
          <a:endParaRPr lang="en-US"/>
        </a:p>
      </dgm:t>
    </dgm:pt>
    <dgm:pt modelId="{FF7100C8-83AB-4854-BB9D-B36186FE5D98}" type="pres">
      <dgm:prSet presAssocID="{56BAF1B9-5145-46E2-B6B9-5121C38C2400}" presName="parentTextArrow" presStyleLbl="node1" presStyleIdx="2" presStyleCnt="4"/>
      <dgm:spPr/>
      <dgm:t>
        <a:bodyPr/>
        <a:lstStyle/>
        <a:p>
          <a:endParaRPr lang="en-US"/>
        </a:p>
      </dgm:t>
    </dgm:pt>
    <dgm:pt modelId="{F404F55B-9124-4188-BC62-F9A57B6A3404}" type="pres">
      <dgm:prSet presAssocID="{56BAF1B9-5145-46E2-B6B9-5121C38C2400}" presName="arrow" presStyleLbl="node1" presStyleIdx="3" presStyleCnt="4" custScaleY="120212"/>
      <dgm:spPr/>
      <dgm:t>
        <a:bodyPr/>
        <a:lstStyle/>
        <a:p>
          <a:endParaRPr lang="en-US"/>
        </a:p>
      </dgm:t>
    </dgm:pt>
    <dgm:pt modelId="{7B58DAFA-63DD-432A-85FA-E6EB75E6814F}" type="pres">
      <dgm:prSet presAssocID="{56BAF1B9-5145-46E2-B6B9-5121C38C2400}" presName="descendantArrow" presStyleCnt="0"/>
      <dgm:spPr/>
      <dgm:t>
        <a:bodyPr/>
        <a:lstStyle/>
        <a:p>
          <a:endParaRPr lang="en-US"/>
        </a:p>
      </dgm:t>
    </dgm:pt>
    <dgm:pt modelId="{3D4A244F-E2BC-4C1E-B40B-30EEF56C9581}" type="pres">
      <dgm:prSet presAssocID="{A3224A2D-2801-41D6-AC1C-4C175B273E27}" presName="childTextArrow" presStyleLbl="fgAccFollowNode1" presStyleIdx="2" presStyleCnt="8" custScaleY="146697">
        <dgm:presLayoutVars>
          <dgm:bulletEnabled val="1"/>
        </dgm:presLayoutVars>
      </dgm:prSet>
      <dgm:spPr/>
      <dgm:t>
        <a:bodyPr/>
        <a:lstStyle/>
        <a:p>
          <a:endParaRPr lang="en-US"/>
        </a:p>
      </dgm:t>
    </dgm:pt>
    <dgm:pt modelId="{A918C6A9-F756-424C-96FF-8EB5B1B1689C}" type="pres">
      <dgm:prSet presAssocID="{2D668974-08CE-4103-8FF8-8F3253C41FCC}" presName="childTextArrow" presStyleLbl="fgAccFollowNode1" presStyleIdx="3" presStyleCnt="8" custScaleY="146697">
        <dgm:presLayoutVars>
          <dgm:bulletEnabled val="1"/>
        </dgm:presLayoutVars>
      </dgm:prSet>
      <dgm:spPr/>
      <dgm:t>
        <a:bodyPr/>
        <a:lstStyle/>
        <a:p>
          <a:endParaRPr lang="en-US"/>
        </a:p>
      </dgm:t>
    </dgm:pt>
    <dgm:pt modelId="{AFCFD650-CA54-4803-AF0C-57F3A47C4CDC}" type="pres">
      <dgm:prSet presAssocID="{F5B8627B-0EE0-43F0-87F9-0E75C4E16C03}" presName="childTextArrow" presStyleLbl="fgAccFollowNode1" presStyleIdx="4" presStyleCnt="8" custScaleY="146697">
        <dgm:presLayoutVars>
          <dgm:bulletEnabled val="1"/>
        </dgm:presLayoutVars>
      </dgm:prSet>
      <dgm:spPr/>
      <dgm:t>
        <a:bodyPr/>
        <a:lstStyle/>
        <a:p>
          <a:endParaRPr lang="en-US"/>
        </a:p>
      </dgm:t>
    </dgm:pt>
    <dgm:pt modelId="{6C9DBADF-57BE-4449-800E-8CC78E8EFBBC}" type="pres">
      <dgm:prSet presAssocID="{7922C3B9-AD76-48B0-BB9C-4B8F38A39588}" presName="childTextArrow" presStyleLbl="fgAccFollowNode1" presStyleIdx="5" presStyleCnt="8" custScaleY="146697">
        <dgm:presLayoutVars>
          <dgm:bulletEnabled val="1"/>
        </dgm:presLayoutVars>
      </dgm:prSet>
      <dgm:spPr/>
      <dgm:t>
        <a:bodyPr/>
        <a:lstStyle/>
        <a:p>
          <a:endParaRPr lang="en-US"/>
        </a:p>
      </dgm:t>
    </dgm:pt>
    <dgm:pt modelId="{44235C9F-5B02-4B71-B159-20973B0CC11A}" type="pres">
      <dgm:prSet presAssocID="{C10E00B6-E621-4BFA-A9F6-F73F3A54ECF4}" presName="childTextArrow" presStyleLbl="fgAccFollowNode1" presStyleIdx="6" presStyleCnt="8" custScaleY="146697">
        <dgm:presLayoutVars>
          <dgm:bulletEnabled val="1"/>
        </dgm:presLayoutVars>
      </dgm:prSet>
      <dgm:spPr/>
      <dgm:t>
        <a:bodyPr/>
        <a:lstStyle/>
        <a:p>
          <a:endParaRPr lang="en-US"/>
        </a:p>
      </dgm:t>
    </dgm:pt>
    <dgm:pt modelId="{608FE743-5347-4F99-AD65-191FAE2D8BAE}" type="pres">
      <dgm:prSet presAssocID="{170D9BCE-0D97-4B67-9FB3-CB8BD5E265C9}" presName="childTextArrow" presStyleLbl="fgAccFollowNode1" presStyleIdx="7" presStyleCnt="8" custScaleY="146697">
        <dgm:presLayoutVars>
          <dgm:bulletEnabled val="1"/>
        </dgm:presLayoutVars>
      </dgm:prSet>
      <dgm:spPr/>
      <dgm:t>
        <a:bodyPr/>
        <a:lstStyle/>
        <a:p>
          <a:endParaRPr lang="en-US"/>
        </a:p>
      </dgm:t>
    </dgm:pt>
  </dgm:ptLst>
  <dgm:cxnLst>
    <dgm:cxn modelId="{6499A45A-965A-4276-A5E0-3457515CAECD}" srcId="{56BAF1B9-5145-46E2-B6B9-5121C38C2400}" destId="{2D668974-08CE-4103-8FF8-8F3253C41FCC}" srcOrd="1" destOrd="0" parTransId="{D8E45C86-8893-4F03-AD09-15329B9A0BEC}" sibTransId="{0D0A25AF-CD1A-4D26-8A26-1752E9D355D4}"/>
    <dgm:cxn modelId="{051719DE-CA4A-4646-BFEB-A0EC0C07448B}" srcId="{70D7F06E-C381-4FA9-AA13-BB8746BF56F1}" destId="{581C5E08-A502-478D-923B-EFFA60D2D803}" srcOrd="0" destOrd="0" parTransId="{60DD2C03-976A-470B-A65B-ED61C9D9E503}" sibTransId="{8B9A1876-63D0-444C-A367-DD82C79AE18F}"/>
    <dgm:cxn modelId="{9C21AD67-7842-4406-9C1B-BC0B72B81940}" type="presOf" srcId="{7922C3B9-AD76-48B0-BB9C-4B8F38A39588}" destId="{6C9DBADF-57BE-4449-800E-8CC78E8EFBBC}" srcOrd="0" destOrd="0" presId="urn:microsoft.com/office/officeart/2005/8/layout/process4"/>
    <dgm:cxn modelId="{F7BC8DE1-FFE4-4D6D-B6E7-9B27A5ABA0D9}" type="presOf" srcId="{2D668974-08CE-4103-8FF8-8F3253C41FCC}" destId="{A918C6A9-F756-424C-96FF-8EB5B1B1689C}" srcOrd="0" destOrd="0" presId="urn:microsoft.com/office/officeart/2005/8/layout/process4"/>
    <dgm:cxn modelId="{F4FDF6F1-E5CC-411A-9248-692659ABC3D2}" type="presOf" srcId="{3F94E877-732C-427A-BFE3-76F1535C63BD}" destId="{F2179620-5A85-4DFF-A2B0-4D4BE44AEE62}" srcOrd="0" destOrd="0" presId="urn:microsoft.com/office/officeart/2005/8/layout/process4"/>
    <dgm:cxn modelId="{C30B820D-2F3C-45BE-B1CD-AD49AD6B762E}" type="presOf" srcId="{4EEDD5B1-921B-44BC-9A94-A29EA7E945D3}" destId="{69FB527C-F2C4-4D3B-95E5-AB384DEDBF47}" srcOrd="0" destOrd="0" presId="urn:microsoft.com/office/officeart/2005/8/layout/process4"/>
    <dgm:cxn modelId="{68B6E455-5CF4-4B9E-B549-2C8127362096}" srcId="{56BAF1B9-5145-46E2-B6B9-5121C38C2400}" destId="{170D9BCE-0D97-4B67-9FB3-CB8BD5E265C9}" srcOrd="5" destOrd="0" parTransId="{653B6424-3639-48F4-8A9F-F73ADB8F83DE}" sibTransId="{B8EDE15E-1B74-4525-A49F-64C0E8D4135F}"/>
    <dgm:cxn modelId="{B4A7709E-090F-4D98-8F46-BD6B2747257B}" srcId="{56BAF1B9-5145-46E2-B6B9-5121C38C2400}" destId="{C10E00B6-E621-4BFA-A9F6-F73F3A54ECF4}" srcOrd="4" destOrd="0" parTransId="{6310BF31-F1A1-4BD1-B77C-1DA0207A1DB1}" sibTransId="{13C54A1C-2A61-4175-A94B-217AFF945BD2}"/>
    <dgm:cxn modelId="{52790843-B580-4C19-A0B4-BAE219693343}" type="presOf" srcId="{838C19B1-18B6-4542-A025-BFA7F22B0FEA}" destId="{06FF6437-A81E-4D3E-8AE9-4630B5F110FB}" srcOrd="0" destOrd="0" presId="urn:microsoft.com/office/officeart/2005/8/layout/process4"/>
    <dgm:cxn modelId="{EE66EE50-9003-402F-9D1D-9754909027ED}" type="presOf" srcId="{A3224A2D-2801-41D6-AC1C-4C175B273E27}" destId="{3D4A244F-E2BC-4C1E-B40B-30EEF56C9581}" srcOrd="0" destOrd="0" presId="urn:microsoft.com/office/officeart/2005/8/layout/process4"/>
    <dgm:cxn modelId="{5FEE03D8-8E69-48C9-B868-8F550021F36F}" srcId="{838C19B1-18B6-4542-A025-BFA7F22B0FEA}" destId="{3F94E877-732C-427A-BFE3-76F1535C63BD}" srcOrd="2" destOrd="0" parTransId="{76FF16B4-6ECF-48C7-B107-12099225C139}" sibTransId="{D3DC55F4-592C-499B-8121-79023DE95CC6}"/>
    <dgm:cxn modelId="{98D9EAB8-AFE1-40E2-9291-2C5C7B691348}" type="presOf" srcId="{70D7F06E-C381-4FA9-AA13-BB8746BF56F1}" destId="{F22087A0-0447-41DC-8A70-AE6DC4FDA465}" srcOrd="1" destOrd="0" presId="urn:microsoft.com/office/officeart/2005/8/layout/process4"/>
    <dgm:cxn modelId="{7D1372B8-26F5-43D1-AC4A-40750414FA32}" srcId="{56BAF1B9-5145-46E2-B6B9-5121C38C2400}" destId="{A3224A2D-2801-41D6-AC1C-4C175B273E27}" srcOrd="0" destOrd="0" parTransId="{F34CCF42-64AF-4574-9B08-FA7FB1009C9D}" sibTransId="{A2FAEADE-5E83-4732-B25F-E386207FEC0B}"/>
    <dgm:cxn modelId="{A8EF658E-BFBE-40B7-A184-1ED03B18AD85}" type="presOf" srcId="{3F94E877-732C-427A-BFE3-76F1535C63BD}" destId="{0FF55EE8-EE2E-4604-A938-0B0CBAC776DC}" srcOrd="1" destOrd="0" presId="urn:microsoft.com/office/officeart/2005/8/layout/process4"/>
    <dgm:cxn modelId="{42C95C2F-25B9-4338-AE52-CBA799D1C271}" srcId="{838C19B1-18B6-4542-A025-BFA7F22B0FEA}" destId="{70D7F06E-C381-4FA9-AA13-BB8746BF56F1}" srcOrd="1" destOrd="0" parTransId="{144C5C51-1A5F-4B74-A658-8471850617F1}" sibTransId="{55E41B81-3BC1-420A-977A-DC6D1750E298}"/>
    <dgm:cxn modelId="{1C413589-03A2-4F00-8241-9ECAEDE77A78}" type="presOf" srcId="{0DA0B487-C666-4E0A-A3F6-3CC498801BF7}" destId="{6A02A6E7-3314-4602-9B53-C5D3F666EC2A}" srcOrd="0" destOrd="0" presId="urn:microsoft.com/office/officeart/2005/8/layout/process4"/>
    <dgm:cxn modelId="{995DAEE3-63EB-41EC-8B90-61CDDC4D2348}" srcId="{56BAF1B9-5145-46E2-B6B9-5121C38C2400}" destId="{F5B8627B-0EE0-43F0-87F9-0E75C4E16C03}" srcOrd="2" destOrd="0" parTransId="{BBC67AA8-A72A-4E7E-AA47-7A6C1D6443FE}" sibTransId="{8C5E07DD-B648-40C3-9580-15B09625D617}"/>
    <dgm:cxn modelId="{27444FDC-F1D1-4932-826B-D548649F75CB}" type="presOf" srcId="{70D7F06E-C381-4FA9-AA13-BB8746BF56F1}" destId="{6F5AAAD8-FB11-42FF-A337-481FC2AD7DDF}" srcOrd="0" destOrd="0" presId="urn:microsoft.com/office/officeart/2005/8/layout/process4"/>
    <dgm:cxn modelId="{0B646C85-C034-49D4-AC20-97599FEDB3CC}" type="presOf" srcId="{56BAF1B9-5145-46E2-B6B9-5121C38C2400}" destId="{FF7100C8-83AB-4854-BB9D-B36186FE5D98}" srcOrd="0" destOrd="0" presId="urn:microsoft.com/office/officeart/2005/8/layout/process4"/>
    <dgm:cxn modelId="{A6C86A87-9241-42DC-8698-7CF1E1D6135C}" type="presOf" srcId="{C10E00B6-E621-4BFA-A9F6-F73F3A54ECF4}" destId="{44235C9F-5B02-4B71-B159-20973B0CC11A}" srcOrd="0" destOrd="0" presId="urn:microsoft.com/office/officeart/2005/8/layout/process4"/>
    <dgm:cxn modelId="{5AC2DEDC-7CF9-4253-9B35-AFBF23FC07C6}" srcId="{838C19B1-18B6-4542-A025-BFA7F22B0FEA}" destId="{56BAF1B9-5145-46E2-B6B9-5121C38C2400}" srcOrd="0" destOrd="0" parTransId="{F8A1911A-9648-4E04-B8DD-FDD51BE90EF1}" sibTransId="{16ED7FE7-A64B-43EE-ADD7-D9546D67A0A1}"/>
    <dgm:cxn modelId="{DCB8AE07-DDA6-4836-B635-A286804896FB}" srcId="{3F94E877-732C-427A-BFE3-76F1535C63BD}" destId="{0DA0B487-C666-4E0A-A3F6-3CC498801BF7}" srcOrd="0" destOrd="0" parTransId="{FC0495F9-B743-4EBB-A296-AE7D3997C345}" sibTransId="{DA18103C-A79B-45DC-B61D-A79D01AF82E3}"/>
    <dgm:cxn modelId="{DBB201E9-B0DE-4B78-B0BB-80FCC6852A97}" type="presOf" srcId="{170D9BCE-0D97-4B67-9FB3-CB8BD5E265C9}" destId="{608FE743-5347-4F99-AD65-191FAE2D8BAE}" srcOrd="0" destOrd="0" presId="urn:microsoft.com/office/officeart/2005/8/layout/process4"/>
    <dgm:cxn modelId="{F6537726-7E94-4569-B5D9-9FCE5737FC56}" srcId="{56BAF1B9-5145-46E2-B6B9-5121C38C2400}" destId="{7922C3B9-AD76-48B0-BB9C-4B8F38A39588}" srcOrd="3" destOrd="0" parTransId="{67F49105-EEF9-4C78-A405-06F4CD221C83}" sibTransId="{F7355035-DDF2-43C6-B7D8-78993852F0E7}"/>
    <dgm:cxn modelId="{40306E1B-F909-4562-80A8-BC33B92B650E}" type="presOf" srcId="{581C5E08-A502-478D-923B-EFFA60D2D803}" destId="{556031DC-E53E-426A-963F-32BD9C2E0E6D}" srcOrd="0" destOrd="0" presId="urn:microsoft.com/office/officeart/2005/8/layout/process4"/>
    <dgm:cxn modelId="{1693FCBD-39A2-487A-AB0A-6DE9CFC155C5}" srcId="{838C19B1-18B6-4542-A025-BFA7F22B0FEA}" destId="{4EEDD5B1-921B-44BC-9A94-A29EA7E945D3}" srcOrd="3" destOrd="0" parTransId="{CED46181-142D-4C08-9875-02A8C485A085}" sibTransId="{5F5CDE8D-A1BA-4873-81B1-787471B6EA5E}"/>
    <dgm:cxn modelId="{A89AB42F-07AC-40F5-90CF-085396A30522}" type="presOf" srcId="{F5B8627B-0EE0-43F0-87F9-0E75C4E16C03}" destId="{AFCFD650-CA54-4803-AF0C-57F3A47C4CDC}" srcOrd="0" destOrd="0" presId="urn:microsoft.com/office/officeart/2005/8/layout/process4"/>
    <dgm:cxn modelId="{BE72D391-F353-4D96-B3FF-82D175BEF1E2}" type="presOf" srcId="{56BAF1B9-5145-46E2-B6B9-5121C38C2400}" destId="{F404F55B-9124-4188-BC62-F9A57B6A3404}" srcOrd="1" destOrd="0" presId="urn:microsoft.com/office/officeart/2005/8/layout/process4"/>
    <dgm:cxn modelId="{0C4890CD-80E8-41CC-B157-DB541065DBE7}" type="presParOf" srcId="{06FF6437-A81E-4D3E-8AE9-4630B5F110FB}" destId="{39CFDCF0-713F-4A9A-BC11-EFCAB3A30895}" srcOrd="0" destOrd="0" presId="urn:microsoft.com/office/officeart/2005/8/layout/process4"/>
    <dgm:cxn modelId="{17D0D37C-1185-449E-8D68-EEBD2107EFF6}" type="presParOf" srcId="{39CFDCF0-713F-4A9A-BC11-EFCAB3A30895}" destId="{69FB527C-F2C4-4D3B-95E5-AB384DEDBF47}" srcOrd="0" destOrd="0" presId="urn:microsoft.com/office/officeart/2005/8/layout/process4"/>
    <dgm:cxn modelId="{15C19D03-F12C-43A9-9E62-F423294E73B7}" type="presParOf" srcId="{06FF6437-A81E-4D3E-8AE9-4630B5F110FB}" destId="{74BF75A2-5BB1-4B06-B2E2-BAE49CEB23AB}" srcOrd="1" destOrd="0" presId="urn:microsoft.com/office/officeart/2005/8/layout/process4"/>
    <dgm:cxn modelId="{9A844428-F55B-4F23-8BF3-49D5E23F7878}" type="presParOf" srcId="{06FF6437-A81E-4D3E-8AE9-4630B5F110FB}" destId="{5C581DA6-A069-45FD-8987-73CDC0E1523A}" srcOrd="2" destOrd="0" presId="urn:microsoft.com/office/officeart/2005/8/layout/process4"/>
    <dgm:cxn modelId="{CDDC83FA-F9E1-43DB-9A20-E72C9842E761}" type="presParOf" srcId="{5C581DA6-A069-45FD-8987-73CDC0E1523A}" destId="{F2179620-5A85-4DFF-A2B0-4D4BE44AEE62}" srcOrd="0" destOrd="0" presId="urn:microsoft.com/office/officeart/2005/8/layout/process4"/>
    <dgm:cxn modelId="{3FF90176-0F2A-491A-93F6-3616C9AF0B3A}" type="presParOf" srcId="{5C581DA6-A069-45FD-8987-73CDC0E1523A}" destId="{0FF55EE8-EE2E-4604-A938-0B0CBAC776DC}" srcOrd="1" destOrd="0" presId="urn:microsoft.com/office/officeart/2005/8/layout/process4"/>
    <dgm:cxn modelId="{CA7334F3-29C9-4AFD-ABF9-7D116CF729E5}" type="presParOf" srcId="{5C581DA6-A069-45FD-8987-73CDC0E1523A}" destId="{0F66DB6A-B356-4E3B-9EB9-79E1435D7370}" srcOrd="2" destOrd="0" presId="urn:microsoft.com/office/officeart/2005/8/layout/process4"/>
    <dgm:cxn modelId="{9B114EDB-873E-4F7B-BE8F-DE6C92A5C752}" type="presParOf" srcId="{0F66DB6A-B356-4E3B-9EB9-79E1435D7370}" destId="{6A02A6E7-3314-4602-9B53-C5D3F666EC2A}" srcOrd="0" destOrd="0" presId="urn:microsoft.com/office/officeart/2005/8/layout/process4"/>
    <dgm:cxn modelId="{B3B57375-3989-44D4-94FC-120AD102B46D}" type="presParOf" srcId="{06FF6437-A81E-4D3E-8AE9-4630B5F110FB}" destId="{3DD4F922-4A60-4763-B6E8-A778FECA5D16}" srcOrd="3" destOrd="0" presId="urn:microsoft.com/office/officeart/2005/8/layout/process4"/>
    <dgm:cxn modelId="{5499E32A-6B2D-4C65-97F8-7601B3DD8366}" type="presParOf" srcId="{06FF6437-A81E-4D3E-8AE9-4630B5F110FB}" destId="{1115ACB2-5A6E-4EED-884F-4031D709611A}" srcOrd="4" destOrd="0" presId="urn:microsoft.com/office/officeart/2005/8/layout/process4"/>
    <dgm:cxn modelId="{279AF48C-EB2A-468D-979A-1A50AC5C5A43}" type="presParOf" srcId="{1115ACB2-5A6E-4EED-884F-4031D709611A}" destId="{6F5AAAD8-FB11-42FF-A337-481FC2AD7DDF}" srcOrd="0" destOrd="0" presId="urn:microsoft.com/office/officeart/2005/8/layout/process4"/>
    <dgm:cxn modelId="{0F28CCF6-0A92-4720-9393-74F013D6FBC9}" type="presParOf" srcId="{1115ACB2-5A6E-4EED-884F-4031D709611A}" destId="{F22087A0-0447-41DC-8A70-AE6DC4FDA465}" srcOrd="1" destOrd="0" presId="urn:microsoft.com/office/officeart/2005/8/layout/process4"/>
    <dgm:cxn modelId="{27817439-1F4E-4D8F-AF96-C1EE1E02A7F8}" type="presParOf" srcId="{1115ACB2-5A6E-4EED-884F-4031D709611A}" destId="{C20DDA3C-4627-4608-9ADE-18AE36C8F2E5}" srcOrd="2" destOrd="0" presId="urn:microsoft.com/office/officeart/2005/8/layout/process4"/>
    <dgm:cxn modelId="{6E74F9E5-A926-4C54-AAC0-6638DC6D76E7}" type="presParOf" srcId="{C20DDA3C-4627-4608-9ADE-18AE36C8F2E5}" destId="{556031DC-E53E-426A-963F-32BD9C2E0E6D}" srcOrd="0" destOrd="0" presId="urn:microsoft.com/office/officeart/2005/8/layout/process4"/>
    <dgm:cxn modelId="{99DCED41-7AB8-4B0F-8F7C-7086FF908127}" type="presParOf" srcId="{06FF6437-A81E-4D3E-8AE9-4630B5F110FB}" destId="{D9FE8B80-8C83-4356-9705-4D7B64CDA94D}" srcOrd="5" destOrd="0" presId="urn:microsoft.com/office/officeart/2005/8/layout/process4"/>
    <dgm:cxn modelId="{1644DB73-3BEB-4F74-8F65-9F8F5783AB27}" type="presParOf" srcId="{06FF6437-A81E-4D3E-8AE9-4630B5F110FB}" destId="{4EF417CA-D96F-4728-8C13-28CB203A3F04}" srcOrd="6" destOrd="0" presId="urn:microsoft.com/office/officeart/2005/8/layout/process4"/>
    <dgm:cxn modelId="{D58BCFD9-05B5-4425-9EB6-9D7AF938FFED}" type="presParOf" srcId="{4EF417CA-D96F-4728-8C13-28CB203A3F04}" destId="{FF7100C8-83AB-4854-BB9D-B36186FE5D98}" srcOrd="0" destOrd="0" presId="urn:microsoft.com/office/officeart/2005/8/layout/process4"/>
    <dgm:cxn modelId="{2AE27235-A257-44A8-8AA3-3C4FE62AC544}" type="presParOf" srcId="{4EF417CA-D96F-4728-8C13-28CB203A3F04}" destId="{F404F55B-9124-4188-BC62-F9A57B6A3404}" srcOrd="1" destOrd="0" presId="urn:microsoft.com/office/officeart/2005/8/layout/process4"/>
    <dgm:cxn modelId="{C9D03E83-CC6A-46D5-BFF6-8BFB97E37409}" type="presParOf" srcId="{4EF417CA-D96F-4728-8C13-28CB203A3F04}" destId="{7B58DAFA-63DD-432A-85FA-E6EB75E6814F}" srcOrd="2" destOrd="0" presId="urn:microsoft.com/office/officeart/2005/8/layout/process4"/>
    <dgm:cxn modelId="{229A50C2-B161-4BCA-AE48-B01C06C55E7E}" type="presParOf" srcId="{7B58DAFA-63DD-432A-85FA-E6EB75E6814F}" destId="{3D4A244F-E2BC-4C1E-B40B-30EEF56C9581}" srcOrd="0" destOrd="0" presId="urn:microsoft.com/office/officeart/2005/8/layout/process4"/>
    <dgm:cxn modelId="{88C81737-5961-41DE-BB80-921383011D95}" type="presParOf" srcId="{7B58DAFA-63DD-432A-85FA-E6EB75E6814F}" destId="{A918C6A9-F756-424C-96FF-8EB5B1B1689C}" srcOrd="1" destOrd="0" presId="urn:microsoft.com/office/officeart/2005/8/layout/process4"/>
    <dgm:cxn modelId="{3EF7D872-A909-464C-B5E8-6487B9173104}" type="presParOf" srcId="{7B58DAFA-63DD-432A-85FA-E6EB75E6814F}" destId="{AFCFD650-CA54-4803-AF0C-57F3A47C4CDC}" srcOrd="2" destOrd="0" presId="urn:microsoft.com/office/officeart/2005/8/layout/process4"/>
    <dgm:cxn modelId="{5D19BE1F-ED42-480A-B626-9C21BC318914}" type="presParOf" srcId="{7B58DAFA-63DD-432A-85FA-E6EB75E6814F}" destId="{6C9DBADF-57BE-4449-800E-8CC78E8EFBBC}" srcOrd="3" destOrd="0" presId="urn:microsoft.com/office/officeart/2005/8/layout/process4"/>
    <dgm:cxn modelId="{8CBFF81B-4E24-4532-8F83-55EF103507E5}" type="presParOf" srcId="{7B58DAFA-63DD-432A-85FA-E6EB75E6814F}" destId="{44235C9F-5B02-4B71-B159-20973B0CC11A}" srcOrd="4" destOrd="0" presId="urn:microsoft.com/office/officeart/2005/8/layout/process4"/>
    <dgm:cxn modelId="{17F3B5DD-50C3-427D-B448-8CAC0A1BD023}" type="presParOf" srcId="{7B58DAFA-63DD-432A-85FA-E6EB75E6814F}" destId="{608FE743-5347-4F99-AD65-191FAE2D8BAE}" srcOrd="5"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95F5B-A6F0-4888-96BB-A1CDF60F0DD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4C50CC97-BDDC-4B39-A084-65772EC3B477}">
      <dgm:prSet phldrT="[Text]" custT="1"/>
      <dgm:spPr/>
      <dgm:t>
        <a:bodyPr/>
        <a:lstStyle/>
        <a:p>
          <a:r>
            <a:rPr lang="en-US" sz="1600" dirty="0" smtClean="0">
              <a:latin typeface="Arial" panose="020B0604020202020204" pitchFamily="34" charset="0"/>
              <a:cs typeface="Arial" panose="020B0604020202020204" pitchFamily="34" charset="0"/>
            </a:rPr>
            <a:t>Kentucky will maintain a fully functioning website.  Kynect.ky.gov will direct QHP, APTC and CSR eligible individuals to </a:t>
          </a:r>
          <a:r>
            <a:rPr lang="en-US" sz="1600" u="sng" dirty="0" smtClean="0">
              <a:latin typeface="Arial" panose="020B0604020202020204" pitchFamily="34" charset="0"/>
              <a:cs typeface="Arial" panose="020B0604020202020204" pitchFamily="34" charset="0"/>
            </a:rPr>
            <a:t>HealthCare.gov</a:t>
          </a:r>
          <a:r>
            <a:rPr lang="en-US" sz="1600" dirty="0" smtClean="0">
              <a:latin typeface="Arial" panose="020B0604020202020204" pitchFamily="34" charset="0"/>
              <a:cs typeface="Arial" panose="020B0604020202020204" pitchFamily="34" charset="0"/>
            </a:rPr>
            <a:t>  and Medicaid/KCHIP eligible individuals to </a:t>
          </a:r>
          <a:r>
            <a:rPr lang="en-US" sz="1600" u="sng" dirty="0" smtClean="0">
              <a:latin typeface="Arial" panose="020B0604020202020204" pitchFamily="34" charset="0"/>
              <a:cs typeface="Arial" panose="020B0604020202020204" pitchFamily="34" charset="0"/>
            </a:rPr>
            <a:t>benefind.ky.gov</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dgm:t>
    </dgm:pt>
    <dgm:pt modelId="{9BBE9B9A-2360-4D6B-A946-879B2754D962}" type="parTrans" cxnId="{4E952540-4543-4903-9EC4-148BFE1B8290}">
      <dgm:prSet/>
      <dgm:spPr/>
      <dgm:t>
        <a:bodyPr/>
        <a:lstStyle/>
        <a:p>
          <a:endParaRPr lang="en-US"/>
        </a:p>
      </dgm:t>
    </dgm:pt>
    <dgm:pt modelId="{510E742E-37D0-4B7D-9A1F-61B483B364EC}" type="sibTrans" cxnId="{4E952540-4543-4903-9EC4-148BFE1B8290}">
      <dgm:prSet/>
      <dgm:spPr/>
      <dgm:t>
        <a:bodyPr/>
        <a:lstStyle/>
        <a:p>
          <a:endParaRPr lang="en-US"/>
        </a:p>
      </dgm:t>
    </dgm:pt>
    <dgm:pt modelId="{94F140B0-4476-427F-8EE9-26F173709E1A}">
      <dgm:prSet phldrT="[Text]" custT="1"/>
      <dgm:spPr/>
      <dgm:t>
        <a:bodyPr/>
        <a:lstStyle/>
        <a:p>
          <a:r>
            <a:rPr lang="en-US" sz="1600" dirty="0" smtClean="0">
              <a:latin typeface="Arial" panose="020B0604020202020204" pitchFamily="34" charset="0"/>
              <a:cs typeface="Arial" panose="020B0604020202020204" pitchFamily="34" charset="0"/>
            </a:rPr>
            <a:t>Kentucky will maintain the current call center to provide information and prescreen individuals for referral to either H</a:t>
          </a:r>
          <a:r>
            <a:rPr lang="en-US" sz="1600" u="sng" dirty="0" smtClean="0">
              <a:latin typeface="Arial" panose="020B0604020202020204" pitchFamily="34" charset="0"/>
              <a:cs typeface="Arial" panose="020B0604020202020204" pitchFamily="34" charset="0"/>
            </a:rPr>
            <a:t>ealthCare.gov</a:t>
          </a:r>
          <a:r>
            <a:rPr lang="en-US" sz="1600" dirty="0" smtClean="0">
              <a:latin typeface="Arial" panose="020B0604020202020204" pitchFamily="34" charset="0"/>
              <a:cs typeface="Arial" panose="020B0604020202020204" pitchFamily="34" charset="0"/>
            </a:rPr>
            <a:t> or  </a:t>
          </a:r>
          <a:r>
            <a:rPr lang="en-US" sz="1600" u="sng" dirty="0" smtClean="0">
              <a:latin typeface="Arial" panose="020B0604020202020204" pitchFamily="34" charset="0"/>
              <a:cs typeface="Arial" panose="020B0604020202020204" pitchFamily="34" charset="0"/>
            </a:rPr>
            <a:t>benefind.ky.gov</a:t>
          </a:r>
          <a:r>
            <a:rPr lang="en-US" sz="1600" dirty="0" smtClean="0">
              <a:latin typeface="Arial" panose="020B0604020202020204" pitchFamily="34" charset="0"/>
              <a:cs typeface="Arial" panose="020B0604020202020204" pitchFamily="34" charset="0"/>
            </a:rPr>
            <a:t>.  Support Professionals and Tier 2 lines will still be available.  </a:t>
          </a:r>
          <a:endParaRPr lang="en-US" sz="1600" dirty="0">
            <a:latin typeface="Arial" panose="020B0604020202020204" pitchFamily="34" charset="0"/>
            <a:cs typeface="Arial" panose="020B0604020202020204" pitchFamily="34" charset="0"/>
          </a:endParaRPr>
        </a:p>
      </dgm:t>
    </dgm:pt>
    <dgm:pt modelId="{E2402484-D9DE-449A-83D6-F7B5A3817F88}" type="parTrans" cxnId="{2C9029C7-92C4-47D9-850A-E748966335D3}">
      <dgm:prSet/>
      <dgm:spPr/>
      <dgm:t>
        <a:bodyPr/>
        <a:lstStyle/>
        <a:p>
          <a:endParaRPr lang="en-US"/>
        </a:p>
      </dgm:t>
    </dgm:pt>
    <dgm:pt modelId="{5AA81463-F616-495C-B35E-942E4AEA45D0}" type="sibTrans" cxnId="{2C9029C7-92C4-47D9-850A-E748966335D3}">
      <dgm:prSet/>
      <dgm:spPr/>
      <dgm:t>
        <a:bodyPr/>
        <a:lstStyle/>
        <a:p>
          <a:endParaRPr lang="en-US"/>
        </a:p>
      </dgm:t>
    </dgm:pt>
    <dgm:pt modelId="{9419EC62-4DD2-4656-AB37-DBE4D72062A8}">
      <dgm:prSet phldrT="[Text]" custT="1"/>
      <dgm:spPr/>
      <dgm:t>
        <a:bodyPr/>
        <a:lstStyle/>
        <a:p>
          <a:r>
            <a:rPr lang="pt-BR" sz="1800" dirty="0" smtClean="0">
              <a:solidFill>
                <a:schemeClr val="bg1"/>
              </a:solidFill>
              <a:latin typeface="Arial" panose="020B0604020202020204" pitchFamily="34" charset="0"/>
              <a:cs typeface="Arial" panose="020B0604020202020204" pitchFamily="34" charset="0"/>
            </a:rPr>
            <a:t>  </a:t>
          </a:r>
          <a:r>
            <a:rPr lang="pt-BR" sz="1600" dirty="0" smtClean="0">
              <a:solidFill>
                <a:schemeClr val="bg1"/>
              </a:solidFill>
              <a:latin typeface="Arial" panose="020B0604020202020204" pitchFamily="34" charset="0"/>
              <a:cs typeface="Arial" panose="020B0604020202020204" pitchFamily="34" charset="0"/>
            </a:rPr>
            <a:t>Kentucky will maintain the DCBS call center.   </a:t>
          </a:r>
          <a:endParaRPr lang="en-US" sz="1600" dirty="0">
            <a:solidFill>
              <a:schemeClr val="bg1"/>
            </a:solidFill>
          </a:endParaRPr>
        </a:p>
      </dgm:t>
    </dgm:pt>
    <dgm:pt modelId="{2DB1DED5-A7D2-4A57-8AF1-B04B31C9413A}" type="parTrans" cxnId="{A7393D68-34D0-49EE-AF11-49A52C6595AF}">
      <dgm:prSet/>
      <dgm:spPr/>
      <dgm:t>
        <a:bodyPr/>
        <a:lstStyle/>
        <a:p>
          <a:endParaRPr lang="en-US"/>
        </a:p>
      </dgm:t>
    </dgm:pt>
    <dgm:pt modelId="{B4CC0715-3B07-4EF3-AC27-4B29C9D00783}" type="sibTrans" cxnId="{A7393D68-34D0-49EE-AF11-49A52C6595AF}">
      <dgm:prSet/>
      <dgm:spPr/>
      <dgm:t>
        <a:bodyPr/>
        <a:lstStyle/>
        <a:p>
          <a:endParaRPr lang="en-US"/>
        </a:p>
      </dgm:t>
    </dgm:pt>
    <dgm:pt modelId="{C066458B-C31B-488E-9D15-A33134895C55}">
      <dgm:prSet phldrT="[Text]" custT="1"/>
      <dgm:spPr/>
      <dgm:t>
        <a:bodyPr/>
        <a:lstStyle/>
        <a:p>
          <a:r>
            <a:rPr lang="pt-BR" sz="1900" dirty="0" smtClean="0">
              <a:solidFill>
                <a:schemeClr val="bg1"/>
              </a:solidFill>
              <a:latin typeface="Arial" panose="020B0604020202020204" pitchFamily="34" charset="0"/>
              <a:cs typeface="Arial" panose="020B0604020202020204" pitchFamily="34" charset="0"/>
            </a:rPr>
            <a:t>  </a:t>
          </a:r>
          <a:r>
            <a:rPr lang="pt-BR" sz="1600" dirty="0" smtClean="0">
              <a:solidFill>
                <a:schemeClr val="bg1"/>
              </a:solidFill>
              <a:latin typeface="Arial" panose="020B0604020202020204" pitchFamily="34" charset="0"/>
              <a:cs typeface="Arial" panose="020B0604020202020204" pitchFamily="34" charset="0"/>
            </a:rPr>
            <a:t>Kentucky Health Benefit Exchange will have an active staff to execute education and outreach plan, oversee the agent and assister program, process 1095 forms, manage SHOP Program and maintain a hotline for general information. </a:t>
          </a:r>
          <a:r>
            <a:rPr lang="pt-BR" sz="1900" dirty="0" smtClean="0">
              <a:solidFill>
                <a:schemeClr val="bg1"/>
              </a:solidFill>
              <a:latin typeface="Arial" panose="020B0604020202020204" pitchFamily="34" charset="0"/>
              <a:cs typeface="Arial" panose="020B0604020202020204" pitchFamily="34" charset="0"/>
            </a:rPr>
            <a:t>  </a:t>
          </a:r>
          <a:endParaRPr lang="en-US" sz="1900" dirty="0">
            <a:solidFill>
              <a:schemeClr val="bg1"/>
            </a:solidFill>
          </a:endParaRPr>
        </a:p>
      </dgm:t>
    </dgm:pt>
    <dgm:pt modelId="{961D1B26-CAC5-4228-8CD5-75209D0768F9}" type="parTrans" cxnId="{68525CE0-1E1C-4E26-BBE4-9C7BBC1B5CB1}">
      <dgm:prSet/>
      <dgm:spPr/>
      <dgm:t>
        <a:bodyPr/>
        <a:lstStyle/>
        <a:p>
          <a:endParaRPr lang="en-US"/>
        </a:p>
      </dgm:t>
    </dgm:pt>
    <dgm:pt modelId="{3E6573B0-E6E4-44C9-BCD6-F04EFE71978A}" type="sibTrans" cxnId="{68525CE0-1E1C-4E26-BBE4-9C7BBC1B5CB1}">
      <dgm:prSet/>
      <dgm:spPr/>
      <dgm:t>
        <a:bodyPr/>
        <a:lstStyle/>
        <a:p>
          <a:endParaRPr lang="en-US"/>
        </a:p>
      </dgm:t>
    </dgm:pt>
    <dgm:pt modelId="{0E84388A-2F78-496A-8C8E-82CB8038F6A4}" type="pres">
      <dgm:prSet presAssocID="{39095F5B-A6F0-4888-96BB-A1CDF60F0DDF}" presName="Name0" presStyleCnt="0">
        <dgm:presLayoutVars>
          <dgm:chMax val="7"/>
          <dgm:chPref val="7"/>
          <dgm:dir/>
        </dgm:presLayoutVars>
      </dgm:prSet>
      <dgm:spPr/>
      <dgm:t>
        <a:bodyPr/>
        <a:lstStyle/>
        <a:p>
          <a:endParaRPr lang="en-US"/>
        </a:p>
      </dgm:t>
    </dgm:pt>
    <dgm:pt modelId="{A8F3982C-D198-41AC-B052-3E946AEEC6EE}" type="pres">
      <dgm:prSet presAssocID="{39095F5B-A6F0-4888-96BB-A1CDF60F0DDF}" presName="Name1" presStyleCnt="0"/>
      <dgm:spPr/>
    </dgm:pt>
    <dgm:pt modelId="{35B9C17D-4602-4B38-B3B0-8A9BB3488DD9}" type="pres">
      <dgm:prSet presAssocID="{39095F5B-A6F0-4888-96BB-A1CDF60F0DDF}" presName="cycle" presStyleCnt="0"/>
      <dgm:spPr/>
    </dgm:pt>
    <dgm:pt modelId="{242794F3-E62F-4210-AFC3-CCD3D215C9E9}" type="pres">
      <dgm:prSet presAssocID="{39095F5B-A6F0-4888-96BB-A1CDF60F0DDF}" presName="srcNode" presStyleLbl="node1" presStyleIdx="0" presStyleCnt="4"/>
      <dgm:spPr/>
    </dgm:pt>
    <dgm:pt modelId="{A8467DF5-22EB-4C5C-907F-18284120EFB2}" type="pres">
      <dgm:prSet presAssocID="{39095F5B-A6F0-4888-96BB-A1CDF60F0DDF}" presName="conn" presStyleLbl="parChTrans1D2" presStyleIdx="0" presStyleCnt="1"/>
      <dgm:spPr/>
      <dgm:t>
        <a:bodyPr/>
        <a:lstStyle/>
        <a:p>
          <a:endParaRPr lang="en-US"/>
        </a:p>
      </dgm:t>
    </dgm:pt>
    <dgm:pt modelId="{B6C8071B-75F9-47F5-AFAF-55DA8FDE9384}" type="pres">
      <dgm:prSet presAssocID="{39095F5B-A6F0-4888-96BB-A1CDF60F0DDF}" presName="extraNode" presStyleLbl="node1" presStyleIdx="0" presStyleCnt="4"/>
      <dgm:spPr/>
    </dgm:pt>
    <dgm:pt modelId="{D433B3E9-1C9F-4A3F-BB8E-DDCE8EE09AF2}" type="pres">
      <dgm:prSet presAssocID="{39095F5B-A6F0-4888-96BB-A1CDF60F0DDF}" presName="dstNode" presStyleLbl="node1" presStyleIdx="0" presStyleCnt="4"/>
      <dgm:spPr/>
    </dgm:pt>
    <dgm:pt modelId="{149ACA02-D38C-4D97-937B-94C53CE1807E}" type="pres">
      <dgm:prSet presAssocID="{4C50CC97-BDDC-4B39-A084-65772EC3B477}" presName="text_1" presStyleLbl="node1" presStyleIdx="0" presStyleCnt="4" custScaleY="140992" custLinFactNeighborX="373" custLinFactNeighborY="-3634">
        <dgm:presLayoutVars>
          <dgm:bulletEnabled val="1"/>
        </dgm:presLayoutVars>
      </dgm:prSet>
      <dgm:spPr/>
      <dgm:t>
        <a:bodyPr/>
        <a:lstStyle/>
        <a:p>
          <a:endParaRPr lang="en-US"/>
        </a:p>
      </dgm:t>
    </dgm:pt>
    <dgm:pt modelId="{B4745CCA-AD07-4944-A122-71E60376182B}" type="pres">
      <dgm:prSet presAssocID="{4C50CC97-BDDC-4B39-A084-65772EC3B477}" presName="accent_1" presStyleCnt="0"/>
      <dgm:spPr/>
    </dgm:pt>
    <dgm:pt modelId="{A7FE3961-EDDE-4711-86BE-8CD63FF98CA6}" type="pres">
      <dgm:prSet presAssocID="{4C50CC97-BDDC-4B39-A084-65772EC3B477}" presName="accentRepeatNode" presStyleLbl="solidFgAcc1" presStyleIdx="0" presStyleCnt="4" custScaleX="110411" custScaleY="113045"/>
      <dgm:spPr>
        <a:blipFill rotWithShape="0">
          <a:blip xmlns:r="http://schemas.openxmlformats.org/officeDocument/2006/relationships" r:embed="rId1"/>
          <a:stretch>
            <a:fillRect/>
          </a:stretch>
        </a:blipFill>
      </dgm:spPr>
    </dgm:pt>
    <dgm:pt modelId="{FE06A84D-AD4D-4676-BD47-444765CA57E8}" type="pres">
      <dgm:prSet presAssocID="{94F140B0-4476-427F-8EE9-26F173709E1A}" presName="text_2" presStyleLbl="node1" presStyleIdx="1" presStyleCnt="4" custScaleY="136422">
        <dgm:presLayoutVars>
          <dgm:bulletEnabled val="1"/>
        </dgm:presLayoutVars>
      </dgm:prSet>
      <dgm:spPr/>
      <dgm:t>
        <a:bodyPr/>
        <a:lstStyle/>
        <a:p>
          <a:endParaRPr lang="en-US"/>
        </a:p>
      </dgm:t>
    </dgm:pt>
    <dgm:pt modelId="{F200B269-EA24-4B6F-AABD-5C64AFEDB702}" type="pres">
      <dgm:prSet presAssocID="{94F140B0-4476-427F-8EE9-26F173709E1A}" presName="accent_2" presStyleCnt="0"/>
      <dgm:spPr/>
    </dgm:pt>
    <dgm:pt modelId="{C6450CE1-BC3B-456E-AF50-988ED83961EB}" type="pres">
      <dgm:prSet presAssocID="{94F140B0-4476-427F-8EE9-26F173709E1A}" presName="accentRepeatNode" presStyleLbl="solidFgAcc1" presStyleIdx="1" presStyleCnt="4" custScaleY="107990"/>
      <dgm:spPr>
        <a:blipFill rotWithShape="0">
          <a:blip xmlns:r="http://schemas.openxmlformats.org/officeDocument/2006/relationships" r:embed="rId2"/>
          <a:stretch>
            <a:fillRect/>
          </a:stretch>
        </a:blipFill>
      </dgm:spPr>
    </dgm:pt>
    <dgm:pt modelId="{F31A4A06-6CC6-41B1-8750-D93DDCF855C3}" type="pres">
      <dgm:prSet presAssocID="{9419EC62-4DD2-4656-AB37-DBE4D72062A8}" presName="text_3" presStyleLbl="node1" presStyleIdx="2" presStyleCnt="4" custLinFactNeighborX="-1188" custLinFactNeighborY="-8055">
        <dgm:presLayoutVars>
          <dgm:bulletEnabled val="1"/>
        </dgm:presLayoutVars>
      </dgm:prSet>
      <dgm:spPr/>
      <dgm:t>
        <a:bodyPr/>
        <a:lstStyle/>
        <a:p>
          <a:endParaRPr lang="en-US"/>
        </a:p>
      </dgm:t>
    </dgm:pt>
    <dgm:pt modelId="{F5CA4A88-88C8-4BF0-BB78-721E7824797A}" type="pres">
      <dgm:prSet presAssocID="{9419EC62-4DD2-4656-AB37-DBE4D72062A8}" presName="accent_3" presStyleCnt="0"/>
      <dgm:spPr/>
    </dgm:pt>
    <dgm:pt modelId="{48F03472-F0A2-434A-9E41-6EF15E26BCC4}" type="pres">
      <dgm:prSet presAssocID="{9419EC62-4DD2-4656-AB37-DBE4D72062A8}" presName="accentRepeatNode" presStyleLbl="solidFgAcc1" presStyleIdx="2" presStyleCnt="4" custScaleX="117493" custScaleY="117493"/>
      <dgm:spPr>
        <a:blipFill rotWithShape="0">
          <a:blip xmlns:r="http://schemas.openxmlformats.org/officeDocument/2006/relationships" r:embed="rId3"/>
          <a:stretch>
            <a:fillRect/>
          </a:stretch>
        </a:blipFill>
      </dgm:spPr>
    </dgm:pt>
    <dgm:pt modelId="{E9D07B46-6D76-48DB-87E6-45F6EA876A53}" type="pres">
      <dgm:prSet presAssocID="{C066458B-C31B-488E-9D15-A33134895C55}" presName="text_4" presStyleLbl="node1" presStyleIdx="3" presStyleCnt="4" custScaleY="146827" custLinFactNeighborY="-40">
        <dgm:presLayoutVars>
          <dgm:bulletEnabled val="1"/>
        </dgm:presLayoutVars>
      </dgm:prSet>
      <dgm:spPr/>
      <dgm:t>
        <a:bodyPr/>
        <a:lstStyle/>
        <a:p>
          <a:endParaRPr lang="en-US"/>
        </a:p>
      </dgm:t>
    </dgm:pt>
    <dgm:pt modelId="{EFC5D579-04A2-45CD-8CF3-80C935E4778F}" type="pres">
      <dgm:prSet presAssocID="{C066458B-C31B-488E-9D15-A33134895C55}" presName="accent_4" presStyleCnt="0"/>
      <dgm:spPr/>
    </dgm:pt>
    <dgm:pt modelId="{8B02622B-47AF-40F7-AED8-0AF8F78859A6}" type="pres">
      <dgm:prSet presAssocID="{C066458B-C31B-488E-9D15-A33134895C55}" presName="accentRepeatNode" presStyleLbl="solidFgAcc1" presStyleIdx="3" presStyleCnt="4" custScaleX="117223" custScaleY="117462" custLinFactNeighborX="-3664" custLinFactNeighborY="-31"/>
      <dgm:spPr>
        <a:blipFill rotWithShape="0">
          <a:blip xmlns:r="http://schemas.openxmlformats.org/officeDocument/2006/relationships" r:embed="rId4"/>
          <a:stretch>
            <a:fillRect/>
          </a:stretch>
        </a:blipFill>
      </dgm:spPr>
      <dgm:t>
        <a:bodyPr/>
        <a:lstStyle/>
        <a:p>
          <a:endParaRPr lang="en-US"/>
        </a:p>
      </dgm:t>
    </dgm:pt>
  </dgm:ptLst>
  <dgm:cxnLst>
    <dgm:cxn modelId="{C3AB12DC-ECD1-4C59-A843-797B06DB8195}" type="presOf" srcId="{C066458B-C31B-488E-9D15-A33134895C55}" destId="{E9D07B46-6D76-48DB-87E6-45F6EA876A53}" srcOrd="0" destOrd="0" presId="urn:microsoft.com/office/officeart/2008/layout/VerticalCurvedList"/>
    <dgm:cxn modelId="{39D9FDF8-1675-4D64-9F8C-A379DD6B9E2E}" type="presOf" srcId="{94F140B0-4476-427F-8EE9-26F173709E1A}" destId="{FE06A84D-AD4D-4676-BD47-444765CA57E8}" srcOrd="0" destOrd="0" presId="urn:microsoft.com/office/officeart/2008/layout/VerticalCurvedList"/>
    <dgm:cxn modelId="{F6517B06-F75F-4992-A98B-458D0F371D25}" type="presOf" srcId="{9419EC62-4DD2-4656-AB37-DBE4D72062A8}" destId="{F31A4A06-6CC6-41B1-8750-D93DDCF855C3}" srcOrd="0" destOrd="0" presId="urn:microsoft.com/office/officeart/2008/layout/VerticalCurvedList"/>
    <dgm:cxn modelId="{68525CE0-1E1C-4E26-BBE4-9C7BBC1B5CB1}" srcId="{39095F5B-A6F0-4888-96BB-A1CDF60F0DDF}" destId="{C066458B-C31B-488E-9D15-A33134895C55}" srcOrd="3" destOrd="0" parTransId="{961D1B26-CAC5-4228-8CD5-75209D0768F9}" sibTransId="{3E6573B0-E6E4-44C9-BCD6-F04EFE71978A}"/>
    <dgm:cxn modelId="{5F58708E-9EEF-4876-96BD-A80DF6250E29}" type="presOf" srcId="{4C50CC97-BDDC-4B39-A084-65772EC3B477}" destId="{149ACA02-D38C-4D97-937B-94C53CE1807E}" srcOrd="0" destOrd="0" presId="urn:microsoft.com/office/officeart/2008/layout/VerticalCurvedList"/>
    <dgm:cxn modelId="{2C9029C7-92C4-47D9-850A-E748966335D3}" srcId="{39095F5B-A6F0-4888-96BB-A1CDF60F0DDF}" destId="{94F140B0-4476-427F-8EE9-26F173709E1A}" srcOrd="1" destOrd="0" parTransId="{E2402484-D9DE-449A-83D6-F7B5A3817F88}" sibTransId="{5AA81463-F616-495C-B35E-942E4AEA45D0}"/>
    <dgm:cxn modelId="{A7393D68-34D0-49EE-AF11-49A52C6595AF}" srcId="{39095F5B-A6F0-4888-96BB-A1CDF60F0DDF}" destId="{9419EC62-4DD2-4656-AB37-DBE4D72062A8}" srcOrd="2" destOrd="0" parTransId="{2DB1DED5-A7D2-4A57-8AF1-B04B31C9413A}" sibTransId="{B4CC0715-3B07-4EF3-AC27-4B29C9D00783}"/>
    <dgm:cxn modelId="{4E952540-4543-4903-9EC4-148BFE1B8290}" srcId="{39095F5B-A6F0-4888-96BB-A1CDF60F0DDF}" destId="{4C50CC97-BDDC-4B39-A084-65772EC3B477}" srcOrd="0" destOrd="0" parTransId="{9BBE9B9A-2360-4D6B-A946-879B2754D962}" sibTransId="{510E742E-37D0-4B7D-9A1F-61B483B364EC}"/>
    <dgm:cxn modelId="{D3E1F849-09C7-4142-892D-2F47AEC8DA9F}" type="presOf" srcId="{39095F5B-A6F0-4888-96BB-A1CDF60F0DDF}" destId="{0E84388A-2F78-496A-8C8E-82CB8038F6A4}" srcOrd="0" destOrd="0" presId="urn:microsoft.com/office/officeart/2008/layout/VerticalCurvedList"/>
    <dgm:cxn modelId="{07053807-3961-4E9C-BD28-0974FBB2821A}" type="presOf" srcId="{510E742E-37D0-4B7D-9A1F-61B483B364EC}" destId="{A8467DF5-22EB-4C5C-907F-18284120EFB2}" srcOrd="0" destOrd="0" presId="urn:microsoft.com/office/officeart/2008/layout/VerticalCurvedList"/>
    <dgm:cxn modelId="{19EF0DEF-0808-4711-83F3-8BEFF4437427}" type="presParOf" srcId="{0E84388A-2F78-496A-8C8E-82CB8038F6A4}" destId="{A8F3982C-D198-41AC-B052-3E946AEEC6EE}" srcOrd="0" destOrd="0" presId="urn:microsoft.com/office/officeart/2008/layout/VerticalCurvedList"/>
    <dgm:cxn modelId="{4F168410-D6B7-46CC-9A37-2B8293542D4C}" type="presParOf" srcId="{A8F3982C-D198-41AC-B052-3E946AEEC6EE}" destId="{35B9C17D-4602-4B38-B3B0-8A9BB3488DD9}" srcOrd="0" destOrd="0" presId="urn:microsoft.com/office/officeart/2008/layout/VerticalCurvedList"/>
    <dgm:cxn modelId="{C2441BE5-14A8-400F-8003-7B1FBDB44E40}" type="presParOf" srcId="{35B9C17D-4602-4B38-B3B0-8A9BB3488DD9}" destId="{242794F3-E62F-4210-AFC3-CCD3D215C9E9}" srcOrd="0" destOrd="0" presId="urn:microsoft.com/office/officeart/2008/layout/VerticalCurvedList"/>
    <dgm:cxn modelId="{07B1390C-631A-4C37-AAA6-4AEABC9034C4}" type="presParOf" srcId="{35B9C17D-4602-4B38-B3B0-8A9BB3488DD9}" destId="{A8467DF5-22EB-4C5C-907F-18284120EFB2}" srcOrd="1" destOrd="0" presId="urn:microsoft.com/office/officeart/2008/layout/VerticalCurvedList"/>
    <dgm:cxn modelId="{B60DC58D-B3C1-44D2-9229-FD011C099B42}" type="presParOf" srcId="{35B9C17D-4602-4B38-B3B0-8A9BB3488DD9}" destId="{B6C8071B-75F9-47F5-AFAF-55DA8FDE9384}" srcOrd="2" destOrd="0" presId="urn:microsoft.com/office/officeart/2008/layout/VerticalCurvedList"/>
    <dgm:cxn modelId="{5747B08F-37F4-47C9-B889-79D4A50C1BF0}" type="presParOf" srcId="{35B9C17D-4602-4B38-B3B0-8A9BB3488DD9}" destId="{D433B3E9-1C9F-4A3F-BB8E-DDCE8EE09AF2}" srcOrd="3" destOrd="0" presId="urn:microsoft.com/office/officeart/2008/layout/VerticalCurvedList"/>
    <dgm:cxn modelId="{E397AF6C-0BCD-4ED2-9781-D0C675CADE43}" type="presParOf" srcId="{A8F3982C-D198-41AC-B052-3E946AEEC6EE}" destId="{149ACA02-D38C-4D97-937B-94C53CE1807E}" srcOrd="1" destOrd="0" presId="urn:microsoft.com/office/officeart/2008/layout/VerticalCurvedList"/>
    <dgm:cxn modelId="{9B5663AA-ED68-463D-BE3F-963E09F48ECB}" type="presParOf" srcId="{A8F3982C-D198-41AC-B052-3E946AEEC6EE}" destId="{B4745CCA-AD07-4944-A122-71E60376182B}" srcOrd="2" destOrd="0" presId="urn:microsoft.com/office/officeart/2008/layout/VerticalCurvedList"/>
    <dgm:cxn modelId="{8F123D1B-D338-43B0-9ED8-C42D9DFC1416}" type="presParOf" srcId="{B4745CCA-AD07-4944-A122-71E60376182B}" destId="{A7FE3961-EDDE-4711-86BE-8CD63FF98CA6}" srcOrd="0" destOrd="0" presId="urn:microsoft.com/office/officeart/2008/layout/VerticalCurvedList"/>
    <dgm:cxn modelId="{EC54CFFF-CF5F-4C92-A8C3-D090BAC3CD22}" type="presParOf" srcId="{A8F3982C-D198-41AC-B052-3E946AEEC6EE}" destId="{FE06A84D-AD4D-4676-BD47-444765CA57E8}" srcOrd="3" destOrd="0" presId="urn:microsoft.com/office/officeart/2008/layout/VerticalCurvedList"/>
    <dgm:cxn modelId="{F970BB69-411D-4BD9-A87C-7512E42C837A}" type="presParOf" srcId="{A8F3982C-D198-41AC-B052-3E946AEEC6EE}" destId="{F200B269-EA24-4B6F-AABD-5C64AFEDB702}" srcOrd="4" destOrd="0" presId="urn:microsoft.com/office/officeart/2008/layout/VerticalCurvedList"/>
    <dgm:cxn modelId="{8EFAF5D8-9846-417C-AB4B-A305D5C67C56}" type="presParOf" srcId="{F200B269-EA24-4B6F-AABD-5C64AFEDB702}" destId="{C6450CE1-BC3B-456E-AF50-988ED83961EB}" srcOrd="0" destOrd="0" presId="urn:microsoft.com/office/officeart/2008/layout/VerticalCurvedList"/>
    <dgm:cxn modelId="{7E6C82E8-D4D8-46D3-B0D9-77BF69810EA7}" type="presParOf" srcId="{A8F3982C-D198-41AC-B052-3E946AEEC6EE}" destId="{F31A4A06-6CC6-41B1-8750-D93DDCF855C3}" srcOrd="5" destOrd="0" presId="urn:microsoft.com/office/officeart/2008/layout/VerticalCurvedList"/>
    <dgm:cxn modelId="{154E8679-9E35-438C-B8B2-C93E2EF6D677}" type="presParOf" srcId="{A8F3982C-D198-41AC-B052-3E946AEEC6EE}" destId="{F5CA4A88-88C8-4BF0-BB78-721E7824797A}" srcOrd="6" destOrd="0" presId="urn:microsoft.com/office/officeart/2008/layout/VerticalCurvedList"/>
    <dgm:cxn modelId="{98882FA8-DB3C-4F1A-9667-3C336842D180}" type="presParOf" srcId="{F5CA4A88-88C8-4BF0-BB78-721E7824797A}" destId="{48F03472-F0A2-434A-9E41-6EF15E26BCC4}" srcOrd="0" destOrd="0" presId="urn:microsoft.com/office/officeart/2008/layout/VerticalCurvedList"/>
    <dgm:cxn modelId="{E9F3AFEA-3FBA-4A13-929A-170E86B85417}" type="presParOf" srcId="{A8F3982C-D198-41AC-B052-3E946AEEC6EE}" destId="{E9D07B46-6D76-48DB-87E6-45F6EA876A53}" srcOrd="7" destOrd="0" presId="urn:microsoft.com/office/officeart/2008/layout/VerticalCurvedList"/>
    <dgm:cxn modelId="{14D18F0E-17CE-4D4C-A7F8-B8E93F782715}" type="presParOf" srcId="{A8F3982C-D198-41AC-B052-3E946AEEC6EE}" destId="{EFC5D579-04A2-45CD-8CF3-80C935E4778F}" srcOrd="8" destOrd="0" presId="urn:microsoft.com/office/officeart/2008/layout/VerticalCurvedList"/>
    <dgm:cxn modelId="{7D17798A-133F-443D-A385-431DEE5A4EA1}" type="presParOf" srcId="{EFC5D579-04A2-45CD-8CF3-80C935E4778F}" destId="{8B02622B-47AF-40F7-AED8-0AF8F78859A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1DC8B3-AD86-4EBB-AE62-17E011E2837B}" type="doc">
      <dgm:prSet loTypeId="urn:microsoft.com/office/officeart/2005/8/layout/vList3" loCatId="list" qsTypeId="urn:microsoft.com/office/officeart/2005/8/quickstyle/simple1" qsCatId="simple" csTypeId="urn:microsoft.com/office/officeart/2005/8/colors/accent1_2" csCatId="accent1" phldr="1"/>
      <dgm:spPr/>
    </dgm:pt>
    <dgm:pt modelId="{50B42802-8BC0-40E3-B7A5-F47B5DC43D9D}">
      <dgm:prSet/>
      <dgm:spPr/>
      <dgm:t>
        <a:bodyPr/>
        <a:lstStyle/>
        <a:p>
          <a:r>
            <a:rPr lang="en-US" smtClean="0">
              <a:latin typeface="Arial" panose="020B0604020202020204" pitchFamily="34" charset="0"/>
              <a:cs typeface="Arial" panose="020B0604020202020204" pitchFamily="34" charset="0"/>
            </a:rPr>
            <a:t>Create a Centers for Medicare &amp; Medicaid Services (CMS) Enterprise Portal account</a:t>
          </a:r>
          <a:endParaRPr lang="en-US" dirty="0">
            <a:latin typeface="Arial" panose="020B0604020202020204" pitchFamily="34" charset="0"/>
            <a:cs typeface="Arial" panose="020B0604020202020204" pitchFamily="34" charset="0"/>
          </a:endParaRPr>
        </a:p>
      </dgm:t>
    </dgm:pt>
    <dgm:pt modelId="{F9776EF0-89C3-4D10-8471-F9C5E5DC132D}" type="parTrans" cxnId="{0D006112-CF77-4CE0-91CB-E7CF0CCD4396}">
      <dgm:prSet/>
      <dgm:spPr/>
      <dgm:t>
        <a:bodyPr/>
        <a:lstStyle/>
        <a:p>
          <a:endParaRPr lang="en-US"/>
        </a:p>
      </dgm:t>
    </dgm:pt>
    <dgm:pt modelId="{D04AFEFF-0155-4CFF-8335-ECED61D00895}" type="sibTrans" cxnId="{0D006112-CF77-4CE0-91CB-E7CF0CCD4396}">
      <dgm:prSet/>
      <dgm:spPr/>
      <dgm:t>
        <a:bodyPr/>
        <a:lstStyle/>
        <a:p>
          <a:endParaRPr lang="en-US"/>
        </a:p>
      </dgm:t>
    </dgm:pt>
    <dgm:pt modelId="{7483D340-8207-4457-A38D-188477CE0A3F}">
      <dgm:prSet/>
      <dgm:spPr/>
      <dgm:t>
        <a:bodyPr/>
        <a:lstStyle/>
        <a:p>
          <a:r>
            <a:rPr lang="en-US" dirty="0" smtClean="0">
              <a:latin typeface="Arial" panose="020B0604020202020204" pitchFamily="34" charset="0"/>
              <a:cs typeface="Arial" panose="020B0604020202020204" pitchFamily="34" charset="0"/>
            </a:rPr>
            <a:t>Request the FFM Agent/Broker role on the CMS Enterprise Portal</a:t>
          </a:r>
          <a:endParaRPr lang="en-US" dirty="0">
            <a:latin typeface="Arial" panose="020B0604020202020204" pitchFamily="34" charset="0"/>
            <a:cs typeface="Arial" panose="020B0604020202020204" pitchFamily="34" charset="0"/>
          </a:endParaRPr>
        </a:p>
      </dgm:t>
    </dgm:pt>
    <dgm:pt modelId="{8891BA9C-709B-4601-BC8A-7B06B16C4C80}" type="parTrans" cxnId="{67176854-BA79-4766-AEEB-023B63454DC9}">
      <dgm:prSet/>
      <dgm:spPr/>
      <dgm:t>
        <a:bodyPr/>
        <a:lstStyle/>
        <a:p>
          <a:endParaRPr lang="en-US"/>
        </a:p>
      </dgm:t>
    </dgm:pt>
    <dgm:pt modelId="{7CBDBE76-8E9E-4B93-9E4A-3DFB826415F9}" type="sibTrans" cxnId="{67176854-BA79-4766-AEEB-023B63454DC9}">
      <dgm:prSet/>
      <dgm:spPr/>
      <dgm:t>
        <a:bodyPr/>
        <a:lstStyle/>
        <a:p>
          <a:endParaRPr lang="en-US"/>
        </a:p>
      </dgm:t>
    </dgm:pt>
    <dgm:pt modelId="{D9091FCA-7244-4D78-B68C-87A9BB0C5989}">
      <dgm:prSet/>
      <dgm:spPr/>
      <dgm:t>
        <a:bodyPr/>
        <a:lstStyle/>
        <a:p>
          <a:r>
            <a:rPr lang="en-US" smtClean="0">
              <a:latin typeface="Arial" panose="020B0604020202020204" pitchFamily="34" charset="0"/>
              <a:cs typeface="Arial" panose="020B0604020202020204" pitchFamily="34" charset="0"/>
            </a:rPr>
            <a:t>Conduct identity proofing on the CMS Enterprise Portal</a:t>
          </a:r>
          <a:endParaRPr lang="en-US" dirty="0">
            <a:latin typeface="Arial" panose="020B0604020202020204" pitchFamily="34" charset="0"/>
            <a:cs typeface="Arial" panose="020B0604020202020204" pitchFamily="34" charset="0"/>
          </a:endParaRPr>
        </a:p>
      </dgm:t>
    </dgm:pt>
    <dgm:pt modelId="{371592F2-41E4-4363-9160-217B30918728}" type="parTrans" cxnId="{B7D0A5B2-F8A0-4428-A384-C6712C611839}">
      <dgm:prSet/>
      <dgm:spPr/>
      <dgm:t>
        <a:bodyPr/>
        <a:lstStyle/>
        <a:p>
          <a:endParaRPr lang="en-US"/>
        </a:p>
      </dgm:t>
    </dgm:pt>
    <dgm:pt modelId="{D0991D90-CEB1-46E7-B536-51C63D972231}" type="sibTrans" cxnId="{B7D0A5B2-F8A0-4428-A384-C6712C611839}">
      <dgm:prSet/>
      <dgm:spPr/>
      <dgm:t>
        <a:bodyPr/>
        <a:lstStyle/>
        <a:p>
          <a:endParaRPr lang="en-US"/>
        </a:p>
      </dgm:t>
    </dgm:pt>
    <dgm:pt modelId="{3E79D9DD-5005-46FF-8E3E-3D66792DD8B0}">
      <dgm:prSet/>
      <dgm:spPr/>
      <dgm:t>
        <a:bodyPr/>
        <a:lstStyle/>
        <a:p>
          <a:r>
            <a:rPr lang="en-US" smtClean="0">
              <a:latin typeface="Arial" panose="020B0604020202020204" pitchFamily="34" charset="0"/>
              <a:cs typeface="Arial" panose="020B0604020202020204" pitchFamily="34" charset="0"/>
            </a:rPr>
            <a:t>Complete the required training curricula and exams on the Marketplace Learning Management System (MLMS) or through a CMS-approved vendor</a:t>
          </a:r>
          <a:endParaRPr lang="en-US" dirty="0">
            <a:latin typeface="Arial" panose="020B0604020202020204" pitchFamily="34" charset="0"/>
            <a:cs typeface="Arial" panose="020B0604020202020204" pitchFamily="34" charset="0"/>
          </a:endParaRPr>
        </a:p>
      </dgm:t>
    </dgm:pt>
    <dgm:pt modelId="{23036776-815C-451E-8E8A-AF568D5625B1}" type="parTrans" cxnId="{B13C5E4D-8446-4244-AF69-1867CCB00713}">
      <dgm:prSet/>
      <dgm:spPr/>
      <dgm:t>
        <a:bodyPr/>
        <a:lstStyle/>
        <a:p>
          <a:endParaRPr lang="en-US"/>
        </a:p>
      </dgm:t>
    </dgm:pt>
    <dgm:pt modelId="{8FDD537B-BEF7-46E4-A6C8-F3E4AE305A21}" type="sibTrans" cxnId="{B13C5E4D-8446-4244-AF69-1867CCB00713}">
      <dgm:prSet/>
      <dgm:spPr/>
      <dgm:t>
        <a:bodyPr/>
        <a:lstStyle/>
        <a:p>
          <a:endParaRPr lang="en-US"/>
        </a:p>
      </dgm:t>
    </dgm:pt>
    <dgm:pt modelId="{9AC1B6D1-790F-48C9-848D-35CF1BC9EC0D}">
      <dgm:prSet/>
      <dgm:spPr/>
      <dgm:t>
        <a:bodyPr/>
        <a:lstStyle/>
        <a:p>
          <a:r>
            <a:rPr lang="en-US" smtClean="0">
              <a:latin typeface="Arial" panose="020B0604020202020204" pitchFamily="34" charset="0"/>
              <a:cs typeface="Arial" panose="020B0604020202020204" pitchFamily="34" charset="0"/>
            </a:rPr>
            <a:t>Complete profile information on the MLMS, which is available via the CMS Enterprise Portal</a:t>
          </a:r>
          <a:endParaRPr lang="en-US" dirty="0">
            <a:latin typeface="Arial" panose="020B0604020202020204" pitchFamily="34" charset="0"/>
            <a:cs typeface="Arial" panose="020B0604020202020204" pitchFamily="34" charset="0"/>
          </a:endParaRPr>
        </a:p>
      </dgm:t>
    </dgm:pt>
    <dgm:pt modelId="{FF2F8305-D43E-4874-AA81-E9EDD76A4F45}" type="parTrans" cxnId="{AC679B94-58D3-4AB2-88FE-960F92742DE4}">
      <dgm:prSet/>
      <dgm:spPr/>
      <dgm:t>
        <a:bodyPr/>
        <a:lstStyle/>
        <a:p>
          <a:endParaRPr lang="en-US"/>
        </a:p>
      </dgm:t>
    </dgm:pt>
    <dgm:pt modelId="{D24258E8-F0A1-4084-838A-8E10D27F9952}" type="sibTrans" cxnId="{AC679B94-58D3-4AB2-88FE-960F92742DE4}">
      <dgm:prSet/>
      <dgm:spPr/>
      <dgm:t>
        <a:bodyPr/>
        <a:lstStyle/>
        <a:p>
          <a:endParaRPr lang="en-US"/>
        </a:p>
      </dgm:t>
    </dgm:pt>
    <dgm:pt modelId="{06E35D4D-2A4F-4E97-A122-739BB2F1E014}">
      <dgm:prSet/>
      <dgm:spPr/>
      <dgm:t>
        <a:bodyPr/>
        <a:lstStyle/>
        <a:p>
          <a:r>
            <a:rPr lang="en-US" smtClean="0">
              <a:latin typeface="Arial" panose="020B0604020202020204" pitchFamily="34" charset="0"/>
              <a:cs typeface="Arial" panose="020B0604020202020204" pitchFamily="34" charset="0"/>
            </a:rPr>
            <a:t>Execute the General Agreement and the Individual Marketplace Privacy and Security Agreement on the MLMS</a:t>
          </a:r>
          <a:endParaRPr lang="en-US" dirty="0">
            <a:latin typeface="Arial" panose="020B0604020202020204" pitchFamily="34" charset="0"/>
            <a:cs typeface="Arial" panose="020B0604020202020204" pitchFamily="34" charset="0"/>
          </a:endParaRPr>
        </a:p>
      </dgm:t>
    </dgm:pt>
    <dgm:pt modelId="{6206F3AF-800E-467D-813E-7B24C75305B6}" type="parTrans" cxnId="{6C6D7CCE-0917-42E5-AB6D-46A150425D8E}">
      <dgm:prSet/>
      <dgm:spPr/>
      <dgm:t>
        <a:bodyPr/>
        <a:lstStyle/>
        <a:p>
          <a:endParaRPr lang="en-US"/>
        </a:p>
      </dgm:t>
    </dgm:pt>
    <dgm:pt modelId="{E34F8B35-8EDD-417F-A5AE-AAC2D2FB6A8F}" type="sibTrans" cxnId="{6C6D7CCE-0917-42E5-AB6D-46A150425D8E}">
      <dgm:prSet/>
      <dgm:spPr/>
      <dgm:t>
        <a:bodyPr/>
        <a:lstStyle/>
        <a:p>
          <a:endParaRPr lang="en-US"/>
        </a:p>
      </dgm:t>
    </dgm:pt>
    <dgm:pt modelId="{DEB421CE-51B6-43DC-981B-28622697A4B8}">
      <dgm:prSet/>
      <dgm:spPr/>
      <dgm:t>
        <a:bodyPr/>
        <a:lstStyle/>
        <a:p>
          <a:r>
            <a:rPr lang="en-US" smtClean="0">
              <a:latin typeface="Arial" panose="020B0604020202020204" pitchFamily="34" charset="0"/>
              <a:cs typeface="Arial" panose="020B0604020202020204" pitchFamily="34" charset="0"/>
            </a:rPr>
            <a:t>Confirm completion of all required steps on the Agent Broker Registration Status page on the CMS Enterprise Portal</a:t>
          </a:r>
          <a:endParaRPr lang="en-US" dirty="0">
            <a:latin typeface="Arial" panose="020B0604020202020204" pitchFamily="34" charset="0"/>
            <a:cs typeface="Arial" panose="020B0604020202020204" pitchFamily="34" charset="0"/>
          </a:endParaRPr>
        </a:p>
      </dgm:t>
    </dgm:pt>
    <dgm:pt modelId="{FB01D1F6-478F-4B1E-A5CA-1F37DBA681A0}" type="parTrans" cxnId="{A41DCA0B-A083-4453-B245-612EBA736AFF}">
      <dgm:prSet/>
      <dgm:spPr/>
      <dgm:t>
        <a:bodyPr/>
        <a:lstStyle/>
        <a:p>
          <a:endParaRPr lang="en-US"/>
        </a:p>
      </dgm:t>
    </dgm:pt>
    <dgm:pt modelId="{9E2122CD-51AD-4385-AC86-1E1797DC8418}" type="sibTrans" cxnId="{A41DCA0B-A083-4453-B245-612EBA736AFF}">
      <dgm:prSet/>
      <dgm:spPr/>
      <dgm:t>
        <a:bodyPr/>
        <a:lstStyle/>
        <a:p>
          <a:endParaRPr lang="en-US"/>
        </a:p>
      </dgm:t>
    </dgm:pt>
    <dgm:pt modelId="{27D7A2E7-5E6F-468A-BA69-905C300397B9}" type="pres">
      <dgm:prSet presAssocID="{321DC8B3-AD86-4EBB-AE62-17E011E2837B}" presName="linearFlow" presStyleCnt="0">
        <dgm:presLayoutVars>
          <dgm:dir/>
          <dgm:resizeHandles val="exact"/>
        </dgm:presLayoutVars>
      </dgm:prSet>
      <dgm:spPr/>
    </dgm:pt>
    <dgm:pt modelId="{073D8DCD-190A-40E4-B24D-2851A5AA8440}" type="pres">
      <dgm:prSet presAssocID="{50B42802-8BC0-40E3-B7A5-F47B5DC43D9D}" presName="composite" presStyleCnt="0"/>
      <dgm:spPr/>
    </dgm:pt>
    <dgm:pt modelId="{B8040569-BAA9-46B3-9ED2-094C408E60E9}" type="pres">
      <dgm:prSet presAssocID="{50B42802-8BC0-40E3-B7A5-F47B5DC43D9D}" presName="imgShp" presStyleLbl="fgImgPlace1" presStyleIdx="0" presStyleCnt="7"/>
      <dgm:spPr>
        <a:solidFill>
          <a:schemeClr val="tx2">
            <a:lumMod val="50000"/>
          </a:schemeClr>
        </a:solidFill>
      </dgm:spPr>
    </dgm:pt>
    <dgm:pt modelId="{A8B2B071-6603-4DB2-8255-434ABBB8F91E}" type="pres">
      <dgm:prSet presAssocID="{50B42802-8BC0-40E3-B7A5-F47B5DC43D9D}" presName="txShp" presStyleLbl="node1" presStyleIdx="0" presStyleCnt="7" custLinFactNeighborX="281" custLinFactNeighborY="-531">
        <dgm:presLayoutVars>
          <dgm:bulletEnabled val="1"/>
        </dgm:presLayoutVars>
      </dgm:prSet>
      <dgm:spPr/>
      <dgm:t>
        <a:bodyPr/>
        <a:lstStyle/>
        <a:p>
          <a:endParaRPr lang="en-US"/>
        </a:p>
      </dgm:t>
    </dgm:pt>
    <dgm:pt modelId="{6D2880C9-9C95-4403-A7D0-5E377BA48FE0}" type="pres">
      <dgm:prSet presAssocID="{D04AFEFF-0155-4CFF-8335-ECED61D00895}" presName="spacing" presStyleCnt="0"/>
      <dgm:spPr/>
    </dgm:pt>
    <dgm:pt modelId="{96A4D5B2-F27C-4C01-8351-70E15F866D3B}" type="pres">
      <dgm:prSet presAssocID="{7483D340-8207-4457-A38D-188477CE0A3F}" presName="composite" presStyleCnt="0"/>
      <dgm:spPr/>
    </dgm:pt>
    <dgm:pt modelId="{17143B16-5575-4AE1-A5F5-7DD5D64FAB50}" type="pres">
      <dgm:prSet presAssocID="{7483D340-8207-4457-A38D-188477CE0A3F}" presName="imgShp" presStyleLbl="fgImgPlace1" presStyleIdx="1" presStyleCnt="7"/>
      <dgm:spPr>
        <a:solidFill>
          <a:schemeClr val="tx2">
            <a:lumMod val="50000"/>
          </a:schemeClr>
        </a:solidFill>
      </dgm:spPr>
    </dgm:pt>
    <dgm:pt modelId="{533F4A75-93FD-41AE-AF32-3D848F5E168B}" type="pres">
      <dgm:prSet presAssocID="{7483D340-8207-4457-A38D-188477CE0A3F}" presName="txShp" presStyleLbl="node1" presStyleIdx="1" presStyleCnt="7">
        <dgm:presLayoutVars>
          <dgm:bulletEnabled val="1"/>
        </dgm:presLayoutVars>
      </dgm:prSet>
      <dgm:spPr/>
      <dgm:t>
        <a:bodyPr/>
        <a:lstStyle/>
        <a:p>
          <a:endParaRPr lang="en-US"/>
        </a:p>
      </dgm:t>
    </dgm:pt>
    <dgm:pt modelId="{07B5E8E7-4019-4F71-8D43-BD40152800B7}" type="pres">
      <dgm:prSet presAssocID="{7CBDBE76-8E9E-4B93-9E4A-3DFB826415F9}" presName="spacing" presStyleCnt="0"/>
      <dgm:spPr/>
    </dgm:pt>
    <dgm:pt modelId="{2E5A94C9-2BA8-4C9B-8F42-419043A57BC2}" type="pres">
      <dgm:prSet presAssocID="{D9091FCA-7244-4D78-B68C-87A9BB0C5989}" presName="composite" presStyleCnt="0"/>
      <dgm:spPr/>
    </dgm:pt>
    <dgm:pt modelId="{2BC4664A-D9E7-42A6-B399-81E564526C21}" type="pres">
      <dgm:prSet presAssocID="{D9091FCA-7244-4D78-B68C-87A9BB0C5989}" presName="imgShp" presStyleLbl="fgImgPlace1" presStyleIdx="2" presStyleCnt="7"/>
      <dgm:spPr>
        <a:solidFill>
          <a:schemeClr val="tx2">
            <a:lumMod val="50000"/>
          </a:schemeClr>
        </a:solidFill>
      </dgm:spPr>
    </dgm:pt>
    <dgm:pt modelId="{A798986B-6A81-4C69-918B-A3853C801F46}" type="pres">
      <dgm:prSet presAssocID="{D9091FCA-7244-4D78-B68C-87A9BB0C5989}" presName="txShp" presStyleLbl="node1" presStyleIdx="2" presStyleCnt="7">
        <dgm:presLayoutVars>
          <dgm:bulletEnabled val="1"/>
        </dgm:presLayoutVars>
      </dgm:prSet>
      <dgm:spPr/>
      <dgm:t>
        <a:bodyPr/>
        <a:lstStyle/>
        <a:p>
          <a:endParaRPr lang="en-US"/>
        </a:p>
      </dgm:t>
    </dgm:pt>
    <dgm:pt modelId="{40564137-055F-4B11-8D11-5EA6A476BDE9}" type="pres">
      <dgm:prSet presAssocID="{D0991D90-CEB1-46E7-B536-51C63D972231}" presName="spacing" presStyleCnt="0"/>
      <dgm:spPr/>
    </dgm:pt>
    <dgm:pt modelId="{193FE485-C69E-4290-84F4-C23381D20C25}" type="pres">
      <dgm:prSet presAssocID="{3E79D9DD-5005-46FF-8E3E-3D66792DD8B0}" presName="composite" presStyleCnt="0"/>
      <dgm:spPr/>
    </dgm:pt>
    <dgm:pt modelId="{C9B871A4-BD7B-46A2-8C95-77E3DBCBB449}" type="pres">
      <dgm:prSet presAssocID="{3E79D9DD-5005-46FF-8E3E-3D66792DD8B0}" presName="imgShp" presStyleLbl="fgImgPlace1" presStyleIdx="3" presStyleCnt="7" custLinFactNeighborX="3344" custLinFactNeighborY="-2213"/>
      <dgm:spPr>
        <a:solidFill>
          <a:schemeClr val="tx2">
            <a:lumMod val="50000"/>
          </a:schemeClr>
        </a:solidFill>
      </dgm:spPr>
    </dgm:pt>
    <dgm:pt modelId="{A4E42233-B858-470C-8CB9-9842F4C899D0}" type="pres">
      <dgm:prSet presAssocID="{3E79D9DD-5005-46FF-8E3E-3D66792DD8B0}" presName="txShp" presStyleLbl="node1" presStyleIdx="3" presStyleCnt="7">
        <dgm:presLayoutVars>
          <dgm:bulletEnabled val="1"/>
        </dgm:presLayoutVars>
      </dgm:prSet>
      <dgm:spPr/>
      <dgm:t>
        <a:bodyPr/>
        <a:lstStyle/>
        <a:p>
          <a:endParaRPr lang="en-US"/>
        </a:p>
      </dgm:t>
    </dgm:pt>
    <dgm:pt modelId="{AEC0794C-64C2-4FEC-AE1C-FF61409E90B7}" type="pres">
      <dgm:prSet presAssocID="{8FDD537B-BEF7-46E4-A6C8-F3E4AE305A21}" presName="spacing" presStyleCnt="0"/>
      <dgm:spPr/>
    </dgm:pt>
    <dgm:pt modelId="{DB6D7F5E-C4B0-4432-B841-351A9E45ADCD}" type="pres">
      <dgm:prSet presAssocID="{9AC1B6D1-790F-48C9-848D-35CF1BC9EC0D}" presName="composite" presStyleCnt="0"/>
      <dgm:spPr/>
    </dgm:pt>
    <dgm:pt modelId="{EF6A8D91-919A-4B4E-9713-C1ECD6195B2D}" type="pres">
      <dgm:prSet presAssocID="{9AC1B6D1-790F-48C9-848D-35CF1BC9EC0D}" presName="imgShp" presStyleLbl="fgImgPlace1" presStyleIdx="4" presStyleCnt="7"/>
      <dgm:spPr>
        <a:solidFill>
          <a:schemeClr val="tx2">
            <a:lumMod val="50000"/>
          </a:schemeClr>
        </a:solidFill>
      </dgm:spPr>
    </dgm:pt>
    <dgm:pt modelId="{477E9C06-C3E5-44F0-A18A-F02F6ECECDE2}" type="pres">
      <dgm:prSet presAssocID="{9AC1B6D1-790F-48C9-848D-35CF1BC9EC0D}" presName="txShp" presStyleLbl="node1" presStyleIdx="4" presStyleCnt="7">
        <dgm:presLayoutVars>
          <dgm:bulletEnabled val="1"/>
        </dgm:presLayoutVars>
      </dgm:prSet>
      <dgm:spPr/>
      <dgm:t>
        <a:bodyPr/>
        <a:lstStyle/>
        <a:p>
          <a:endParaRPr lang="en-US"/>
        </a:p>
      </dgm:t>
    </dgm:pt>
    <dgm:pt modelId="{A0AE52FE-8B78-47DF-902D-84B53033C160}" type="pres">
      <dgm:prSet presAssocID="{D24258E8-F0A1-4084-838A-8E10D27F9952}" presName="spacing" presStyleCnt="0"/>
      <dgm:spPr/>
    </dgm:pt>
    <dgm:pt modelId="{49A2E6E2-FFAB-4C49-902D-8EEBECD3F068}" type="pres">
      <dgm:prSet presAssocID="{06E35D4D-2A4F-4E97-A122-739BB2F1E014}" presName="composite" presStyleCnt="0"/>
      <dgm:spPr/>
    </dgm:pt>
    <dgm:pt modelId="{6166B64B-5570-450A-9315-BB68027D478C}" type="pres">
      <dgm:prSet presAssocID="{06E35D4D-2A4F-4E97-A122-739BB2F1E014}" presName="imgShp" presStyleLbl="fgImgPlace1" presStyleIdx="5" presStyleCnt="7"/>
      <dgm:spPr>
        <a:solidFill>
          <a:schemeClr val="tx2">
            <a:lumMod val="50000"/>
          </a:schemeClr>
        </a:solidFill>
      </dgm:spPr>
    </dgm:pt>
    <dgm:pt modelId="{F3DAA33B-894B-4DA9-8683-98C25162A5CD}" type="pres">
      <dgm:prSet presAssocID="{06E35D4D-2A4F-4E97-A122-739BB2F1E014}" presName="txShp" presStyleLbl="node1" presStyleIdx="5" presStyleCnt="7">
        <dgm:presLayoutVars>
          <dgm:bulletEnabled val="1"/>
        </dgm:presLayoutVars>
      </dgm:prSet>
      <dgm:spPr/>
      <dgm:t>
        <a:bodyPr/>
        <a:lstStyle/>
        <a:p>
          <a:endParaRPr lang="en-US"/>
        </a:p>
      </dgm:t>
    </dgm:pt>
    <dgm:pt modelId="{9BB9F8FD-09BD-4808-A17A-3BB2F0432E13}" type="pres">
      <dgm:prSet presAssocID="{E34F8B35-8EDD-417F-A5AE-AAC2D2FB6A8F}" presName="spacing" presStyleCnt="0"/>
      <dgm:spPr/>
    </dgm:pt>
    <dgm:pt modelId="{25A62697-B641-421D-9A34-56FBF8EC1996}" type="pres">
      <dgm:prSet presAssocID="{DEB421CE-51B6-43DC-981B-28622697A4B8}" presName="composite" presStyleCnt="0"/>
      <dgm:spPr/>
    </dgm:pt>
    <dgm:pt modelId="{1281FA20-4020-45DC-89A1-BD2B0A02E7F8}" type="pres">
      <dgm:prSet presAssocID="{DEB421CE-51B6-43DC-981B-28622697A4B8}" presName="imgShp" presStyleLbl="fgImgPlace1" presStyleIdx="6" presStyleCnt="7"/>
      <dgm:spPr>
        <a:solidFill>
          <a:schemeClr val="tx2">
            <a:lumMod val="50000"/>
          </a:schemeClr>
        </a:solidFill>
      </dgm:spPr>
    </dgm:pt>
    <dgm:pt modelId="{14507C08-FA60-45F8-A7D4-F65E22D2FB98}" type="pres">
      <dgm:prSet presAssocID="{DEB421CE-51B6-43DC-981B-28622697A4B8}" presName="txShp" presStyleLbl="node1" presStyleIdx="6" presStyleCnt="7">
        <dgm:presLayoutVars>
          <dgm:bulletEnabled val="1"/>
        </dgm:presLayoutVars>
      </dgm:prSet>
      <dgm:spPr/>
      <dgm:t>
        <a:bodyPr/>
        <a:lstStyle/>
        <a:p>
          <a:endParaRPr lang="en-US"/>
        </a:p>
      </dgm:t>
    </dgm:pt>
  </dgm:ptLst>
  <dgm:cxnLst>
    <dgm:cxn modelId="{A41DCA0B-A083-4453-B245-612EBA736AFF}" srcId="{321DC8B3-AD86-4EBB-AE62-17E011E2837B}" destId="{DEB421CE-51B6-43DC-981B-28622697A4B8}" srcOrd="6" destOrd="0" parTransId="{FB01D1F6-478F-4B1E-A5CA-1F37DBA681A0}" sibTransId="{9E2122CD-51AD-4385-AC86-1E1797DC8418}"/>
    <dgm:cxn modelId="{84A0CA86-7915-4FC8-8F3A-50881EAE40EA}" type="presOf" srcId="{7483D340-8207-4457-A38D-188477CE0A3F}" destId="{533F4A75-93FD-41AE-AF32-3D848F5E168B}" srcOrd="0" destOrd="0" presId="urn:microsoft.com/office/officeart/2005/8/layout/vList3"/>
    <dgm:cxn modelId="{6C6D7CCE-0917-42E5-AB6D-46A150425D8E}" srcId="{321DC8B3-AD86-4EBB-AE62-17E011E2837B}" destId="{06E35D4D-2A4F-4E97-A122-739BB2F1E014}" srcOrd="5" destOrd="0" parTransId="{6206F3AF-800E-467D-813E-7B24C75305B6}" sibTransId="{E34F8B35-8EDD-417F-A5AE-AAC2D2FB6A8F}"/>
    <dgm:cxn modelId="{B13C5E4D-8446-4244-AF69-1867CCB00713}" srcId="{321DC8B3-AD86-4EBB-AE62-17E011E2837B}" destId="{3E79D9DD-5005-46FF-8E3E-3D66792DD8B0}" srcOrd="3" destOrd="0" parTransId="{23036776-815C-451E-8E8A-AF568D5625B1}" sibTransId="{8FDD537B-BEF7-46E4-A6C8-F3E4AE305A21}"/>
    <dgm:cxn modelId="{67176854-BA79-4766-AEEB-023B63454DC9}" srcId="{321DC8B3-AD86-4EBB-AE62-17E011E2837B}" destId="{7483D340-8207-4457-A38D-188477CE0A3F}" srcOrd="1" destOrd="0" parTransId="{8891BA9C-709B-4601-BC8A-7B06B16C4C80}" sibTransId="{7CBDBE76-8E9E-4B93-9E4A-3DFB826415F9}"/>
    <dgm:cxn modelId="{D10CB084-3EE9-40D6-A8A8-5371874C8BCE}" type="presOf" srcId="{D9091FCA-7244-4D78-B68C-87A9BB0C5989}" destId="{A798986B-6A81-4C69-918B-A3853C801F46}" srcOrd="0" destOrd="0" presId="urn:microsoft.com/office/officeart/2005/8/layout/vList3"/>
    <dgm:cxn modelId="{596B0A8B-048D-4030-9E5E-8B6EB327FF1B}" type="presOf" srcId="{50B42802-8BC0-40E3-B7A5-F47B5DC43D9D}" destId="{A8B2B071-6603-4DB2-8255-434ABBB8F91E}" srcOrd="0" destOrd="0" presId="urn:microsoft.com/office/officeart/2005/8/layout/vList3"/>
    <dgm:cxn modelId="{06453715-2A83-43C6-9EFC-000E6D05A364}" type="presOf" srcId="{9AC1B6D1-790F-48C9-848D-35CF1BC9EC0D}" destId="{477E9C06-C3E5-44F0-A18A-F02F6ECECDE2}" srcOrd="0" destOrd="0" presId="urn:microsoft.com/office/officeart/2005/8/layout/vList3"/>
    <dgm:cxn modelId="{D257D55F-3A76-4B42-A6B9-838A6ABBB278}" type="presOf" srcId="{06E35D4D-2A4F-4E97-A122-739BB2F1E014}" destId="{F3DAA33B-894B-4DA9-8683-98C25162A5CD}" srcOrd="0" destOrd="0" presId="urn:microsoft.com/office/officeart/2005/8/layout/vList3"/>
    <dgm:cxn modelId="{46B39750-79DF-44F7-B4F6-E2B5D4EB8349}" type="presOf" srcId="{DEB421CE-51B6-43DC-981B-28622697A4B8}" destId="{14507C08-FA60-45F8-A7D4-F65E22D2FB98}" srcOrd="0" destOrd="0" presId="urn:microsoft.com/office/officeart/2005/8/layout/vList3"/>
    <dgm:cxn modelId="{0D006112-CF77-4CE0-91CB-E7CF0CCD4396}" srcId="{321DC8B3-AD86-4EBB-AE62-17E011E2837B}" destId="{50B42802-8BC0-40E3-B7A5-F47B5DC43D9D}" srcOrd="0" destOrd="0" parTransId="{F9776EF0-89C3-4D10-8471-F9C5E5DC132D}" sibTransId="{D04AFEFF-0155-4CFF-8335-ECED61D00895}"/>
    <dgm:cxn modelId="{B45D6CEF-87D5-42E4-B0FB-7396FB464711}" type="presOf" srcId="{3E79D9DD-5005-46FF-8E3E-3D66792DD8B0}" destId="{A4E42233-B858-470C-8CB9-9842F4C899D0}" srcOrd="0" destOrd="0" presId="urn:microsoft.com/office/officeart/2005/8/layout/vList3"/>
    <dgm:cxn modelId="{B7D0A5B2-F8A0-4428-A384-C6712C611839}" srcId="{321DC8B3-AD86-4EBB-AE62-17E011E2837B}" destId="{D9091FCA-7244-4D78-B68C-87A9BB0C5989}" srcOrd="2" destOrd="0" parTransId="{371592F2-41E4-4363-9160-217B30918728}" sibTransId="{D0991D90-CEB1-46E7-B536-51C63D972231}"/>
    <dgm:cxn modelId="{AC679B94-58D3-4AB2-88FE-960F92742DE4}" srcId="{321DC8B3-AD86-4EBB-AE62-17E011E2837B}" destId="{9AC1B6D1-790F-48C9-848D-35CF1BC9EC0D}" srcOrd="4" destOrd="0" parTransId="{FF2F8305-D43E-4874-AA81-E9EDD76A4F45}" sibTransId="{D24258E8-F0A1-4084-838A-8E10D27F9952}"/>
    <dgm:cxn modelId="{21DE6D3F-EBDC-4145-BACF-A39C33015857}" type="presOf" srcId="{321DC8B3-AD86-4EBB-AE62-17E011E2837B}" destId="{27D7A2E7-5E6F-468A-BA69-905C300397B9}" srcOrd="0" destOrd="0" presId="urn:microsoft.com/office/officeart/2005/8/layout/vList3"/>
    <dgm:cxn modelId="{0B93F0D6-30D4-49CD-BDAC-270CFFA3FCCE}" type="presParOf" srcId="{27D7A2E7-5E6F-468A-BA69-905C300397B9}" destId="{073D8DCD-190A-40E4-B24D-2851A5AA8440}" srcOrd="0" destOrd="0" presId="urn:microsoft.com/office/officeart/2005/8/layout/vList3"/>
    <dgm:cxn modelId="{FFD170BF-AF14-4DDA-A6B6-C7BC5AA153CD}" type="presParOf" srcId="{073D8DCD-190A-40E4-B24D-2851A5AA8440}" destId="{B8040569-BAA9-46B3-9ED2-094C408E60E9}" srcOrd="0" destOrd="0" presId="urn:microsoft.com/office/officeart/2005/8/layout/vList3"/>
    <dgm:cxn modelId="{F3D0D8CB-D64C-4A45-A5E5-5735BC5831A1}" type="presParOf" srcId="{073D8DCD-190A-40E4-B24D-2851A5AA8440}" destId="{A8B2B071-6603-4DB2-8255-434ABBB8F91E}" srcOrd="1" destOrd="0" presId="urn:microsoft.com/office/officeart/2005/8/layout/vList3"/>
    <dgm:cxn modelId="{11305CB5-D268-405F-BEFE-A906747C24BF}" type="presParOf" srcId="{27D7A2E7-5E6F-468A-BA69-905C300397B9}" destId="{6D2880C9-9C95-4403-A7D0-5E377BA48FE0}" srcOrd="1" destOrd="0" presId="urn:microsoft.com/office/officeart/2005/8/layout/vList3"/>
    <dgm:cxn modelId="{325E4ED2-489E-4047-A277-4373929ABC40}" type="presParOf" srcId="{27D7A2E7-5E6F-468A-BA69-905C300397B9}" destId="{96A4D5B2-F27C-4C01-8351-70E15F866D3B}" srcOrd="2" destOrd="0" presId="urn:microsoft.com/office/officeart/2005/8/layout/vList3"/>
    <dgm:cxn modelId="{9792241E-5555-47E1-802D-9F7D51FC55F3}" type="presParOf" srcId="{96A4D5B2-F27C-4C01-8351-70E15F866D3B}" destId="{17143B16-5575-4AE1-A5F5-7DD5D64FAB50}" srcOrd="0" destOrd="0" presId="urn:microsoft.com/office/officeart/2005/8/layout/vList3"/>
    <dgm:cxn modelId="{CF2D9B66-EB88-4686-814B-DA0C3E734D4D}" type="presParOf" srcId="{96A4D5B2-F27C-4C01-8351-70E15F866D3B}" destId="{533F4A75-93FD-41AE-AF32-3D848F5E168B}" srcOrd="1" destOrd="0" presId="urn:microsoft.com/office/officeart/2005/8/layout/vList3"/>
    <dgm:cxn modelId="{A26F3E27-8366-41BD-B1F3-4697EC874E05}" type="presParOf" srcId="{27D7A2E7-5E6F-468A-BA69-905C300397B9}" destId="{07B5E8E7-4019-4F71-8D43-BD40152800B7}" srcOrd="3" destOrd="0" presId="urn:microsoft.com/office/officeart/2005/8/layout/vList3"/>
    <dgm:cxn modelId="{9B38733B-9AE9-4025-8215-4E80D40DF871}" type="presParOf" srcId="{27D7A2E7-5E6F-468A-BA69-905C300397B9}" destId="{2E5A94C9-2BA8-4C9B-8F42-419043A57BC2}" srcOrd="4" destOrd="0" presId="urn:microsoft.com/office/officeart/2005/8/layout/vList3"/>
    <dgm:cxn modelId="{2C8326AA-0C11-4A65-BC4C-4B5F89E96868}" type="presParOf" srcId="{2E5A94C9-2BA8-4C9B-8F42-419043A57BC2}" destId="{2BC4664A-D9E7-42A6-B399-81E564526C21}" srcOrd="0" destOrd="0" presId="urn:microsoft.com/office/officeart/2005/8/layout/vList3"/>
    <dgm:cxn modelId="{D1AB91E5-20DC-4D3B-BD10-B54D025EAF07}" type="presParOf" srcId="{2E5A94C9-2BA8-4C9B-8F42-419043A57BC2}" destId="{A798986B-6A81-4C69-918B-A3853C801F46}" srcOrd="1" destOrd="0" presId="urn:microsoft.com/office/officeart/2005/8/layout/vList3"/>
    <dgm:cxn modelId="{63B872A1-0168-407A-A014-FA9CA6F7CF8A}" type="presParOf" srcId="{27D7A2E7-5E6F-468A-BA69-905C300397B9}" destId="{40564137-055F-4B11-8D11-5EA6A476BDE9}" srcOrd="5" destOrd="0" presId="urn:microsoft.com/office/officeart/2005/8/layout/vList3"/>
    <dgm:cxn modelId="{4F8317F5-F1D6-42F3-9C39-4C058BFB7C13}" type="presParOf" srcId="{27D7A2E7-5E6F-468A-BA69-905C300397B9}" destId="{193FE485-C69E-4290-84F4-C23381D20C25}" srcOrd="6" destOrd="0" presId="urn:microsoft.com/office/officeart/2005/8/layout/vList3"/>
    <dgm:cxn modelId="{1197C0B3-AE4C-4F1B-9DA7-59565451A408}" type="presParOf" srcId="{193FE485-C69E-4290-84F4-C23381D20C25}" destId="{C9B871A4-BD7B-46A2-8C95-77E3DBCBB449}" srcOrd="0" destOrd="0" presId="urn:microsoft.com/office/officeart/2005/8/layout/vList3"/>
    <dgm:cxn modelId="{403E5204-D69F-4F67-B037-060C7FE4A730}" type="presParOf" srcId="{193FE485-C69E-4290-84F4-C23381D20C25}" destId="{A4E42233-B858-470C-8CB9-9842F4C899D0}" srcOrd="1" destOrd="0" presId="urn:microsoft.com/office/officeart/2005/8/layout/vList3"/>
    <dgm:cxn modelId="{53B97DAD-A9D3-4F1A-8433-3321E19527C2}" type="presParOf" srcId="{27D7A2E7-5E6F-468A-BA69-905C300397B9}" destId="{AEC0794C-64C2-4FEC-AE1C-FF61409E90B7}" srcOrd="7" destOrd="0" presId="urn:microsoft.com/office/officeart/2005/8/layout/vList3"/>
    <dgm:cxn modelId="{581B8365-703C-426C-8CAE-0A20113BD740}" type="presParOf" srcId="{27D7A2E7-5E6F-468A-BA69-905C300397B9}" destId="{DB6D7F5E-C4B0-4432-B841-351A9E45ADCD}" srcOrd="8" destOrd="0" presId="urn:microsoft.com/office/officeart/2005/8/layout/vList3"/>
    <dgm:cxn modelId="{DEB978BB-97F1-4E64-AEC5-F4D798657270}" type="presParOf" srcId="{DB6D7F5E-C4B0-4432-B841-351A9E45ADCD}" destId="{EF6A8D91-919A-4B4E-9713-C1ECD6195B2D}" srcOrd="0" destOrd="0" presId="urn:microsoft.com/office/officeart/2005/8/layout/vList3"/>
    <dgm:cxn modelId="{0720E6D2-6558-4777-9BF0-007698FF1425}" type="presParOf" srcId="{DB6D7F5E-C4B0-4432-B841-351A9E45ADCD}" destId="{477E9C06-C3E5-44F0-A18A-F02F6ECECDE2}" srcOrd="1" destOrd="0" presId="urn:microsoft.com/office/officeart/2005/8/layout/vList3"/>
    <dgm:cxn modelId="{D552A818-7976-4080-A3A2-3B23548FEC99}" type="presParOf" srcId="{27D7A2E7-5E6F-468A-BA69-905C300397B9}" destId="{A0AE52FE-8B78-47DF-902D-84B53033C160}" srcOrd="9" destOrd="0" presId="urn:microsoft.com/office/officeart/2005/8/layout/vList3"/>
    <dgm:cxn modelId="{B42BDE3B-5FA8-4380-B0B9-58554A1BA5D7}" type="presParOf" srcId="{27D7A2E7-5E6F-468A-BA69-905C300397B9}" destId="{49A2E6E2-FFAB-4C49-902D-8EEBECD3F068}" srcOrd="10" destOrd="0" presId="urn:microsoft.com/office/officeart/2005/8/layout/vList3"/>
    <dgm:cxn modelId="{41BF51CB-C9D1-451C-BF81-8966712A701F}" type="presParOf" srcId="{49A2E6E2-FFAB-4C49-902D-8EEBECD3F068}" destId="{6166B64B-5570-450A-9315-BB68027D478C}" srcOrd="0" destOrd="0" presId="urn:microsoft.com/office/officeart/2005/8/layout/vList3"/>
    <dgm:cxn modelId="{BF29AED4-9147-43D5-8895-A6C97E3C9A0F}" type="presParOf" srcId="{49A2E6E2-FFAB-4C49-902D-8EEBECD3F068}" destId="{F3DAA33B-894B-4DA9-8683-98C25162A5CD}" srcOrd="1" destOrd="0" presId="urn:microsoft.com/office/officeart/2005/8/layout/vList3"/>
    <dgm:cxn modelId="{E5CDC3A4-3EF2-4275-8D77-00AF85A07F03}" type="presParOf" srcId="{27D7A2E7-5E6F-468A-BA69-905C300397B9}" destId="{9BB9F8FD-09BD-4808-A17A-3BB2F0432E13}" srcOrd="11" destOrd="0" presId="urn:microsoft.com/office/officeart/2005/8/layout/vList3"/>
    <dgm:cxn modelId="{1C1359E9-ADB5-4F23-AF17-1900C2DE7D74}" type="presParOf" srcId="{27D7A2E7-5E6F-468A-BA69-905C300397B9}" destId="{25A62697-B641-421D-9A34-56FBF8EC1996}" srcOrd="12" destOrd="0" presId="urn:microsoft.com/office/officeart/2005/8/layout/vList3"/>
    <dgm:cxn modelId="{0CB2056E-2820-4642-8360-A951251478D9}" type="presParOf" srcId="{25A62697-B641-421D-9A34-56FBF8EC1996}" destId="{1281FA20-4020-45DC-89A1-BD2B0A02E7F8}" srcOrd="0" destOrd="0" presId="urn:microsoft.com/office/officeart/2005/8/layout/vList3"/>
    <dgm:cxn modelId="{E7200DDC-318E-40A2-8D70-C87BDCA6A5D0}" type="presParOf" srcId="{25A62697-B641-421D-9A34-56FBF8EC1996}" destId="{14507C08-FA60-45F8-A7D4-F65E22D2FB9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B527C-F2C4-4D3B-95E5-AB384DEDBF47}">
      <dsp:nvSpPr>
        <dsp:cNvPr id="0" name=""/>
        <dsp:cNvSpPr/>
      </dsp:nvSpPr>
      <dsp:spPr>
        <a:xfrm>
          <a:off x="0" y="3764883"/>
          <a:ext cx="8305800" cy="72732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smtClean="0"/>
            <a:t>March 2017  </a:t>
          </a:r>
          <a:r>
            <a:rPr lang="en-US" sz="1800" kern="1200" smtClean="0"/>
            <a:t>Final transition with exception of SHOP</a:t>
          </a:r>
          <a:endParaRPr lang="en-US" sz="1800" kern="1200" dirty="0" smtClean="0"/>
        </a:p>
      </dsp:txBody>
      <dsp:txXfrm>
        <a:off x="0" y="3764883"/>
        <a:ext cx="8305800" cy="727329"/>
      </dsp:txXfrm>
    </dsp:sp>
    <dsp:sp modelId="{0FF55EE8-EE2E-4604-A938-0B0CBAC776DC}">
      <dsp:nvSpPr>
        <dsp:cNvPr id="0" name=""/>
        <dsp:cNvSpPr/>
      </dsp:nvSpPr>
      <dsp:spPr>
        <a:xfrm rot="10800000">
          <a:off x="0" y="2660253"/>
          <a:ext cx="8305800" cy="1115509"/>
        </a:xfrm>
        <a:prstGeom prst="upArrowCallout">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January 2017</a:t>
          </a:r>
          <a:endParaRPr lang="en-US" sz="3200" kern="1200" dirty="0"/>
        </a:p>
      </dsp:txBody>
      <dsp:txXfrm rot="-10800000">
        <a:off x="0" y="2660253"/>
        <a:ext cx="8305800" cy="391543"/>
      </dsp:txXfrm>
    </dsp:sp>
    <dsp:sp modelId="{6A02A6E7-3314-4602-9B53-C5D3F666EC2A}">
      <dsp:nvSpPr>
        <dsp:cNvPr id="0" name=""/>
        <dsp:cNvSpPr/>
      </dsp:nvSpPr>
      <dsp:spPr>
        <a:xfrm>
          <a:off x="0" y="3051797"/>
          <a:ext cx="8305800" cy="33353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0" kern="1200" dirty="0" smtClean="0"/>
            <a:t>January 31 2017 end of OEP</a:t>
          </a:r>
          <a:endParaRPr lang="en-US" sz="1800" b="0" kern="1200" dirty="0"/>
        </a:p>
      </dsp:txBody>
      <dsp:txXfrm>
        <a:off x="0" y="3051797"/>
        <a:ext cx="8305800" cy="333537"/>
      </dsp:txXfrm>
    </dsp:sp>
    <dsp:sp modelId="{F22087A0-0447-41DC-8A70-AE6DC4FDA465}">
      <dsp:nvSpPr>
        <dsp:cNvPr id="0" name=""/>
        <dsp:cNvSpPr/>
      </dsp:nvSpPr>
      <dsp:spPr>
        <a:xfrm rot="10800000">
          <a:off x="0" y="1332321"/>
          <a:ext cx="8305800" cy="1338812"/>
        </a:xfrm>
        <a:prstGeom prst="upArrowCallou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November </a:t>
          </a:r>
          <a:endParaRPr lang="en-US" sz="3200" kern="1200" dirty="0"/>
        </a:p>
      </dsp:txBody>
      <dsp:txXfrm rot="-10800000">
        <a:off x="0" y="1332321"/>
        <a:ext cx="8305800" cy="469923"/>
      </dsp:txXfrm>
    </dsp:sp>
    <dsp:sp modelId="{556031DC-E53E-426A-963F-32BD9C2E0E6D}">
      <dsp:nvSpPr>
        <dsp:cNvPr id="0" name=""/>
        <dsp:cNvSpPr/>
      </dsp:nvSpPr>
      <dsp:spPr>
        <a:xfrm>
          <a:off x="0" y="1754850"/>
          <a:ext cx="8305800" cy="494869"/>
        </a:xfrm>
        <a:prstGeom prst="rect">
          <a:avLst/>
        </a:prstGeom>
        <a:solidFill>
          <a:schemeClr val="accent2">
            <a:tint val="40000"/>
            <a:alpha val="90000"/>
            <a:hueOff val="717974"/>
            <a:satOff val="-625"/>
            <a:lumOff val="-1"/>
            <a:alphaOff val="0"/>
          </a:schemeClr>
        </a:solidFill>
        <a:ln w="25400" cap="flat" cmpd="sng" algn="ctr">
          <a:solidFill>
            <a:schemeClr val="accent2">
              <a:tint val="40000"/>
              <a:alpha val="90000"/>
              <a:hueOff val="717974"/>
              <a:satOff val="-625"/>
              <a:lumOff val="-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en-US" sz="1600" b="0" kern="1200" dirty="0" smtClean="0"/>
            <a:t>November 1, OEP begins </a:t>
          </a:r>
        </a:p>
        <a:p>
          <a:pPr lvl="0" algn="ctr" defTabSz="711200">
            <a:lnSpc>
              <a:spcPct val="90000"/>
            </a:lnSpc>
            <a:spcBef>
              <a:spcPct val="0"/>
            </a:spcBef>
            <a:spcAft>
              <a:spcPct val="35000"/>
            </a:spcAft>
          </a:pPr>
          <a:r>
            <a:rPr lang="en-US" sz="1600" b="0" u="sng" kern="1200" dirty="0" smtClean="0"/>
            <a:t>kynect.ky.gov</a:t>
          </a:r>
          <a:r>
            <a:rPr lang="en-US" sz="1600" b="0" kern="1200" dirty="0" smtClean="0"/>
            <a:t> website enables transition to </a:t>
          </a:r>
          <a:r>
            <a:rPr lang="en-US" sz="1600" b="0" u="sng" kern="1200" dirty="0" smtClean="0"/>
            <a:t>healthcare.gov</a:t>
          </a:r>
          <a:r>
            <a:rPr lang="en-US" sz="1600" b="0" kern="1200" dirty="0" smtClean="0"/>
            <a:t> and </a:t>
          </a:r>
          <a:r>
            <a:rPr lang="en-US" sz="1600" b="0" u="sng" kern="1200" dirty="0" smtClean="0"/>
            <a:t>benefind.ky.gov</a:t>
          </a:r>
          <a:endParaRPr lang="en-US" sz="1600" b="0" u="sng" kern="1200" dirty="0"/>
        </a:p>
      </dsp:txBody>
      <dsp:txXfrm>
        <a:off x="0" y="1754850"/>
        <a:ext cx="8305800" cy="494869"/>
      </dsp:txXfrm>
    </dsp:sp>
    <dsp:sp modelId="{F404F55B-9124-4188-BC62-F9A57B6A3404}">
      <dsp:nvSpPr>
        <dsp:cNvPr id="0" name=""/>
        <dsp:cNvSpPr/>
      </dsp:nvSpPr>
      <dsp:spPr>
        <a:xfrm rot="10800000">
          <a:off x="0" y="2224"/>
          <a:ext cx="8305800" cy="1340976"/>
        </a:xfrm>
        <a:prstGeom prst="upArrowCallou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b="1" kern="1200" dirty="0" smtClean="0"/>
            <a:t>October </a:t>
          </a:r>
          <a:endParaRPr lang="en-US" sz="3200" kern="1200" dirty="0"/>
        </a:p>
      </dsp:txBody>
      <dsp:txXfrm rot="-10800000">
        <a:off x="0" y="2224"/>
        <a:ext cx="8305800" cy="470682"/>
      </dsp:txXfrm>
    </dsp:sp>
    <dsp:sp modelId="{3D4A244F-E2BC-4C1E-B40B-30EEF56C9581}">
      <dsp:nvSpPr>
        <dsp:cNvPr id="0" name=""/>
        <dsp:cNvSpPr/>
      </dsp:nvSpPr>
      <dsp:spPr>
        <a:xfrm>
          <a:off x="4055" y="428625"/>
          <a:ext cx="1382948" cy="489289"/>
        </a:xfrm>
        <a:prstGeom prst="rect">
          <a:avLst/>
        </a:prstGeom>
        <a:solidFill>
          <a:schemeClr val="accent2">
            <a:tint val="40000"/>
            <a:alpha val="90000"/>
            <a:hueOff val="1435949"/>
            <a:satOff val="-1251"/>
            <a:lumOff val="-2"/>
            <a:alphaOff val="0"/>
          </a:schemeClr>
        </a:solidFill>
        <a:ln w="25400" cap="flat" cmpd="sng" algn="ctr">
          <a:solidFill>
            <a:schemeClr val="accent2">
              <a:tint val="40000"/>
              <a:alpha val="90000"/>
              <a:hueOff val="1435949"/>
              <a:satOff val="-1251"/>
              <a:lumOff val="-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n-US" sz="1200" b="1" kern="1200" dirty="0" smtClean="0"/>
            <a:t>start of kynect and  FFM media efforts</a:t>
          </a:r>
          <a:endParaRPr lang="en-US" sz="1200" b="1" kern="1200" dirty="0"/>
        </a:p>
      </dsp:txBody>
      <dsp:txXfrm>
        <a:off x="4055" y="428625"/>
        <a:ext cx="1382948" cy="489289"/>
      </dsp:txXfrm>
    </dsp:sp>
    <dsp:sp modelId="{A918C6A9-F756-424C-96FF-8EB5B1B1689C}">
      <dsp:nvSpPr>
        <dsp:cNvPr id="0" name=""/>
        <dsp:cNvSpPr/>
      </dsp:nvSpPr>
      <dsp:spPr>
        <a:xfrm>
          <a:off x="1387003" y="428625"/>
          <a:ext cx="1382948" cy="489289"/>
        </a:xfrm>
        <a:prstGeom prst="rect">
          <a:avLst/>
        </a:prstGeom>
        <a:solidFill>
          <a:schemeClr val="accent2">
            <a:tint val="40000"/>
            <a:alpha val="90000"/>
            <a:hueOff val="2153923"/>
            <a:satOff val="-1876"/>
            <a:lumOff val="-3"/>
            <a:alphaOff val="0"/>
          </a:schemeClr>
        </a:solidFill>
        <a:ln w="25400" cap="flat" cmpd="sng" algn="ctr">
          <a:solidFill>
            <a:schemeClr val="accent2">
              <a:tint val="40000"/>
              <a:alpha val="90000"/>
              <a:hueOff val="2153923"/>
              <a:satOff val="-1876"/>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lvl="0" algn="ctr" defTabSz="444500">
            <a:lnSpc>
              <a:spcPct val="90000"/>
            </a:lnSpc>
            <a:spcBef>
              <a:spcPct val="0"/>
            </a:spcBef>
            <a:spcAft>
              <a:spcPct val="35000"/>
            </a:spcAft>
          </a:pPr>
          <a:r>
            <a:rPr lang="en-US" sz="1000" b="1" u="none" kern="1200" dirty="0" smtClean="0"/>
            <a:t>Transition messaging begins on social media and notices</a:t>
          </a:r>
          <a:endParaRPr lang="en-US" sz="1000" b="1" u="none" kern="1200" dirty="0"/>
        </a:p>
      </dsp:txBody>
      <dsp:txXfrm>
        <a:off x="1387003" y="428625"/>
        <a:ext cx="1382948" cy="489289"/>
      </dsp:txXfrm>
    </dsp:sp>
    <dsp:sp modelId="{AFCFD650-CA54-4803-AF0C-57F3A47C4CDC}">
      <dsp:nvSpPr>
        <dsp:cNvPr id="0" name=""/>
        <dsp:cNvSpPr/>
      </dsp:nvSpPr>
      <dsp:spPr>
        <a:xfrm>
          <a:off x="2769951" y="428625"/>
          <a:ext cx="1382948" cy="489289"/>
        </a:xfrm>
        <a:prstGeom prst="rect">
          <a:avLst/>
        </a:prstGeom>
        <a:solidFill>
          <a:schemeClr val="accent2">
            <a:tint val="40000"/>
            <a:alpha val="90000"/>
            <a:hueOff val="2871898"/>
            <a:satOff val="-2502"/>
            <a:lumOff val="-3"/>
            <a:alphaOff val="0"/>
          </a:schemeClr>
        </a:solidFill>
        <a:ln w="25400" cap="flat" cmpd="sng" algn="ctr">
          <a:solidFill>
            <a:schemeClr val="accent2">
              <a:tint val="40000"/>
              <a:alpha val="90000"/>
              <a:hueOff val="2871898"/>
              <a:satOff val="-2502"/>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b="1" kern="1200" dirty="0" smtClean="0"/>
            <a:t>Complete marketing materials distribution</a:t>
          </a:r>
          <a:endParaRPr lang="en-US" sz="1100" b="1" kern="1200" dirty="0"/>
        </a:p>
      </dsp:txBody>
      <dsp:txXfrm>
        <a:off x="2769951" y="428625"/>
        <a:ext cx="1382948" cy="489289"/>
      </dsp:txXfrm>
    </dsp:sp>
    <dsp:sp modelId="{6C9DBADF-57BE-4449-800E-8CC78E8EFBBC}">
      <dsp:nvSpPr>
        <dsp:cNvPr id="0" name=""/>
        <dsp:cNvSpPr/>
      </dsp:nvSpPr>
      <dsp:spPr>
        <a:xfrm>
          <a:off x="4152900" y="428625"/>
          <a:ext cx="1382948" cy="489289"/>
        </a:xfrm>
        <a:prstGeom prst="rect">
          <a:avLst/>
        </a:prstGeom>
        <a:solidFill>
          <a:schemeClr val="accent2">
            <a:tint val="40000"/>
            <a:alpha val="90000"/>
            <a:hueOff val="3589872"/>
            <a:satOff val="-3127"/>
            <a:lumOff val="-4"/>
            <a:alphaOff val="0"/>
          </a:schemeClr>
        </a:solidFill>
        <a:ln w="25400" cap="flat" cmpd="sng" algn="ctr">
          <a:solidFill>
            <a:schemeClr val="accent2">
              <a:tint val="40000"/>
              <a:alpha val="90000"/>
              <a:hueOff val="3589872"/>
              <a:satOff val="-3127"/>
              <a:lumOff val="-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b="1" kern="1200" dirty="0" smtClean="0"/>
            <a:t>Launch creative materials, in-field outreach efforts</a:t>
          </a:r>
          <a:endParaRPr lang="en-US" sz="1100" b="1" kern="1200" dirty="0"/>
        </a:p>
      </dsp:txBody>
      <dsp:txXfrm>
        <a:off x="4152900" y="428625"/>
        <a:ext cx="1382948" cy="489289"/>
      </dsp:txXfrm>
    </dsp:sp>
    <dsp:sp modelId="{44235C9F-5B02-4B71-B159-20973B0CC11A}">
      <dsp:nvSpPr>
        <dsp:cNvPr id="0" name=""/>
        <dsp:cNvSpPr/>
      </dsp:nvSpPr>
      <dsp:spPr>
        <a:xfrm>
          <a:off x="5535848" y="428625"/>
          <a:ext cx="1382948" cy="489289"/>
        </a:xfrm>
        <a:prstGeom prst="rect">
          <a:avLst/>
        </a:prstGeom>
        <a:solidFill>
          <a:schemeClr val="accent2">
            <a:tint val="40000"/>
            <a:alpha val="90000"/>
            <a:hueOff val="4307846"/>
            <a:satOff val="-3753"/>
            <a:lumOff val="-5"/>
            <a:alphaOff val="0"/>
          </a:schemeClr>
        </a:solidFill>
        <a:ln w="25400" cap="flat" cmpd="sng" algn="ctr">
          <a:solidFill>
            <a:schemeClr val="accent2">
              <a:tint val="40000"/>
              <a:alpha val="90000"/>
              <a:hueOff val="4307846"/>
              <a:satOff val="-3753"/>
              <a:lumOff val="-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b="1" kern="1200" dirty="0" smtClean="0"/>
            <a:t>Call center workers begin transition scripting</a:t>
          </a:r>
          <a:endParaRPr lang="en-US" sz="1100" b="1" kern="1200" dirty="0"/>
        </a:p>
      </dsp:txBody>
      <dsp:txXfrm>
        <a:off x="5535848" y="428625"/>
        <a:ext cx="1382948" cy="489289"/>
      </dsp:txXfrm>
    </dsp:sp>
    <dsp:sp modelId="{608FE743-5347-4F99-AD65-191FAE2D8BAE}">
      <dsp:nvSpPr>
        <dsp:cNvPr id="0" name=""/>
        <dsp:cNvSpPr/>
      </dsp:nvSpPr>
      <dsp:spPr>
        <a:xfrm>
          <a:off x="6918796" y="428625"/>
          <a:ext cx="1382948" cy="48928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lvl="0" algn="ctr" defTabSz="488950">
            <a:lnSpc>
              <a:spcPct val="90000"/>
            </a:lnSpc>
            <a:spcBef>
              <a:spcPct val="0"/>
            </a:spcBef>
            <a:spcAft>
              <a:spcPct val="35000"/>
            </a:spcAft>
          </a:pPr>
          <a:r>
            <a:rPr lang="en-US" sz="1100" b="1" kern="1200" dirty="0" smtClean="0"/>
            <a:t>Special message begins on contact center toll free line</a:t>
          </a:r>
          <a:endParaRPr lang="en-US" sz="1100" b="1" kern="1200" dirty="0"/>
        </a:p>
      </dsp:txBody>
      <dsp:txXfrm>
        <a:off x="6918796" y="428625"/>
        <a:ext cx="1382948" cy="489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467DF5-22EB-4C5C-907F-18284120EFB2}">
      <dsp:nvSpPr>
        <dsp:cNvPr id="0" name=""/>
        <dsp:cNvSpPr/>
      </dsp:nvSpPr>
      <dsp:spPr>
        <a:xfrm>
          <a:off x="-4548811" y="-701501"/>
          <a:ext cx="5450106" cy="5450106"/>
        </a:xfrm>
        <a:prstGeom prst="blockArc">
          <a:avLst>
            <a:gd name="adj1" fmla="val 18900000"/>
            <a:gd name="adj2" fmla="val 2700000"/>
            <a:gd name="adj3" fmla="val 396"/>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ACA02-D38C-4D97-937B-94C53CE1807E}">
      <dsp:nvSpPr>
        <dsp:cNvPr id="0" name=""/>
        <dsp:cNvSpPr/>
      </dsp:nvSpPr>
      <dsp:spPr>
        <a:xfrm>
          <a:off x="513158" y="160906"/>
          <a:ext cx="7640227" cy="8778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194"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Kentucky will maintain a fully functioning website.  Kynect.ky.gov will direct QHP, APTC and CSR eligible individuals to </a:t>
          </a:r>
          <a:r>
            <a:rPr lang="en-US" sz="1600" u="sng" kern="1200" dirty="0" smtClean="0">
              <a:latin typeface="Arial" panose="020B0604020202020204" pitchFamily="34" charset="0"/>
              <a:cs typeface="Arial" panose="020B0604020202020204" pitchFamily="34" charset="0"/>
            </a:rPr>
            <a:t>HealthCare.gov</a:t>
          </a:r>
          <a:r>
            <a:rPr lang="en-US" sz="1600" kern="1200" dirty="0" smtClean="0">
              <a:latin typeface="Arial" panose="020B0604020202020204" pitchFamily="34" charset="0"/>
              <a:cs typeface="Arial" panose="020B0604020202020204" pitchFamily="34" charset="0"/>
            </a:rPr>
            <a:t>  and Medicaid/KCHIP eligible individuals to </a:t>
          </a:r>
          <a:r>
            <a:rPr lang="en-US" sz="1600" u="sng" kern="1200" dirty="0" smtClean="0">
              <a:latin typeface="Arial" panose="020B0604020202020204" pitchFamily="34" charset="0"/>
              <a:cs typeface="Arial" panose="020B0604020202020204" pitchFamily="34" charset="0"/>
            </a:rPr>
            <a:t>benefind.ky.gov</a:t>
          </a:r>
          <a:r>
            <a:rPr lang="en-US" sz="1600" kern="1200" dirty="0" smtClean="0">
              <a:latin typeface="Arial" panose="020B0604020202020204" pitchFamily="34" charset="0"/>
              <a:cs typeface="Arial" panose="020B0604020202020204" pitchFamily="34" charset="0"/>
            </a:rPr>
            <a:t>. </a:t>
          </a:r>
          <a:endParaRPr lang="en-US" sz="1600" kern="1200" dirty="0">
            <a:latin typeface="Arial" panose="020B0604020202020204" pitchFamily="34" charset="0"/>
            <a:cs typeface="Arial" panose="020B0604020202020204" pitchFamily="34" charset="0"/>
          </a:endParaRPr>
        </a:p>
      </dsp:txBody>
      <dsp:txXfrm>
        <a:off x="513158" y="160906"/>
        <a:ext cx="7640227" cy="877825"/>
      </dsp:txXfrm>
    </dsp:sp>
    <dsp:sp modelId="{A7FE3961-EDDE-4711-86BE-8CD63FF98CA6}">
      <dsp:nvSpPr>
        <dsp:cNvPr id="0" name=""/>
        <dsp:cNvSpPr/>
      </dsp:nvSpPr>
      <dsp:spPr>
        <a:xfrm>
          <a:off x="55019" y="182553"/>
          <a:ext cx="859282" cy="879781"/>
        </a:xfrm>
        <a:prstGeom prst="ellipse">
          <a:avLst/>
        </a:prstGeom>
        <a:blipFill rotWithShape="0">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06A84D-AD4D-4676-BD47-444765CA57E8}">
      <dsp:nvSpPr>
        <dsp:cNvPr id="0" name=""/>
        <dsp:cNvSpPr/>
      </dsp:nvSpPr>
      <dsp:spPr>
        <a:xfrm>
          <a:off x="841615" y="1131829"/>
          <a:ext cx="7283272" cy="8493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194" tIns="40640" rIns="40640" bIns="40640" numCol="1" spcCol="1270" anchor="ctr" anchorCtr="0">
          <a:noAutofit/>
        </a:bodyPr>
        <a:lstStyle/>
        <a:p>
          <a:pPr lvl="0" algn="l" defTabSz="711200">
            <a:lnSpc>
              <a:spcPct val="90000"/>
            </a:lnSpc>
            <a:spcBef>
              <a:spcPct val="0"/>
            </a:spcBef>
            <a:spcAft>
              <a:spcPct val="35000"/>
            </a:spcAft>
          </a:pPr>
          <a:r>
            <a:rPr lang="en-US" sz="1600" kern="1200" dirty="0" smtClean="0">
              <a:latin typeface="Arial" panose="020B0604020202020204" pitchFamily="34" charset="0"/>
              <a:cs typeface="Arial" panose="020B0604020202020204" pitchFamily="34" charset="0"/>
            </a:rPr>
            <a:t>Kentucky will maintain the current call center to provide information and prescreen individuals for referral to either H</a:t>
          </a:r>
          <a:r>
            <a:rPr lang="en-US" sz="1600" u="sng" kern="1200" dirty="0" smtClean="0">
              <a:latin typeface="Arial" panose="020B0604020202020204" pitchFamily="34" charset="0"/>
              <a:cs typeface="Arial" panose="020B0604020202020204" pitchFamily="34" charset="0"/>
            </a:rPr>
            <a:t>ealthCare.gov</a:t>
          </a:r>
          <a:r>
            <a:rPr lang="en-US" sz="1600" kern="1200" dirty="0" smtClean="0">
              <a:latin typeface="Arial" panose="020B0604020202020204" pitchFamily="34" charset="0"/>
              <a:cs typeface="Arial" panose="020B0604020202020204" pitchFamily="34" charset="0"/>
            </a:rPr>
            <a:t> or  </a:t>
          </a:r>
          <a:r>
            <a:rPr lang="en-US" sz="1600" u="sng" kern="1200" dirty="0" smtClean="0">
              <a:latin typeface="Arial" panose="020B0604020202020204" pitchFamily="34" charset="0"/>
              <a:cs typeface="Arial" panose="020B0604020202020204" pitchFamily="34" charset="0"/>
            </a:rPr>
            <a:t>benefind.ky.gov</a:t>
          </a:r>
          <a:r>
            <a:rPr lang="en-US" sz="1600" kern="1200" dirty="0" smtClean="0">
              <a:latin typeface="Arial" panose="020B0604020202020204" pitchFamily="34" charset="0"/>
              <a:cs typeface="Arial" panose="020B0604020202020204" pitchFamily="34" charset="0"/>
            </a:rPr>
            <a:t>.  Support Professionals and Tier 2 lines will still be available.  </a:t>
          </a:r>
          <a:endParaRPr lang="en-US" sz="1600" kern="1200" dirty="0">
            <a:latin typeface="Arial" panose="020B0604020202020204" pitchFamily="34" charset="0"/>
            <a:cs typeface="Arial" panose="020B0604020202020204" pitchFamily="34" charset="0"/>
          </a:endParaRPr>
        </a:p>
      </dsp:txBody>
      <dsp:txXfrm>
        <a:off x="841615" y="1131829"/>
        <a:ext cx="7283272" cy="849372"/>
      </dsp:txXfrm>
    </dsp:sp>
    <dsp:sp modelId="{C6450CE1-BC3B-456E-AF50-988ED83961EB}">
      <dsp:nvSpPr>
        <dsp:cNvPr id="0" name=""/>
        <dsp:cNvSpPr/>
      </dsp:nvSpPr>
      <dsp:spPr>
        <a:xfrm>
          <a:off x="452486" y="1136295"/>
          <a:ext cx="778257" cy="840440"/>
        </a:xfrm>
        <a:prstGeom prst="ellipse">
          <a:avLst/>
        </a:prstGeom>
        <a:blipFill rotWithShape="0">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1A4A06-6CC6-41B1-8750-D93DDCF855C3}">
      <dsp:nvSpPr>
        <dsp:cNvPr id="0" name=""/>
        <dsp:cNvSpPr/>
      </dsp:nvSpPr>
      <dsp:spPr>
        <a:xfrm>
          <a:off x="755089" y="2129133"/>
          <a:ext cx="7283272" cy="6226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194" tIns="45720" rIns="45720" bIns="45720" numCol="1" spcCol="1270" anchor="ctr" anchorCtr="0">
          <a:noAutofit/>
        </a:bodyPr>
        <a:lstStyle/>
        <a:p>
          <a:pPr lvl="0" algn="l" defTabSz="800100">
            <a:lnSpc>
              <a:spcPct val="90000"/>
            </a:lnSpc>
            <a:spcBef>
              <a:spcPct val="0"/>
            </a:spcBef>
            <a:spcAft>
              <a:spcPct val="35000"/>
            </a:spcAft>
          </a:pPr>
          <a:r>
            <a:rPr lang="pt-BR" sz="1800" kern="1200" dirty="0" smtClean="0">
              <a:solidFill>
                <a:schemeClr val="bg1"/>
              </a:solidFill>
              <a:latin typeface="Arial" panose="020B0604020202020204" pitchFamily="34" charset="0"/>
              <a:cs typeface="Arial" panose="020B0604020202020204" pitchFamily="34" charset="0"/>
            </a:rPr>
            <a:t>  </a:t>
          </a:r>
          <a:r>
            <a:rPr lang="pt-BR" sz="1600" kern="1200" dirty="0" smtClean="0">
              <a:solidFill>
                <a:schemeClr val="bg1"/>
              </a:solidFill>
              <a:latin typeface="Arial" panose="020B0604020202020204" pitchFamily="34" charset="0"/>
              <a:cs typeface="Arial" panose="020B0604020202020204" pitchFamily="34" charset="0"/>
            </a:rPr>
            <a:t>Kentucky will maintain the DCBS call center.   </a:t>
          </a:r>
          <a:endParaRPr lang="en-US" sz="1600" kern="1200" dirty="0">
            <a:solidFill>
              <a:schemeClr val="bg1"/>
            </a:solidFill>
          </a:endParaRPr>
        </a:p>
      </dsp:txBody>
      <dsp:txXfrm>
        <a:off x="755089" y="2129133"/>
        <a:ext cx="7283272" cy="622606"/>
      </dsp:txXfrm>
    </dsp:sp>
    <dsp:sp modelId="{48F03472-F0A2-434A-9E41-6EF15E26BCC4}">
      <dsp:nvSpPr>
        <dsp:cNvPr id="0" name=""/>
        <dsp:cNvSpPr/>
      </dsp:nvSpPr>
      <dsp:spPr>
        <a:xfrm>
          <a:off x="384415" y="2033387"/>
          <a:ext cx="914398" cy="914398"/>
        </a:xfrm>
        <a:prstGeom prst="ellipse">
          <a:avLst/>
        </a:prstGeom>
        <a:blipFill rotWithShape="0">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D07B46-6D76-48DB-87E6-45F6EA876A53}">
      <dsp:nvSpPr>
        <dsp:cNvPr id="0" name=""/>
        <dsp:cNvSpPr/>
      </dsp:nvSpPr>
      <dsp:spPr>
        <a:xfrm>
          <a:off x="484660" y="2967332"/>
          <a:ext cx="7640227" cy="9141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4194" tIns="48260" rIns="48260" bIns="48260" numCol="1" spcCol="1270" anchor="ctr" anchorCtr="0">
          <a:noAutofit/>
        </a:bodyPr>
        <a:lstStyle/>
        <a:p>
          <a:pPr lvl="0" algn="l" defTabSz="844550">
            <a:lnSpc>
              <a:spcPct val="90000"/>
            </a:lnSpc>
            <a:spcBef>
              <a:spcPct val="0"/>
            </a:spcBef>
            <a:spcAft>
              <a:spcPct val="35000"/>
            </a:spcAft>
          </a:pPr>
          <a:r>
            <a:rPr lang="pt-BR" sz="1900" kern="1200" dirty="0" smtClean="0">
              <a:solidFill>
                <a:schemeClr val="bg1"/>
              </a:solidFill>
              <a:latin typeface="Arial" panose="020B0604020202020204" pitchFamily="34" charset="0"/>
              <a:cs typeface="Arial" panose="020B0604020202020204" pitchFamily="34" charset="0"/>
            </a:rPr>
            <a:t>  </a:t>
          </a:r>
          <a:r>
            <a:rPr lang="pt-BR" sz="1600" kern="1200" dirty="0" smtClean="0">
              <a:solidFill>
                <a:schemeClr val="bg1"/>
              </a:solidFill>
              <a:latin typeface="Arial" panose="020B0604020202020204" pitchFamily="34" charset="0"/>
              <a:cs typeface="Arial" panose="020B0604020202020204" pitchFamily="34" charset="0"/>
            </a:rPr>
            <a:t>Kentucky Health Benefit Exchange will have an active staff to execute education and outreach plan, oversee the agent and assister program, process 1095 forms, manage SHOP Program and maintain a hotline for general information. </a:t>
          </a:r>
          <a:r>
            <a:rPr lang="pt-BR" sz="1900" kern="1200" dirty="0" smtClean="0">
              <a:solidFill>
                <a:schemeClr val="bg1"/>
              </a:solidFill>
              <a:latin typeface="Arial" panose="020B0604020202020204" pitchFamily="34" charset="0"/>
              <a:cs typeface="Arial" panose="020B0604020202020204" pitchFamily="34" charset="0"/>
            </a:rPr>
            <a:t>  </a:t>
          </a:r>
          <a:endParaRPr lang="en-US" sz="1900" kern="1200" dirty="0">
            <a:solidFill>
              <a:schemeClr val="bg1"/>
            </a:solidFill>
          </a:endParaRPr>
        </a:p>
      </dsp:txBody>
      <dsp:txXfrm>
        <a:off x="484660" y="2967332"/>
        <a:ext cx="7640227" cy="914154"/>
      </dsp:txXfrm>
    </dsp:sp>
    <dsp:sp modelId="{8B02622B-47AF-40F7-AED8-0AF8F78859A6}">
      <dsp:nvSpPr>
        <dsp:cNvPr id="0" name=""/>
        <dsp:cNvSpPr/>
      </dsp:nvSpPr>
      <dsp:spPr>
        <a:xfrm>
          <a:off x="0" y="2967338"/>
          <a:ext cx="912297" cy="914157"/>
        </a:xfrm>
        <a:prstGeom prst="ellipse">
          <a:avLst/>
        </a:prstGeom>
        <a:blipFill rotWithShape="0">
          <a:blip xmlns:r="http://schemas.openxmlformats.org/officeDocument/2006/relationships" r:embed="rId4"/>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2B071-6603-4DB2-8255-434ABBB8F91E}">
      <dsp:nvSpPr>
        <dsp:cNvPr id="0" name=""/>
        <dsp:cNvSpPr/>
      </dsp:nvSpPr>
      <dsp:spPr>
        <a:xfrm rot="10800000">
          <a:off x="1676404" y="1"/>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Create a Centers for Medicare &amp; Medicaid Services (CMS) Enterprise Portal account</a:t>
          </a:r>
          <a:endParaRPr lang="en-US" sz="1300" kern="1200" dirty="0">
            <a:latin typeface="Arial" panose="020B0604020202020204" pitchFamily="34" charset="0"/>
            <a:cs typeface="Arial" panose="020B0604020202020204" pitchFamily="34" charset="0"/>
          </a:endParaRPr>
        </a:p>
      </dsp:txBody>
      <dsp:txXfrm rot="10800000">
        <a:off x="1804101" y="1"/>
        <a:ext cx="5953063" cy="510789"/>
      </dsp:txXfrm>
    </dsp:sp>
    <dsp:sp modelId="{B8040569-BAA9-46B3-9ED2-094C408E60E9}">
      <dsp:nvSpPr>
        <dsp:cNvPr id="0" name=""/>
        <dsp:cNvSpPr/>
      </dsp:nvSpPr>
      <dsp:spPr>
        <a:xfrm>
          <a:off x="1403922" y="2714"/>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3F4A75-93FD-41AE-AF32-3D848F5E168B}">
      <dsp:nvSpPr>
        <dsp:cNvPr id="0" name=""/>
        <dsp:cNvSpPr/>
      </dsp:nvSpPr>
      <dsp:spPr>
        <a:xfrm rot="10800000">
          <a:off x="1659317" y="665977"/>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dirty="0" smtClean="0">
              <a:latin typeface="Arial" panose="020B0604020202020204" pitchFamily="34" charset="0"/>
              <a:cs typeface="Arial" panose="020B0604020202020204" pitchFamily="34" charset="0"/>
            </a:rPr>
            <a:t>Request the FFM Agent/Broker role on the CMS Enterprise Portal</a:t>
          </a:r>
          <a:endParaRPr lang="en-US" sz="1300" kern="1200" dirty="0">
            <a:latin typeface="Arial" panose="020B0604020202020204" pitchFamily="34" charset="0"/>
            <a:cs typeface="Arial" panose="020B0604020202020204" pitchFamily="34" charset="0"/>
          </a:endParaRPr>
        </a:p>
      </dsp:txBody>
      <dsp:txXfrm rot="10800000">
        <a:off x="1787014" y="665977"/>
        <a:ext cx="5953063" cy="510789"/>
      </dsp:txXfrm>
    </dsp:sp>
    <dsp:sp modelId="{17143B16-5575-4AE1-A5F5-7DD5D64FAB50}">
      <dsp:nvSpPr>
        <dsp:cNvPr id="0" name=""/>
        <dsp:cNvSpPr/>
      </dsp:nvSpPr>
      <dsp:spPr>
        <a:xfrm>
          <a:off x="1403922" y="665977"/>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98986B-6A81-4C69-918B-A3853C801F46}">
      <dsp:nvSpPr>
        <dsp:cNvPr id="0" name=""/>
        <dsp:cNvSpPr/>
      </dsp:nvSpPr>
      <dsp:spPr>
        <a:xfrm rot="10800000">
          <a:off x="1659317" y="1329241"/>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Conduct identity proofing on the CMS Enterprise Portal</a:t>
          </a:r>
          <a:endParaRPr lang="en-US" sz="1300" kern="1200" dirty="0">
            <a:latin typeface="Arial" panose="020B0604020202020204" pitchFamily="34" charset="0"/>
            <a:cs typeface="Arial" panose="020B0604020202020204" pitchFamily="34" charset="0"/>
          </a:endParaRPr>
        </a:p>
      </dsp:txBody>
      <dsp:txXfrm rot="10800000">
        <a:off x="1787014" y="1329241"/>
        <a:ext cx="5953063" cy="510789"/>
      </dsp:txXfrm>
    </dsp:sp>
    <dsp:sp modelId="{2BC4664A-D9E7-42A6-B399-81E564526C21}">
      <dsp:nvSpPr>
        <dsp:cNvPr id="0" name=""/>
        <dsp:cNvSpPr/>
      </dsp:nvSpPr>
      <dsp:spPr>
        <a:xfrm>
          <a:off x="1403922" y="1329241"/>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E42233-B858-470C-8CB9-9842F4C899D0}">
      <dsp:nvSpPr>
        <dsp:cNvPr id="0" name=""/>
        <dsp:cNvSpPr/>
      </dsp:nvSpPr>
      <dsp:spPr>
        <a:xfrm rot="10800000">
          <a:off x="1659317" y="1992505"/>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Complete the required training curricula and exams on the Marketplace Learning Management System (MLMS) or through a CMS-approved vendor</a:t>
          </a:r>
          <a:endParaRPr lang="en-US" sz="1300" kern="1200" dirty="0">
            <a:latin typeface="Arial" panose="020B0604020202020204" pitchFamily="34" charset="0"/>
            <a:cs typeface="Arial" panose="020B0604020202020204" pitchFamily="34" charset="0"/>
          </a:endParaRPr>
        </a:p>
      </dsp:txBody>
      <dsp:txXfrm rot="10800000">
        <a:off x="1787014" y="1992505"/>
        <a:ext cx="5953063" cy="510789"/>
      </dsp:txXfrm>
    </dsp:sp>
    <dsp:sp modelId="{C9B871A4-BD7B-46A2-8C95-77E3DBCBB449}">
      <dsp:nvSpPr>
        <dsp:cNvPr id="0" name=""/>
        <dsp:cNvSpPr/>
      </dsp:nvSpPr>
      <dsp:spPr>
        <a:xfrm>
          <a:off x="1421003" y="1981201"/>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7E9C06-C3E5-44F0-A18A-F02F6ECECDE2}">
      <dsp:nvSpPr>
        <dsp:cNvPr id="0" name=""/>
        <dsp:cNvSpPr/>
      </dsp:nvSpPr>
      <dsp:spPr>
        <a:xfrm rot="10800000">
          <a:off x="1659317" y="2655769"/>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Complete profile information on the MLMS, which is available via the CMS Enterprise Portal</a:t>
          </a:r>
          <a:endParaRPr lang="en-US" sz="1300" kern="1200" dirty="0">
            <a:latin typeface="Arial" panose="020B0604020202020204" pitchFamily="34" charset="0"/>
            <a:cs typeface="Arial" panose="020B0604020202020204" pitchFamily="34" charset="0"/>
          </a:endParaRPr>
        </a:p>
      </dsp:txBody>
      <dsp:txXfrm rot="10800000">
        <a:off x="1787014" y="2655769"/>
        <a:ext cx="5953063" cy="510789"/>
      </dsp:txXfrm>
    </dsp:sp>
    <dsp:sp modelId="{EF6A8D91-919A-4B4E-9713-C1ECD6195B2D}">
      <dsp:nvSpPr>
        <dsp:cNvPr id="0" name=""/>
        <dsp:cNvSpPr/>
      </dsp:nvSpPr>
      <dsp:spPr>
        <a:xfrm>
          <a:off x="1403922" y="2655769"/>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DAA33B-894B-4DA9-8683-98C25162A5CD}">
      <dsp:nvSpPr>
        <dsp:cNvPr id="0" name=""/>
        <dsp:cNvSpPr/>
      </dsp:nvSpPr>
      <dsp:spPr>
        <a:xfrm rot="10800000">
          <a:off x="1659317" y="3319032"/>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Execute the General Agreement and the Individual Marketplace Privacy and Security Agreement on the MLMS</a:t>
          </a:r>
          <a:endParaRPr lang="en-US" sz="1300" kern="1200" dirty="0">
            <a:latin typeface="Arial" panose="020B0604020202020204" pitchFamily="34" charset="0"/>
            <a:cs typeface="Arial" panose="020B0604020202020204" pitchFamily="34" charset="0"/>
          </a:endParaRPr>
        </a:p>
      </dsp:txBody>
      <dsp:txXfrm rot="10800000">
        <a:off x="1787014" y="3319032"/>
        <a:ext cx="5953063" cy="510789"/>
      </dsp:txXfrm>
    </dsp:sp>
    <dsp:sp modelId="{6166B64B-5570-450A-9315-BB68027D478C}">
      <dsp:nvSpPr>
        <dsp:cNvPr id="0" name=""/>
        <dsp:cNvSpPr/>
      </dsp:nvSpPr>
      <dsp:spPr>
        <a:xfrm>
          <a:off x="1403922" y="3319032"/>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07C08-FA60-45F8-A7D4-F65E22D2FB98}">
      <dsp:nvSpPr>
        <dsp:cNvPr id="0" name=""/>
        <dsp:cNvSpPr/>
      </dsp:nvSpPr>
      <dsp:spPr>
        <a:xfrm rot="10800000">
          <a:off x="1659317" y="3982296"/>
          <a:ext cx="6080760" cy="510789"/>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244" tIns="49530" rIns="92456" bIns="49530" numCol="1" spcCol="1270" anchor="ctr" anchorCtr="0">
          <a:noAutofit/>
        </a:bodyPr>
        <a:lstStyle/>
        <a:p>
          <a:pPr lvl="0" algn="ctr" defTabSz="577850">
            <a:lnSpc>
              <a:spcPct val="90000"/>
            </a:lnSpc>
            <a:spcBef>
              <a:spcPct val="0"/>
            </a:spcBef>
            <a:spcAft>
              <a:spcPct val="35000"/>
            </a:spcAft>
          </a:pPr>
          <a:r>
            <a:rPr lang="en-US" sz="1300" kern="1200" smtClean="0">
              <a:latin typeface="Arial" panose="020B0604020202020204" pitchFamily="34" charset="0"/>
              <a:cs typeface="Arial" panose="020B0604020202020204" pitchFamily="34" charset="0"/>
            </a:rPr>
            <a:t>Confirm completion of all required steps on the Agent Broker Registration Status page on the CMS Enterprise Portal</a:t>
          </a:r>
          <a:endParaRPr lang="en-US" sz="1300" kern="1200" dirty="0">
            <a:latin typeface="Arial" panose="020B0604020202020204" pitchFamily="34" charset="0"/>
            <a:cs typeface="Arial" panose="020B0604020202020204" pitchFamily="34" charset="0"/>
          </a:endParaRPr>
        </a:p>
      </dsp:txBody>
      <dsp:txXfrm rot="10800000">
        <a:off x="1787014" y="3982296"/>
        <a:ext cx="5953063" cy="510789"/>
      </dsp:txXfrm>
    </dsp:sp>
    <dsp:sp modelId="{1281FA20-4020-45DC-89A1-BD2B0A02E7F8}">
      <dsp:nvSpPr>
        <dsp:cNvPr id="0" name=""/>
        <dsp:cNvSpPr/>
      </dsp:nvSpPr>
      <dsp:spPr>
        <a:xfrm>
          <a:off x="1403922" y="3982296"/>
          <a:ext cx="510789" cy="510789"/>
        </a:xfrm>
        <a:prstGeom prst="ellipse">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2018" cy="461804"/>
          </a:xfrm>
          <a:prstGeom prst="rect">
            <a:avLst/>
          </a:prstGeom>
        </p:spPr>
        <p:txBody>
          <a:bodyPr vert="horz" lIns="92620" tIns="46310" rIns="92620" bIns="46310" rtlCol="0"/>
          <a:lstStyle>
            <a:lvl1pPr algn="l">
              <a:defRPr sz="1200"/>
            </a:lvl1pPr>
          </a:lstStyle>
          <a:p>
            <a:endParaRPr lang="en-US"/>
          </a:p>
        </p:txBody>
      </p:sp>
      <p:sp>
        <p:nvSpPr>
          <p:cNvPr id="3" name="Date Placeholder 2"/>
          <p:cNvSpPr>
            <a:spLocks noGrp="1"/>
          </p:cNvSpPr>
          <p:nvPr>
            <p:ph type="dt" idx="1"/>
          </p:nvPr>
        </p:nvSpPr>
        <p:spPr>
          <a:xfrm>
            <a:off x="3950256" y="0"/>
            <a:ext cx="3022018" cy="461804"/>
          </a:xfrm>
          <a:prstGeom prst="rect">
            <a:avLst/>
          </a:prstGeom>
        </p:spPr>
        <p:txBody>
          <a:bodyPr vert="horz" lIns="92620" tIns="46310" rIns="92620" bIns="46310" rtlCol="0"/>
          <a:lstStyle>
            <a:lvl1pPr algn="r">
              <a:defRPr sz="1200"/>
            </a:lvl1pPr>
          </a:lstStyle>
          <a:p>
            <a:fld id="{6EEC6087-D827-435E-B9C6-C3538931A45B}" type="datetimeFigureOut">
              <a:rPr lang="en-US" smtClean="0"/>
              <a:t>11/1/2016</a:t>
            </a:fld>
            <a:endParaRPr lang="en-US"/>
          </a:p>
        </p:txBody>
      </p:sp>
      <p:sp>
        <p:nvSpPr>
          <p:cNvPr id="4" name="Slide Image Placeholder 3"/>
          <p:cNvSpPr>
            <a:spLocks noGrp="1" noRot="1" noChangeAspect="1"/>
          </p:cNvSpPr>
          <p:nvPr>
            <p:ph type="sldImg" idx="2"/>
          </p:nvPr>
        </p:nvSpPr>
        <p:spPr>
          <a:xfrm>
            <a:off x="1177925" y="692150"/>
            <a:ext cx="4618038" cy="3463925"/>
          </a:xfrm>
          <a:prstGeom prst="rect">
            <a:avLst/>
          </a:prstGeom>
          <a:noFill/>
          <a:ln w="12700">
            <a:solidFill>
              <a:prstClr val="black"/>
            </a:solidFill>
          </a:ln>
        </p:spPr>
        <p:txBody>
          <a:bodyPr vert="horz" lIns="92620" tIns="46310" rIns="92620" bIns="46310" rtlCol="0" anchor="ctr"/>
          <a:lstStyle/>
          <a:p>
            <a:endParaRPr lang="en-US"/>
          </a:p>
        </p:txBody>
      </p:sp>
      <p:sp>
        <p:nvSpPr>
          <p:cNvPr id="5" name="Notes Placeholder 4"/>
          <p:cNvSpPr>
            <a:spLocks noGrp="1"/>
          </p:cNvSpPr>
          <p:nvPr>
            <p:ph type="body" sz="quarter" idx="3"/>
          </p:nvPr>
        </p:nvSpPr>
        <p:spPr>
          <a:xfrm>
            <a:off x="697389" y="4387136"/>
            <a:ext cx="5579110" cy="4156234"/>
          </a:xfrm>
          <a:prstGeom prst="rect">
            <a:avLst/>
          </a:prstGeom>
        </p:spPr>
        <p:txBody>
          <a:bodyPr vert="horz" lIns="92620" tIns="46310" rIns="92620" bIns="4631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22018" cy="461804"/>
          </a:xfrm>
          <a:prstGeom prst="rect">
            <a:avLst/>
          </a:prstGeom>
        </p:spPr>
        <p:txBody>
          <a:bodyPr vert="horz" lIns="92620" tIns="46310" rIns="92620" bIns="46310" rtlCol="0" anchor="b"/>
          <a:lstStyle>
            <a:lvl1pPr algn="l">
              <a:defRPr sz="1200"/>
            </a:lvl1pPr>
          </a:lstStyle>
          <a:p>
            <a:endParaRPr lang="en-US"/>
          </a:p>
        </p:txBody>
      </p:sp>
      <p:sp>
        <p:nvSpPr>
          <p:cNvPr id="7" name="Slide Number Placeholder 6"/>
          <p:cNvSpPr>
            <a:spLocks noGrp="1"/>
          </p:cNvSpPr>
          <p:nvPr>
            <p:ph type="sldNum" sz="quarter" idx="5"/>
          </p:nvPr>
        </p:nvSpPr>
        <p:spPr>
          <a:xfrm>
            <a:off x="3950256" y="8772668"/>
            <a:ext cx="3022018" cy="461804"/>
          </a:xfrm>
          <a:prstGeom prst="rect">
            <a:avLst/>
          </a:prstGeom>
        </p:spPr>
        <p:txBody>
          <a:bodyPr vert="horz" lIns="92620" tIns="46310" rIns="92620" bIns="46310" rtlCol="0" anchor="b"/>
          <a:lstStyle>
            <a:lvl1pPr algn="r">
              <a:defRPr sz="1200"/>
            </a:lvl1pPr>
          </a:lstStyle>
          <a:p>
            <a:fld id="{33916A70-B7E2-4003-888A-0D064C2FA9E0}" type="slidenum">
              <a:rPr lang="en-US" smtClean="0"/>
              <a:t>‹#›</a:t>
            </a:fld>
            <a:endParaRPr lang="en-US"/>
          </a:p>
        </p:txBody>
      </p:sp>
    </p:spTree>
    <p:extLst>
      <p:ext uri="{BB962C8B-B14F-4D97-AF65-F5344CB8AC3E}">
        <p14:creationId xmlns:p14="http://schemas.microsoft.com/office/powerpoint/2010/main" val="325959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1</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a:defRPr/>
            </a:pPr>
            <a:r>
              <a:rPr lang="en-US" dirty="0" smtClean="0"/>
              <a:t>Let people know help is available We are here to help via Website, In person Assistance and Call Center (both kynect and </a:t>
            </a:r>
            <a:r>
              <a:rPr lang="en-US" dirty="0" err="1" smtClean="0"/>
              <a:t>ffm</a:t>
            </a:r>
            <a:r>
              <a:rPr lang="en-US" dirty="0" smtClean="0"/>
              <a:t>)</a:t>
            </a:r>
          </a:p>
          <a:p>
            <a:endParaRPr lang="en-US" dirty="0" smtClean="0"/>
          </a:p>
          <a:p>
            <a:r>
              <a:rPr lang="en-US" dirty="0" smtClean="0"/>
              <a:t>Give directions on what they need to do to apply and enroll (with timelines)</a:t>
            </a:r>
          </a:p>
          <a:p>
            <a:r>
              <a:rPr lang="en-US" dirty="0" smtClean="0"/>
              <a:t>Affordability :  cost of not having insurance is more than the fee.  Rate increases may</a:t>
            </a:r>
            <a:r>
              <a:rPr lang="en-US" baseline="0" dirty="0" smtClean="0"/>
              <a:t> mean that APTC increases as well so increase may be offset by those amounts.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will go to agent or kynector of record for follow up/outreach </a:t>
            </a:r>
          </a:p>
          <a:p>
            <a:r>
              <a:rPr lang="en-US" dirty="0" smtClean="0"/>
              <a:t>Notices: double click to open notice sample (click in white area above the words example notice) </a:t>
            </a:r>
          </a:p>
          <a:p>
            <a:r>
              <a:rPr lang="en-US" dirty="0" smtClean="0"/>
              <a:t> </a:t>
            </a:r>
          </a:p>
        </p:txBody>
      </p:sp>
      <p:sp>
        <p:nvSpPr>
          <p:cNvPr id="4" name="Slide Number Placeholder 3"/>
          <p:cNvSpPr>
            <a:spLocks noGrp="1"/>
          </p:cNvSpPr>
          <p:nvPr>
            <p:ph type="sldNum" sz="quarter" idx="10"/>
          </p:nvPr>
        </p:nvSpPr>
        <p:spPr/>
        <p:txBody>
          <a:bodyPr/>
          <a:lstStyle/>
          <a:p>
            <a:fld id="{844E250F-8754-4D3E-866C-A6B0F0CAF4D3}" type="slidenum">
              <a:rPr lang="en-US" smtClean="0"/>
              <a:pPr/>
              <a:t>11</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an</a:t>
            </a:r>
            <a:r>
              <a:rPr lang="en-US" baseline="0" dirty="0" smtClean="0"/>
              <a:t> advertising agency: Red7e</a:t>
            </a:r>
          </a:p>
          <a:p>
            <a:r>
              <a:rPr lang="en-US" baseline="0" dirty="0" smtClean="0"/>
              <a:t>They will provide digital and non-digital advertising.  Will begin working with them in next week or so to (September 20</a:t>
            </a:r>
            <a:r>
              <a:rPr lang="en-US" baseline="30000" dirty="0" smtClean="0"/>
              <a:t>th</a:t>
            </a:r>
            <a:r>
              <a:rPr lang="en-US" baseline="0" dirty="0" smtClean="0"/>
              <a:t>) to finalize details of campaign.  </a:t>
            </a:r>
            <a:endParaRPr lang="en-US" dirty="0" smtClean="0"/>
          </a:p>
          <a:p>
            <a:r>
              <a:rPr lang="en-US" dirty="0" smtClean="0"/>
              <a:t>Digital:  digital toolkit will include email</a:t>
            </a:r>
            <a:r>
              <a:rPr lang="en-US" baseline="0" dirty="0" smtClean="0"/>
              <a:t> and social media templates, campaign messages and graphics, and banner ads.  Web based advertising (ads on </a:t>
            </a:r>
            <a:r>
              <a:rPr lang="en-US" baseline="0" dirty="0" err="1" smtClean="0"/>
              <a:t>instagram</a:t>
            </a:r>
            <a:r>
              <a:rPr lang="en-US" baseline="0" dirty="0" smtClean="0"/>
              <a:t>, </a:t>
            </a:r>
            <a:r>
              <a:rPr lang="en-US" baseline="0" dirty="0" err="1" smtClean="0"/>
              <a:t>facebook</a:t>
            </a:r>
            <a:r>
              <a:rPr lang="en-US" baseline="0" dirty="0" smtClean="0"/>
              <a:t>, twitter, and various websites) to include videos and banner ads.   </a:t>
            </a:r>
            <a:endParaRPr lang="en-US" dirty="0" smtClean="0"/>
          </a:p>
          <a:p>
            <a:r>
              <a:rPr lang="en-US" dirty="0" smtClean="0"/>
              <a:t>Non-digital:  On-site Activation is a booth set up on location.  Begins first week of November for Louisville, Lexington, Bowling Green, Owensboro and N.</a:t>
            </a:r>
            <a:r>
              <a:rPr lang="en-US" baseline="0" dirty="0" smtClean="0"/>
              <a:t> KY.  Near places of worship, libraries and flea markets.  Non-digital plan also includes:</a:t>
            </a:r>
            <a:r>
              <a:rPr lang="en-US" dirty="0" smtClean="0"/>
              <a:t> print, radio, door hangers, cash jackets, laundromats, bus interiors with a focus on Metropolitan</a:t>
            </a:r>
            <a:r>
              <a:rPr lang="en-US" baseline="0" dirty="0" smtClean="0"/>
              <a:t> areas and includes Hispanic radio, grocery stores, urgent care clinics, salon/barber shops and tool kits for Agents and Assisters.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who needs help</a:t>
            </a:r>
          </a:p>
          <a:p>
            <a:r>
              <a:rPr lang="en-US" dirty="0" smtClean="0"/>
              <a:t>Nationwide statistic was from Families USA</a:t>
            </a:r>
            <a:r>
              <a:rPr lang="en-US" baseline="0" dirty="0" smtClean="0"/>
              <a:t> presentation in August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13</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Important to stay informed and read the email or announcements.  Contain important information. Example, agent who called on Wednesday and wasn’t aware the plans were available on healthcare.gov as of Monday.  Will add other webinar topics.  Look for emails and announcements with dates and times for each topic.  These will be detailed webinars on these and other topics.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14</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15</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that training requirements will be covered more fully in later slide. </a:t>
            </a:r>
            <a:r>
              <a:rPr lang="en-US" baseline="0" dirty="0" smtClean="0"/>
              <a:t>Enrollment events to mimic retail store environment , </a:t>
            </a:r>
            <a:r>
              <a:rPr lang="en-US" dirty="0">
                <a:latin typeface="Arial" panose="020B0604020202020204" pitchFamily="34" charset="0"/>
                <a:cs typeface="Arial" panose="020B0604020202020204" pitchFamily="34" charset="0"/>
              </a:rPr>
              <a:t>Collateral pieces and toolkits are being developed for Agents use. </a:t>
            </a:r>
          </a:p>
          <a:p>
            <a:endParaRPr lang="en-US" baseline="0" dirty="0" smtClean="0"/>
          </a:p>
          <a:p>
            <a:r>
              <a:rPr lang="en-US" baseline="0" dirty="0" smtClean="0"/>
              <a:t>Collateral pieces can be used with image, name, website </a:t>
            </a:r>
            <a:r>
              <a:rPr lang="en-US" baseline="0" dirty="0" err="1" smtClean="0"/>
              <a:t>immbedded</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36">
              <a:defRPr/>
            </a:pPr>
            <a:r>
              <a:rPr lang="en-US" dirty="0" smtClean="0"/>
              <a:t>Basically the issuer has</a:t>
            </a:r>
            <a:r>
              <a:rPr lang="en-US" baseline="0" dirty="0" smtClean="0"/>
              <a:t> to have verification of license and completion of FFM training before they can let agent assist consumers directly through an issuer’s site.  </a:t>
            </a:r>
          </a:p>
          <a:p>
            <a:pPr defTabSz="921936">
              <a:defRPr/>
            </a:pPr>
            <a:r>
              <a:rPr lang="en-US" baseline="0" dirty="0" smtClean="0"/>
              <a:t>Any question about commission schedule or rate is between issuer and agent only.  KHBE does not oversee this function.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17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kynector contracts:  Extended through </a:t>
            </a:r>
            <a:r>
              <a:rPr lang="en-US" baseline="0" dirty="0" smtClean="0"/>
              <a:t>June 30 2017.  Beyond is in progress.  CACs have different role and function but may still be called “Assisters” </a:t>
            </a:r>
            <a:endParaRPr lang="en-US" dirty="0" smtClean="0"/>
          </a:p>
          <a:p>
            <a:r>
              <a:rPr lang="en-US" dirty="0" smtClean="0"/>
              <a:t>Templates</a:t>
            </a:r>
            <a:r>
              <a:rPr lang="en-US" baseline="0" dirty="0" smtClean="0"/>
              <a:t> for flyers, posters and other hand outs will </a:t>
            </a:r>
            <a:r>
              <a:rPr lang="en-US" dirty="0" smtClean="0"/>
              <a:t>be available for E and O  </a:t>
            </a:r>
          </a:p>
        </p:txBody>
      </p:sp>
      <p:sp>
        <p:nvSpPr>
          <p:cNvPr id="4" name="Slide Number Placeholder 3"/>
          <p:cNvSpPr>
            <a:spLocks noGrp="1"/>
          </p:cNvSpPr>
          <p:nvPr>
            <p:ph type="sldNum" sz="quarter" idx="10"/>
          </p:nvPr>
        </p:nvSpPr>
        <p:spPr/>
        <p:txBody>
          <a:bodyPr/>
          <a:lstStyle/>
          <a:p>
            <a:fld id="{844E250F-8754-4D3E-866C-A6B0F0CAF4D3}" type="slidenum">
              <a:rPr lang="en-US" smtClean="0"/>
              <a:pPr/>
              <a:t>18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r</a:t>
            </a:r>
            <a:r>
              <a:rPr lang="en-US" dirty="0" smtClean="0"/>
              <a:t>esponsibilities listed by CMS in training. </a:t>
            </a:r>
          </a:p>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19</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Definition of Insurance Affordability Programs:  Medicaid, CHIP, APTC, CSR and Marketplace QHP program.</a:t>
            </a:r>
            <a:r>
              <a:rPr lang="en-US" baseline="0" dirty="0" smtClean="0"/>
              <a:t>  </a:t>
            </a:r>
            <a:r>
              <a:rPr lang="en-US" dirty="0" smtClean="0"/>
              <a:t> </a:t>
            </a:r>
          </a:p>
          <a:p>
            <a:endParaRPr lang="en-US" dirty="0" smtClean="0"/>
          </a:p>
          <a:p>
            <a:r>
              <a:rPr lang="en-US" dirty="0" smtClean="0"/>
              <a:t>Definition of Facilitate Enrollment:  </a:t>
            </a:r>
            <a:r>
              <a:rPr lang="en-US" b="1" dirty="0"/>
              <a:t>Facilitate Enrollment </a:t>
            </a:r>
            <a:endParaRPr lang="en-US" dirty="0"/>
          </a:p>
          <a:p>
            <a:r>
              <a:rPr lang="en-US" dirty="0"/>
              <a:t>To facilitate enrollment means to assist consumers with submitting their eligibility applications, clarifying distinctions among health coverage options, and helping eligible consumers make informed decisions during the health coverage selection process.</a:t>
            </a:r>
          </a:p>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20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21</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We hope to see a strong partnership develop between agents and assisters.  Each entity’s work can compliment the other in fully assisting existing</a:t>
            </a:r>
            <a:r>
              <a:rPr lang="en-US" baseline="0" dirty="0" smtClean="0">
                <a:solidFill>
                  <a:srgbClr val="C00000"/>
                </a:solidFill>
              </a:rPr>
              <a:t> clients and reaching the still uninsured.  </a:t>
            </a:r>
            <a:endParaRPr lang="en-US" dirty="0" smtClean="0">
              <a:solidFill>
                <a:srgbClr val="C00000"/>
              </a:solidFill>
            </a:endParaRPr>
          </a:p>
          <a:p>
            <a:r>
              <a:rPr lang="en-US" dirty="0" smtClean="0">
                <a:solidFill>
                  <a:srgbClr val="C00000"/>
                </a:solidFill>
              </a:rPr>
              <a:t>We need clarification on the rules concerning Navigators vs CACs.  FFM</a:t>
            </a:r>
            <a:r>
              <a:rPr lang="en-US" baseline="0" dirty="0" smtClean="0">
                <a:solidFill>
                  <a:srgbClr val="C00000"/>
                </a:solidFill>
              </a:rPr>
              <a:t> rules about how to work together.  Point out some of these key points.   </a:t>
            </a:r>
            <a:endParaRPr lang="en-US" dirty="0" smtClean="0">
              <a:solidFill>
                <a:srgbClr val="C00000"/>
              </a:solidFill>
            </a:endParaRPr>
          </a:p>
        </p:txBody>
      </p:sp>
      <p:sp>
        <p:nvSpPr>
          <p:cNvPr id="4" name="Slide Number Placeholder 3"/>
          <p:cNvSpPr>
            <a:spLocks noGrp="1"/>
          </p:cNvSpPr>
          <p:nvPr>
            <p:ph type="sldNum" sz="quarter" idx="10"/>
          </p:nvPr>
        </p:nvSpPr>
        <p:spPr/>
        <p:txBody>
          <a:bodyPr/>
          <a:lstStyle/>
          <a:p>
            <a:fld id="{844E250F-8754-4D3E-866C-A6B0F0CAF4D3}" type="slidenum">
              <a:rPr lang="en-US" smtClean="0"/>
              <a:pPr/>
              <a:t>22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C00000"/>
                </a:solidFill>
              </a:rPr>
              <a:t>State rules </a:t>
            </a:r>
          </a:p>
        </p:txBody>
      </p:sp>
      <p:sp>
        <p:nvSpPr>
          <p:cNvPr id="4" name="Slide Number Placeholder 3"/>
          <p:cNvSpPr>
            <a:spLocks noGrp="1"/>
          </p:cNvSpPr>
          <p:nvPr>
            <p:ph type="sldNum" sz="quarter" idx="10"/>
          </p:nvPr>
        </p:nvSpPr>
        <p:spPr/>
        <p:txBody>
          <a:bodyPr/>
          <a:lstStyle/>
          <a:p>
            <a:fld id="{844E250F-8754-4D3E-866C-A6B0F0CAF4D3}" type="slidenum">
              <a:rPr lang="en-US" smtClean="0"/>
              <a:pPr/>
              <a:t>23</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24</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there is “no wrong door” these are the general guidelines</a:t>
            </a:r>
            <a:r>
              <a:rPr lang="en-US" baseline="0" dirty="0" smtClean="0"/>
              <a:t> for where to start for each type of application.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25</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a:defRPr/>
            </a:pPr>
            <a:r>
              <a:rPr lang="en-GB" dirty="0" smtClean="0"/>
              <a:t>The previous slide shows us</a:t>
            </a:r>
            <a:r>
              <a:rPr lang="en-GB" baseline="0" dirty="0" smtClean="0"/>
              <a:t> two different websites for applications.  </a:t>
            </a:r>
            <a:r>
              <a:rPr lang="en-GB" dirty="0" smtClean="0"/>
              <a:t>No wrong door means</a:t>
            </a:r>
            <a:r>
              <a:rPr lang="en-GB" baseline="0" dirty="0" smtClean="0"/>
              <a:t> that no matter which website the application is started on, it will end up where it should be. As an example, if a Medicaid eligible individual applies on HealthCare.gov, their information will be transferred to KY. </a:t>
            </a:r>
            <a:r>
              <a:rPr lang="en-US" dirty="0"/>
              <a:t>If an application is started on benefind but the applicant is QHP eligible, the file will transfer to HealthCare.gov. When this happens, the application process is not complete.  Consumer will need to follow up to complete application (as necessary) and select a plan and enroll.  </a:t>
            </a:r>
          </a:p>
          <a:p>
            <a:r>
              <a:rPr lang="en-GB" baseline="0" dirty="0" smtClean="0"/>
              <a:t> </a:t>
            </a:r>
            <a:endParaRPr lang="en-GB" dirty="0"/>
          </a:p>
        </p:txBody>
      </p:sp>
      <p:sp>
        <p:nvSpPr>
          <p:cNvPr id="4" name="Slide Number Placeholder 3"/>
          <p:cNvSpPr>
            <a:spLocks noGrp="1"/>
          </p:cNvSpPr>
          <p:nvPr>
            <p:ph type="sldNum" sz="quarter" idx="10"/>
          </p:nvPr>
        </p:nvSpPr>
        <p:spPr>
          <a:xfrm>
            <a:off x="3950054" y="8773356"/>
            <a:ext cx="3022321" cy="462720"/>
          </a:xfrm>
          <a:prstGeom prst="rect">
            <a:avLst/>
          </a:prstGeom>
        </p:spPr>
        <p:txBody>
          <a:bodyPr/>
          <a:lstStyle/>
          <a:p>
            <a:fld id="{B1FEB637-BC42-497E-9119-65CA0380A6EE}" type="slidenum">
              <a:rPr lang="en-GB" smtClean="0"/>
              <a:t>26</a:t>
            </a:fld>
            <a:endParaRPr lang="en-GB" dirty="0"/>
          </a:p>
        </p:txBody>
      </p:sp>
    </p:spTree>
    <p:extLst>
      <p:ext uri="{BB962C8B-B14F-4D97-AF65-F5344CB8AC3E}">
        <p14:creationId xmlns:p14="http://schemas.microsoft.com/office/powerpoint/2010/main" val="897097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a:defRPr/>
            </a:pPr>
            <a:r>
              <a:rPr lang="en-US" kern="0" dirty="0"/>
              <a:t>FFM will transfer potentially eligible MA cases to KY. </a:t>
            </a:r>
            <a:r>
              <a:rPr lang="en-US" dirty="0"/>
              <a:t>When at least 1 individual on an FFM case is APTC ineligible/ potentially MA eligible,  or there is a request for a full determination for Medicaid eligibility (non MAGI) the FFM to State Account Transfer is initiated.  </a:t>
            </a:r>
          </a:p>
          <a:p>
            <a:r>
              <a:rPr lang="en-US" dirty="0"/>
              <a:t>Benefind receives a copy of all case information from HealthCare.gov as part of the Account Transfer. Once received, two things are done with the information: </a:t>
            </a:r>
          </a:p>
          <a:p>
            <a:pPr lvl="2"/>
            <a:r>
              <a:rPr lang="en-US" dirty="0"/>
              <a:t>The Account Transfer is processed into benefind and the case information from FFM is entered into benefind</a:t>
            </a:r>
          </a:p>
          <a:p>
            <a:pPr lvl="2"/>
            <a:r>
              <a:rPr lang="en-US" dirty="0"/>
              <a:t>A PDF version of the XML is created in the event a case worker needs to review</a:t>
            </a:r>
          </a:p>
          <a:p>
            <a:pPr defTabSz="926196">
              <a:defRPr/>
            </a:pPr>
            <a:r>
              <a:rPr lang="en-US" dirty="0"/>
              <a:t>Assister information does not transfer with the application information  </a:t>
            </a:r>
          </a:p>
          <a:p>
            <a:r>
              <a:rPr lang="en-US" dirty="0"/>
              <a:t>There are 3 possible outcomes when processing a case from HealthCare.gov:</a:t>
            </a:r>
          </a:p>
          <a:p>
            <a:r>
              <a:rPr lang="en-US" dirty="0"/>
              <a:t>1) Account processes automatically – case is created in benefind, eligibility is determined &amp; </a:t>
            </a:r>
            <a:r>
              <a:rPr lang="en-US" dirty="0" err="1"/>
              <a:t>indv</a:t>
            </a:r>
            <a:r>
              <a:rPr lang="en-US" dirty="0"/>
              <a:t>(s) enrolled in MCO</a:t>
            </a:r>
          </a:p>
          <a:p>
            <a:r>
              <a:rPr lang="en-US" dirty="0"/>
              <a:t>2) While processing the account information, an individual is known to the KY system &amp; worker intervention</a:t>
            </a:r>
          </a:p>
          <a:p>
            <a:r>
              <a:rPr lang="en-US" dirty="0"/>
              <a:t>is          required to process the case</a:t>
            </a:r>
          </a:p>
          <a:p>
            <a:r>
              <a:rPr lang="en-US" dirty="0"/>
              <a:t>3) A Report a Change is received – in this case, a worker needs to review &amp; process the RAC </a:t>
            </a:r>
          </a:p>
          <a:p>
            <a:r>
              <a:rPr lang="en-US" dirty="0"/>
              <a:t> </a:t>
            </a:r>
          </a:p>
          <a:p>
            <a:pPr defTabSz="926196">
              <a:defRPr/>
            </a:pPr>
            <a:endParaRPr lang="en-US" kern="0" dirty="0"/>
          </a:p>
          <a:p>
            <a:endParaRPr lang="en-GB" dirty="0"/>
          </a:p>
        </p:txBody>
      </p:sp>
      <p:sp>
        <p:nvSpPr>
          <p:cNvPr id="4" name="Slide Number Placeholder 3"/>
          <p:cNvSpPr>
            <a:spLocks noGrp="1"/>
          </p:cNvSpPr>
          <p:nvPr>
            <p:ph type="sldNum" sz="quarter" idx="10"/>
          </p:nvPr>
        </p:nvSpPr>
        <p:spPr>
          <a:xfrm>
            <a:off x="3950054" y="8773356"/>
            <a:ext cx="3022321" cy="462720"/>
          </a:xfrm>
          <a:prstGeom prst="rect">
            <a:avLst/>
          </a:prstGeom>
        </p:spPr>
        <p:txBody>
          <a:bodyPr/>
          <a:lstStyle/>
          <a:p>
            <a:fld id="{B1FEB637-BC42-497E-9119-65CA0380A6EE}" type="slidenum">
              <a:rPr lang="en-GB" smtClean="0"/>
              <a:t>27</a:t>
            </a:fld>
            <a:endParaRPr lang="en-GB" dirty="0"/>
          </a:p>
        </p:txBody>
      </p:sp>
    </p:spTree>
    <p:extLst>
      <p:ext uri="{BB962C8B-B14F-4D97-AF65-F5344CB8AC3E}">
        <p14:creationId xmlns:p14="http://schemas.microsoft.com/office/powerpoint/2010/main" val="11775428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a:defRPr/>
            </a:pPr>
            <a:r>
              <a:rPr lang="en-US" i="1" kern="0" dirty="0"/>
              <a:t>KY will transfer MA ineligible cases to FFM. </a:t>
            </a:r>
            <a:r>
              <a:rPr lang="en-US" dirty="0"/>
              <a:t>When a case with at least 1 individual who is MA ineligible for 2017 is disposed, the State to FFM Account Transfer is initiated.</a:t>
            </a:r>
          </a:p>
          <a:p>
            <a:pPr defTabSz="926196">
              <a:defRPr/>
            </a:pPr>
            <a:r>
              <a:rPr lang="en-US" dirty="0"/>
              <a:t>Benefind sends a copy of all case information to HealthCare.gov as part of the Account Transfer. To do this, we compile all information in an XML file and send the file automatically through the Federal Hub for HealthCare.gov to ingest and create a new FFM case. </a:t>
            </a:r>
          </a:p>
          <a:p>
            <a:r>
              <a:rPr lang="en-US" dirty="0"/>
              <a:t>Once the case is disposed, everything happens automatically</a:t>
            </a:r>
          </a:p>
          <a:p>
            <a:pPr defTabSz="926196">
              <a:defRPr/>
            </a:pPr>
            <a:endParaRPr lang="en-US" i="1" kern="0" dirty="0"/>
          </a:p>
          <a:p>
            <a:endParaRPr lang="en-GB" dirty="0"/>
          </a:p>
        </p:txBody>
      </p:sp>
      <p:sp>
        <p:nvSpPr>
          <p:cNvPr id="4" name="Slide Number Placeholder 3"/>
          <p:cNvSpPr>
            <a:spLocks noGrp="1"/>
          </p:cNvSpPr>
          <p:nvPr>
            <p:ph type="sldNum" sz="quarter" idx="10"/>
          </p:nvPr>
        </p:nvSpPr>
        <p:spPr>
          <a:xfrm>
            <a:off x="3950054" y="8773356"/>
            <a:ext cx="3022321" cy="462720"/>
          </a:xfrm>
          <a:prstGeom prst="rect">
            <a:avLst/>
          </a:prstGeom>
        </p:spPr>
        <p:txBody>
          <a:bodyPr/>
          <a:lstStyle/>
          <a:p>
            <a:fld id="{B1FEB637-BC42-497E-9119-65CA0380A6EE}" type="slidenum">
              <a:rPr lang="en-GB" smtClean="0"/>
              <a:t>28</a:t>
            </a:fld>
            <a:endParaRPr lang="en-GB" dirty="0"/>
          </a:p>
        </p:txBody>
      </p:sp>
    </p:spTree>
    <p:extLst>
      <p:ext uri="{BB962C8B-B14F-4D97-AF65-F5344CB8AC3E}">
        <p14:creationId xmlns:p14="http://schemas.microsoft.com/office/powerpoint/2010/main" val="8548747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Double click in white area off of letter image</a:t>
            </a:r>
            <a:endParaRPr lang="en-GB" dirty="0"/>
          </a:p>
        </p:txBody>
      </p:sp>
      <p:sp>
        <p:nvSpPr>
          <p:cNvPr id="4" name="Slide Number Placeholder 3"/>
          <p:cNvSpPr>
            <a:spLocks noGrp="1"/>
          </p:cNvSpPr>
          <p:nvPr>
            <p:ph type="sldNum" sz="quarter" idx="10"/>
          </p:nvPr>
        </p:nvSpPr>
        <p:spPr>
          <a:xfrm>
            <a:off x="3950054" y="8773356"/>
            <a:ext cx="3022321" cy="462720"/>
          </a:xfrm>
          <a:prstGeom prst="rect">
            <a:avLst/>
          </a:prstGeom>
        </p:spPr>
        <p:txBody>
          <a:bodyPr/>
          <a:lstStyle/>
          <a:p>
            <a:fld id="{B1FEB637-BC42-497E-9119-65CA0380A6EE}" type="slidenum">
              <a:rPr lang="en-GB" smtClean="0"/>
              <a:t>29</a:t>
            </a:fld>
            <a:endParaRPr lang="en-GB" dirty="0"/>
          </a:p>
        </p:txBody>
      </p:sp>
    </p:spTree>
    <p:extLst>
      <p:ext uri="{BB962C8B-B14F-4D97-AF65-F5344CB8AC3E}">
        <p14:creationId xmlns:p14="http://schemas.microsoft.com/office/powerpoint/2010/main" val="178481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3</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Quarterly checks</a:t>
            </a:r>
            <a:r>
              <a:rPr lang="en-GB" baseline="0" dirty="0" smtClean="0"/>
              <a:t> </a:t>
            </a:r>
            <a:endParaRPr lang="en-GB" dirty="0"/>
          </a:p>
        </p:txBody>
      </p:sp>
      <p:sp>
        <p:nvSpPr>
          <p:cNvPr id="4" name="Slide Number Placeholder 3"/>
          <p:cNvSpPr>
            <a:spLocks noGrp="1"/>
          </p:cNvSpPr>
          <p:nvPr>
            <p:ph type="sldNum" sz="quarter" idx="10"/>
          </p:nvPr>
        </p:nvSpPr>
        <p:spPr>
          <a:xfrm>
            <a:off x="3950054" y="8773356"/>
            <a:ext cx="3022321" cy="462720"/>
          </a:xfrm>
          <a:prstGeom prst="rect">
            <a:avLst/>
          </a:prstGeom>
        </p:spPr>
        <p:txBody>
          <a:bodyPr/>
          <a:lstStyle/>
          <a:p>
            <a:fld id="{B1FEB637-BC42-497E-9119-65CA0380A6EE}" type="slidenum">
              <a:rPr lang="en-GB" smtClean="0"/>
              <a:t>30</a:t>
            </a:fld>
            <a:endParaRPr lang="en-GB" dirty="0"/>
          </a:p>
        </p:txBody>
      </p:sp>
    </p:spTree>
    <p:extLst>
      <p:ext uri="{BB962C8B-B14F-4D97-AF65-F5344CB8AC3E}">
        <p14:creationId xmlns:p14="http://schemas.microsoft.com/office/powerpoint/2010/main" val="1784816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not necessarily a wrong</a:t>
            </a:r>
            <a:r>
              <a:rPr lang="en-US" baseline="0" dirty="0" smtClean="0"/>
              <a:t> place to start but let’s discuss the timeline and function of the different sites and how you will use them</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31</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layout for kynect.ky.gov</a:t>
            </a:r>
            <a:r>
              <a:rPr lang="en-US" baseline="0" dirty="0" smtClean="0"/>
              <a:t> after November 1.  Consumers can find in person assistance, manage their 2016 coverage, prescreen for eligibility, and transfer to either benefind or healthcare.gov to apply for and enroll in 2017 coverage.  Explain each button, search/map, each year button (pre-screening)  Stress importance of prescreening for 2017.  Will save consumer time in getting coverage</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consumers use the 2016 button from the landing</a:t>
            </a:r>
            <a:r>
              <a:rPr lang="en-US" baseline="0" dirty="0" smtClean="0"/>
              <a:t> page, they will navigate to this Quick Pre-screening page.  Here consumers can link directly to HealthCare.gov (top blue banner) or go directly to benefind (blue button lower right).  They can continue the prescreening process by clicking the Next button.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33</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Expanded abilities will include entering information into the SNAP application.  There are limitations to this added function and DCBS will provide training.  </a:t>
            </a:r>
          </a:p>
        </p:txBody>
      </p:sp>
      <p:sp>
        <p:nvSpPr>
          <p:cNvPr id="4" name="Slide Number Placeholder 3"/>
          <p:cNvSpPr>
            <a:spLocks noGrp="1"/>
          </p:cNvSpPr>
          <p:nvPr>
            <p:ph type="sldNum" sz="quarter" idx="10"/>
          </p:nvPr>
        </p:nvSpPr>
        <p:spPr/>
        <p:txBody>
          <a:bodyPr/>
          <a:lstStyle/>
          <a:p>
            <a:fld id="{844E250F-8754-4D3E-866C-A6B0F0CAF4D3}" type="slidenum">
              <a:rPr lang="en-US" smtClean="0"/>
              <a:t>34</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Benefind</a:t>
            </a:r>
            <a:r>
              <a:rPr lang="en-US" dirty="0" smtClean="0"/>
              <a:t> In red box, also leads to map seen previously</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35</a:t>
            </a:fld>
            <a:endParaRPr lang="en-US"/>
          </a:p>
        </p:txBody>
      </p:sp>
    </p:spTree>
    <p:extLst>
      <p:ext uri="{BB962C8B-B14F-4D97-AF65-F5344CB8AC3E}">
        <p14:creationId xmlns:p14="http://schemas.microsoft.com/office/powerpoint/2010/main" val="2780812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talked about transfer of information earlier but please</a:t>
            </a:r>
            <a:r>
              <a:rPr lang="en-US" baseline="0" dirty="0" smtClean="0"/>
              <a:t> stress that no PREVIOUS year information will transfer.  </a:t>
            </a:r>
          </a:p>
          <a:p>
            <a:r>
              <a:rPr lang="en-US" baseline="0" dirty="0" smtClean="0"/>
              <a:t>Users w</a:t>
            </a:r>
            <a:r>
              <a:rPr lang="en-US" dirty="0" smtClean="0"/>
              <a:t>ill find the application</a:t>
            </a:r>
            <a:r>
              <a:rPr lang="en-US" baseline="0" dirty="0" smtClean="0"/>
              <a:t> is very similar to what you are used to.  kynect application modeled after the </a:t>
            </a:r>
            <a:r>
              <a:rPr lang="en-US" u="sng" baseline="0" dirty="0" smtClean="0"/>
              <a:t>HealthCare.gov</a:t>
            </a:r>
            <a:r>
              <a:rPr lang="en-US" baseline="0" dirty="0" smtClean="0"/>
              <a:t> application.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Healthcare.gov.  This screen will change depending on season.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each site.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38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t>39</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timeline</a:t>
            </a:r>
            <a:r>
              <a:rPr lang="en-US" baseline="0" dirty="0" smtClean="0"/>
              <a:t>.  (Note to ignore red line, was in place for a pervious meeting)  This is the overall timeline up to go live a</a:t>
            </a:r>
            <a:endParaRPr lang="en-US" dirty="0"/>
          </a:p>
        </p:txBody>
      </p:sp>
      <p:sp>
        <p:nvSpPr>
          <p:cNvPr id="4" name="Slide Number Placeholder 3"/>
          <p:cNvSpPr>
            <a:spLocks noGrp="1"/>
          </p:cNvSpPr>
          <p:nvPr>
            <p:ph type="sldNum" sz="quarter" idx="10"/>
          </p:nvPr>
        </p:nvSpPr>
        <p:spPr/>
        <p:txBody>
          <a:bodyPr/>
          <a:lstStyle/>
          <a:p>
            <a:fld id="{33916A70-B7E2-4003-888A-0D064C2FA9E0}" type="slidenum">
              <a:rPr lang="en-US" smtClean="0"/>
              <a:t>4</a:t>
            </a:fld>
            <a:endParaRPr lang="en-US"/>
          </a:p>
        </p:txBody>
      </p:sp>
    </p:spTree>
    <p:extLst>
      <p:ext uri="{BB962C8B-B14F-4D97-AF65-F5344CB8AC3E}">
        <p14:creationId xmlns:p14="http://schemas.microsoft.com/office/powerpoint/2010/main" val="2676369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passive enrollment is a huge point.  Stress how important kynectors will be in helping</a:t>
            </a:r>
            <a:r>
              <a:rPr lang="en-US" baseline="0" dirty="0" smtClean="0"/>
              <a:t> in this process </a:t>
            </a:r>
            <a:endParaRPr lang="en-US" dirty="0" smtClean="0"/>
          </a:p>
          <a:p>
            <a:r>
              <a:rPr lang="en-US" dirty="0" smtClean="0"/>
              <a:t>Stress that we will share best steps for Mixed Households,</a:t>
            </a:r>
            <a:r>
              <a:rPr lang="en-US" baseline="0" dirty="0" smtClean="0"/>
              <a:t> Medicaid only, QHP only. </a:t>
            </a:r>
            <a:r>
              <a:rPr lang="en-US" dirty="0"/>
              <a:t>We want to minimize gaps in coverage the best we can.  We are expecting more information soon to be able to give you direction in the application process of how to best handle different cases to manage this the best way available</a:t>
            </a:r>
            <a:endParaRPr lang="en-US" baseline="0" dirty="0" smtClean="0"/>
          </a:p>
          <a:p>
            <a:r>
              <a:rPr lang="en-US" baseline="0" dirty="0" smtClean="0"/>
              <a:t>Stress that they will be familiar with most of the process </a:t>
            </a:r>
          </a:p>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40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41</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42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43</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36">
              <a:defRPr/>
            </a:pPr>
            <a:r>
              <a:rPr lang="en-US" dirty="0" smtClean="0"/>
              <a:t>Similar to the same steps you had to take to become registers/certified with the state of KY</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44</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the bottom of HC.gov web page </a:t>
            </a:r>
          </a:p>
        </p:txBody>
      </p:sp>
      <p:sp>
        <p:nvSpPr>
          <p:cNvPr id="4" name="Slide Number Placeholder 3"/>
          <p:cNvSpPr>
            <a:spLocks noGrp="1"/>
          </p:cNvSpPr>
          <p:nvPr>
            <p:ph type="sldNum" sz="quarter" idx="10"/>
          </p:nvPr>
        </p:nvSpPr>
        <p:spPr/>
        <p:txBody>
          <a:bodyPr/>
          <a:lstStyle/>
          <a:p>
            <a:fld id="{844E250F-8754-4D3E-866C-A6B0F0CAF4D3}" type="slidenum">
              <a:rPr lang="en-US" smtClean="0"/>
              <a:pPr/>
              <a:t>45</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46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36">
              <a:defRPr/>
            </a:pPr>
            <a:r>
              <a:rPr lang="en-US" dirty="0" smtClean="0"/>
              <a:t>Basically the issuer has</a:t>
            </a:r>
            <a:r>
              <a:rPr lang="en-US" baseline="0" dirty="0" smtClean="0"/>
              <a:t> to have verification of license and completion of FFM training before they can let agent assist consumers directly through an issuer’s site.  </a:t>
            </a:r>
          </a:p>
          <a:p>
            <a:pPr defTabSz="921936">
              <a:defRPr/>
            </a:pPr>
            <a:r>
              <a:rPr lang="en-US" baseline="0" dirty="0" smtClean="0"/>
              <a:t>Any question about commission schedule or rate is between issuer and agent only.  KHBE does not oversee this function.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47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48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at the bottom of HC.gov web page.</a:t>
            </a:r>
          </a:p>
          <a:p>
            <a:r>
              <a:rPr lang="en-US" dirty="0" smtClean="0"/>
              <a:t>Tool kit available that includes media pieces, manuals, on going training,</a:t>
            </a:r>
            <a:r>
              <a:rPr lang="en-US" baseline="0" dirty="0" smtClean="0"/>
              <a:t> and sample notices and forms.  Can look at this as having a new partner in our effort to provide a path to coverage for Kentuckians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49</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UAT Testing has gone well.</a:t>
            </a:r>
            <a:r>
              <a:rPr lang="en-US" baseline="0" dirty="0" smtClean="0"/>
              <a:t> Kynectors Sept 13</a:t>
            </a:r>
            <a:r>
              <a:rPr lang="en-US" baseline="30000" dirty="0" smtClean="0"/>
              <a:t>th</a:t>
            </a:r>
            <a:r>
              <a:rPr lang="en-US" baseline="0" dirty="0" smtClean="0"/>
              <a:t> and 14</a:t>
            </a:r>
            <a:r>
              <a:rPr lang="en-US" baseline="30000" dirty="0" smtClean="0"/>
              <a:t>th</a:t>
            </a:r>
            <a:r>
              <a:rPr lang="en-US" baseline="0" dirty="0" smtClean="0"/>
              <a:t> .  UAT continues through 10/23.  Feedback from UAT testing is logged for system fix.  UAT testing provided a lot of feedback and there will be a Q and A document or quick reference guide that is being worked on.  Also, Deloitte took feedback for some wording changes.  Example that was given was that there was no clear indication in the benefind system when an application had been transferred to the FFM (other than eligibility status) so they are working on how they can implement something for this.   </a:t>
            </a:r>
          </a:p>
          <a:p>
            <a:r>
              <a:rPr lang="en-US" baseline="0" dirty="0" smtClean="0"/>
              <a:t>Regression testing is to make sure the system continues to work as expected.   </a:t>
            </a:r>
          </a:p>
          <a:p>
            <a:r>
              <a:rPr lang="en-US" baseline="0" dirty="0" smtClean="0"/>
              <a:t>Changes/fixes will be implemented based on feedback from testing </a:t>
            </a:r>
          </a:p>
          <a:p>
            <a:r>
              <a:rPr lang="en-US" baseline="0" dirty="0" smtClean="0"/>
              <a:t>Future Milestones:  implement IT changes as indicated by testing, checkpoints for IT functions leading up to 10/31 go live.  </a:t>
            </a:r>
          </a:p>
          <a:p>
            <a:r>
              <a:rPr lang="en-US" baseline="0" dirty="0" smtClean="0"/>
              <a:t>Training and consumer messaging are also included in Future milestones.  We will discuss each topic in more detail later in the day.    </a:t>
            </a:r>
          </a:p>
          <a:p>
            <a:r>
              <a:rPr lang="en-US" baseline="0" dirty="0" smtClean="0"/>
              <a:t>There is an Executive Summary Meeting mid September and an Executive Meeting early October to summarize and review KY’s readiness for the transition.  Expected to go well.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Tool kit available that includes media pieces, manuals, on going training,</a:t>
            </a:r>
            <a:r>
              <a:rPr lang="en-US" baseline="0" dirty="0" smtClean="0"/>
              <a:t> and sample notices and forms.  Can look at this as having a new partner in our effort to provide a path to coverage for Kentuckians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t>50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benefind training will be facilitated by DCBS.  KOHBIE will send an announcement when this training is available and how to complete </a:t>
            </a:r>
          </a:p>
          <a:p>
            <a:r>
              <a:rPr lang="en-US" dirty="0" smtClean="0"/>
              <a:t>Completion certificates must be on file with KOHBIE</a:t>
            </a:r>
          </a:p>
          <a:p>
            <a:r>
              <a:rPr lang="en-US" dirty="0" smtClean="0"/>
              <a:t>KOHBIE</a:t>
            </a:r>
            <a:r>
              <a:rPr lang="en-US" baseline="0" dirty="0" smtClean="0"/>
              <a:t> manages the search function on kynect.ky.gov.  If you do not want to be searchable on the healthcare.gov website you will need to contact CMS</a:t>
            </a:r>
          </a:p>
          <a:p>
            <a:r>
              <a:rPr lang="en-US" baseline="0" dirty="0" smtClean="0"/>
              <a:t>There are additional learning opportunities through webinars, WBTs and forums hosted by KHBE, CMS and other entities.  We will post training and information on the HBE site under resources.  Announcements will be sent anytime there is something added to resources.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51</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will be posted</a:t>
            </a:r>
            <a:r>
              <a:rPr lang="en-US" baseline="0" dirty="0" smtClean="0"/>
              <a:t> on </a:t>
            </a:r>
            <a:r>
              <a:rPr lang="en-US" baseline="0" smtClean="0"/>
              <a:t>HBE website u</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6196">
              <a:defRPr/>
            </a:pPr>
            <a:r>
              <a:rPr lang="en-US" dirty="0" smtClean="0">
                <a:latin typeface="Arial" panose="020B0604020202020204" pitchFamily="34" charset="0"/>
                <a:cs typeface="Arial" panose="020B0604020202020204" pitchFamily="34" charset="0"/>
              </a:rPr>
              <a:t>We will host webinars on the upcoming topics to expand on the details and processes of each.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53</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ways to apply.  Benefits to each method.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54</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55</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r>
              <a:rPr lang="en-US" baseline="0" dirty="0" smtClean="0"/>
              <a:t> an account is one of the first steps for consumers to apply online or access their application/enrollment information online.</a:t>
            </a:r>
          </a:p>
          <a:p>
            <a:r>
              <a:rPr lang="en-US" baseline="0" dirty="0" smtClean="0"/>
              <a:t>Will need to have an email account.  Use caution to use an email address they have access to.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59</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Notices will go out first week in October, Updated Marketing Materials distributed, Transition messaging begins on social media and notices, FFM and our call center will begin transition scripting and special message on IVR. </a:t>
            </a:r>
          </a:p>
          <a:p>
            <a:r>
              <a:rPr lang="en-US" baseline="0" dirty="0" smtClean="0"/>
              <a:t>Recently met milestones: plan certification and connectivity testing  </a:t>
            </a:r>
          </a:p>
          <a:p>
            <a:r>
              <a:rPr lang="en-US" baseline="0" dirty="0" smtClean="0"/>
              <a:t>Current/Future Milestones: Complete changes to state website (per testing), Training for stakeholders, Notices to consumers </a:t>
            </a:r>
          </a:p>
          <a:p>
            <a:r>
              <a:rPr lang="en-US" baseline="0" dirty="0" smtClean="0"/>
              <a:t>OEP</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a:t>
            </a:r>
            <a:r>
              <a:rPr lang="en-US" baseline="0" dirty="0" smtClean="0"/>
              <a:t> an account is not required to apply and enroll.  Consumers can apply via the call center or with a paper application without creating an account.  The only way to access the application and enrollment online is by creating an account.  Account can be created at a later time (i.e. after application has been completed through the call center or by mailing in paper application.)  It is very important to use an email account that consumers have access to and remember.  May need to assist with email creation.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60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Creating an email;  </a:t>
            </a:r>
            <a:r>
              <a:rPr lang="en-US" dirty="0" err="1" smtClean="0"/>
              <a:t>gmail</a:t>
            </a:r>
            <a:r>
              <a:rPr lang="en-US" dirty="0" smtClean="0"/>
              <a:t>, yahoo, </a:t>
            </a:r>
          </a:p>
          <a:p>
            <a:r>
              <a:rPr lang="en-US" dirty="0" smtClean="0"/>
              <a:t>Will need to verify email</a:t>
            </a:r>
            <a:r>
              <a:rPr lang="en-US" baseline="0" dirty="0" smtClean="0"/>
              <a:t> before they can log in</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61</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62</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63</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the entire screen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64</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another location to enter during plan selection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65</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Tax</a:t>
            </a:r>
            <a:r>
              <a:rPr lang="en-US" baseline="0" dirty="0" smtClean="0"/>
              <a:t> credit and CSR.  Much more information in notice such as what additional information is needed, where to send it, what to send and what to do if you disagree with the eligibility results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66</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APTC</a:t>
            </a:r>
            <a:r>
              <a:rPr lang="en-US" baseline="0" dirty="0" smtClean="0"/>
              <a:t> And CSR for Jack.  Instruction to send more information (there is detail about what to send later in the letter)</a:t>
            </a:r>
            <a:endParaRPr lang="en-US" dirty="0" smtClean="0"/>
          </a:p>
          <a:p>
            <a:r>
              <a:rPr lang="en-US" dirty="0" smtClean="0"/>
              <a:t>Note the</a:t>
            </a:r>
            <a:r>
              <a:rPr lang="en-US" baseline="0" dirty="0" smtClean="0"/>
              <a:t> wording MAY be eligible and instruction that consumer will receive a final decision from the state Medicaid agency.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67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DMI is a result of information not matching records from trusted data sources.  Will do webinar on this.  Typically for citizenship or income</a:t>
            </a:r>
          </a:p>
        </p:txBody>
      </p:sp>
      <p:sp>
        <p:nvSpPr>
          <p:cNvPr id="4" name="Slide Number Placeholder 3"/>
          <p:cNvSpPr>
            <a:spLocks noGrp="1"/>
          </p:cNvSpPr>
          <p:nvPr>
            <p:ph type="sldNum" sz="quarter" idx="10"/>
          </p:nvPr>
        </p:nvSpPr>
        <p:spPr/>
        <p:txBody>
          <a:bodyPr/>
          <a:lstStyle/>
          <a:p>
            <a:fld id="{844E250F-8754-4D3E-866C-A6B0F0CAF4D3}" type="slidenum">
              <a:rPr lang="en-US" smtClean="0"/>
              <a:pPr/>
              <a:t>68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a:t>
            </a:r>
            <a:r>
              <a:rPr lang="en-US" baseline="0" dirty="0" smtClean="0"/>
              <a:t> comparison and selection on healthcare.gov is similar to what you are accustomed to, with filters and links to plan information.  You can practice with the plan compare tool at hc.gov.  (see above steps to access)  use a zip code from a FFM state like OH or IN (46236)</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69</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936">
              <a:defRPr/>
            </a:pPr>
            <a:r>
              <a:rPr lang="en-US" dirty="0" smtClean="0"/>
              <a:t>Message timeline </a:t>
            </a:r>
          </a:p>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7</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AHRC</a:t>
            </a:r>
            <a:r>
              <a:rPr lang="en-US" baseline="0" dirty="0" smtClean="0"/>
              <a:t> provides policy guidance only, not casework </a:t>
            </a:r>
          </a:p>
          <a:p>
            <a:r>
              <a:rPr lang="en-US" baseline="0" dirty="0" smtClean="0"/>
              <a:t>HICS is system for resolving specific case issues  </a:t>
            </a:r>
            <a:endParaRPr lang="en-US" dirty="0" smtClean="0"/>
          </a:p>
        </p:txBody>
      </p:sp>
      <p:sp>
        <p:nvSpPr>
          <p:cNvPr id="4" name="Slide Number Placeholder 3"/>
          <p:cNvSpPr>
            <a:spLocks noGrp="1"/>
          </p:cNvSpPr>
          <p:nvPr>
            <p:ph type="sldNum" sz="quarter" idx="10"/>
          </p:nvPr>
        </p:nvSpPr>
        <p:spPr/>
        <p:txBody>
          <a:bodyPr/>
          <a:lstStyle/>
          <a:p>
            <a:fld id="{844E250F-8754-4D3E-866C-A6B0F0CAF4D3}" type="slidenum">
              <a:rPr lang="en-US" smtClean="0"/>
              <a:pPr/>
              <a:t>70</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confuses you most?  What do you feel most comfortable with?   </a:t>
            </a:r>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71</a:t>
            </a:fld>
            <a:endParaRPr lang="en-US"/>
          </a:p>
        </p:txBody>
      </p:sp>
    </p:spTree>
    <p:extLst>
      <p:ext uri="{BB962C8B-B14F-4D97-AF65-F5344CB8AC3E}">
        <p14:creationId xmlns:p14="http://schemas.microsoft.com/office/powerpoint/2010/main" val="795953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review landing pages later in the forum today.</a:t>
            </a:r>
          </a:p>
          <a:p>
            <a:r>
              <a:rPr lang="en-US" dirty="0" smtClean="0"/>
              <a:t>Explain</a:t>
            </a:r>
            <a:r>
              <a:rPr lang="en-US" baseline="0" dirty="0" smtClean="0"/>
              <a:t> ca</a:t>
            </a:r>
            <a:r>
              <a:rPr lang="en-US" dirty="0" smtClean="0"/>
              <a:t>ll center role for consumers, kynectors, agents</a:t>
            </a:r>
          </a:p>
          <a:p>
            <a:r>
              <a:rPr lang="en-US" dirty="0" smtClean="0"/>
              <a:t>DCBS implementing a permanent task force at Mill Creek location in anticipation of OEP, the </a:t>
            </a:r>
            <a:r>
              <a:rPr lang="en-US" baseline="0" dirty="0" smtClean="0"/>
              <a:t>transition and beyond </a:t>
            </a:r>
            <a:endParaRPr lang="en-US" dirty="0" smtClean="0"/>
          </a:p>
          <a:p>
            <a:r>
              <a:rPr lang="en-US" dirty="0" smtClean="0"/>
              <a:t>As we transition, staff will continue to manage these areas </a:t>
            </a:r>
          </a:p>
          <a:p>
            <a:r>
              <a:rPr lang="en-US" dirty="0" smtClean="0"/>
              <a:t>Explain timeline for 2016 SEP/enrollments and SHOP</a:t>
            </a:r>
          </a:p>
          <a:p>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8</a:t>
            </a:fld>
            <a:endParaRPr lang="en-US"/>
          </a:p>
        </p:txBody>
      </p:sp>
    </p:spTree>
    <p:extLst>
      <p:ext uri="{BB962C8B-B14F-4D97-AF65-F5344CB8AC3E}">
        <p14:creationId xmlns:p14="http://schemas.microsoft.com/office/powerpoint/2010/main" val="122665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4E250F-8754-4D3E-866C-A6B0F0CAF4D3}" type="slidenum">
              <a:rPr lang="en-US" smtClean="0"/>
              <a:pPr/>
              <a:t>9</a:t>
            </a:fld>
            <a:endParaRPr lang="en-US"/>
          </a:p>
        </p:txBody>
      </p:sp>
    </p:spTree>
    <p:extLst>
      <p:ext uri="{BB962C8B-B14F-4D97-AF65-F5344CB8AC3E}">
        <p14:creationId xmlns:p14="http://schemas.microsoft.com/office/powerpoint/2010/main" val="795953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D33F0B-696A-4366-A175-374ACA2B3EB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390252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3F0B-696A-4366-A175-374ACA2B3EB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128563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3F0B-696A-4366-A175-374ACA2B3EB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2752892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376237" y="651601"/>
            <a:ext cx="8391525" cy="364400"/>
          </a:xfrm>
          <a:prstGeom prst="rect">
            <a:avLst/>
          </a:prstGeom>
        </p:spPr>
        <p:txBody>
          <a:bodyPr lIns="0" tIns="0" rIns="0" bIns="0">
            <a:noAutofit/>
          </a:bodyPr>
          <a:lstStyle>
            <a:lvl1pPr marL="0" indent="0">
              <a:buNone/>
              <a:defRPr sz="2000" b="0">
                <a:solidFill>
                  <a:srgbClr val="575757"/>
                </a:solidFill>
              </a:defRPr>
            </a:lvl1pPr>
          </a:lstStyle>
          <a:p>
            <a:pPr lvl="0"/>
            <a:r>
              <a:rPr lang="en-US" dirty="0"/>
              <a:t>Click to add subtitle</a:t>
            </a:r>
          </a:p>
        </p:txBody>
      </p:sp>
      <p:sp>
        <p:nvSpPr>
          <p:cNvPr id="16" name="Title Placeholder 1"/>
          <p:cNvSpPr>
            <a:spLocks noGrp="1"/>
          </p:cNvSpPr>
          <p:nvPr>
            <p:ph type="title" hasCustomPrompt="1"/>
          </p:nvPr>
        </p:nvSpPr>
        <p:spPr>
          <a:xfrm>
            <a:off x="376237" y="317499"/>
            <a:ext cx="8391525" cy="334101"/>
          </a:xfrm>
          <a:prstGeom prst="rect">
            <a:avLst/>
          </a:prstGeom>
        </p:spPr>
        <p:txBody>
          <a:bodyPr vert="horz" lIns="0" tIns="0" rIns="0" bIns="0" rtlCol="0" anchor="t" anchorCtr="0">
            <a:noAutofit/>
          </a:bodyPr>
          <a:lstStyle>
            <a:lvl1pPr>
              <a:defRPr/>
            </a:lvl1pPr>
          </a:lstStyle>
          <a:p>
            <a:r>
              <a:rPr lang="en-US" dirty="0"/>
              <a:t>Click to add title</a:t>
            </a:r>
          </a:p>
        </p:txBody>
      </p:sp>
      <p:sp>
        <p:nvSpPr>
          <p:cNvPr id="17" name="Chart Placeholder 3"/>
          <p:cNvSpPr>
            <a:spLocks noGrp="1"/>
          </p:cNvSpPr>
          <p:nvPr>
            <p:ph type="chart" sz="quarter" idx="15"/>
          </p:nvPr>
        </p:nvSpPr>
        <p:spPr>
          <a:xfrm>
            <a:off x="376239" y="2051999"/>
            <a:ext cx="8391524" cy="4069013"/>
          </a:xfrm>
          <a:prstGeom prst="rect">
            <a:avLst/>
          </a:prstGeom>
        </p:spPr>
        <p:txBody>
          <a:bodyPr/>
          <a:lstStyle/>
          <a:p>
            <a:r>
              <a:rPr lang="en-US" smtClean="0"/>
              <a:t>Click icon to add chart</a:t>
            </a:r>
            <a:endParaRPr lang="en-GB" dirty="0"/>
          </a:p>
        </p:txBody>
      </p:sp>
      <p:sp>
        <p:nvSpPr>
          <p:cNvPr id="18" name="Text Placeholder 8"/>
          <p:cNvSpPr>
            <a:spLocks noGrp="1"/>
          </p:cNvSpPr>
          <p:nvPr>
            <p:ph type="body" sz="quarter" idx="18"/>
          </p:nvPr>
        </p:nvSpPr>
        <p:spPr>
          <a:xfrm>
            <a:off x="376239" y="1665289"/>
            <a:ext cx="8391524" cy="392112"/>
          </a:xfrm>
        </p:spPr>
        <p:txBody>
          <a:bodyPr/>
          <a:lstStyle/>
          <a:p>
            <a:pPr lvl="0"/>
            <a:r>
              <a:rPr lang="en-US" noProof="0" smtClean="0"/>
              <a:t>Click to edit Master text styles</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00721" y="29141"/>
            <a:ext cx="751839" cy="23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bwMode="gray">
          <a:xfrm>
            <a:off x="5984240" y="6370320"/>
            <a:ext cx="2529840" cy="365760"/>
          </a:xfrm>
          <a:prstGeom prst="rect">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Tree>
    <p:extLst>
      <p:ext uri="{BB962C8B-B14F-4D97-AF65-F5344CB8AC3E}">
        <p14:creationId xmlns:p14="http://schemas.microsoft.com/office/powerpoint/2010/main" val="246011460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1" name="Content Placeholder 20"/>
          <p:cNvSpPr>
            <a:spLocks noGrp="1"/>
          </p:cNvSpPr>
          <p:nvPr>
            <p:ph sz="quarter" idx="11"/>
          </p:nvPr>
        </p:nvSpPr>
        <p:spPr bwMode="gray">
          <a:xfrm>
            <a:off x="411479" y="1399029"/>
            <a:ext cx="3999155" cy="488747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noAutofit/>
          </a:bodyPr>
          <a:lstStyle>
            <a:lvl1pPr marR="0" algn="l" defTabSz="914400" rtl="0" eaLnBrk="1" fontAlgn="base" latinLnBrk="0" hangingPunct="1">
              <a:lnSpc>
                <a:spcPct val="100000"/>
              </a:lnSpc>
              <a:spcAft>
                <a:spcPct val="0"/>
              </a:spcAft>
              <a:buFont typeface="Arial" pitchFamily="34" charset="0"/>
              <a:tabLst>
                <a:tab pos="3889375"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1pPr>
            <a:lvl2pPr marR="0" algn="l" defTabSz="914400" rtl="0" eaLnBrk="1" fontAlgn="base" latinLnBrk="0" hangingPunct="1">
              <a:lnSpc>
                <a:spcPct val="100000"/>
              </a:lnSpc>
              <a:spcAft>
                <a:spcPct val="0"/>
              </a:spcAft>
              <a:buFont typeface="Arial" pitchFamily="34" charset="0"/>
              <a:tabLst>
                <a:tab pos="3889375" algn="r"/>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tab pos="3883025"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smtClean="0">
                <a:ln>
                  <a:noFill/>
                </a:ln>
                <a:solidFill>
                  <a:schemeClr val="tx2"/>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tab pos="3889375" algn="r"/>
              </a:tabLst>
              <a:defRPr kumimoji="0" lang="en-US" sz="1600" b="0" i="0" u="none" strike="noStrike" kern="1200" cap="none" normalizeH="0" baseline="0" dirty="0">
                <a:ln>
                  <a:noFill/>
                </a:ln>
                <a:solidFill>
                  <a:schemeClr val="tx2"/>
                </a:solidFill>
                <a:effectLst/>
                <a:latin typeface="+mn-lt"/>
                <a:ea typeface="+mn-ea"/>
                <a:cs typeface="Arial" pitchFamily="34" charset="0"/>
              </a:defRPr>
            </a:lvl5pPr>
            <a:lvl6pPr>
              <a:tabLst>
                <a:tab pos="3889375" algn="r"/>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smtClean="0"/>
              <a:t>Click to edit Master title style</a:t>
            </a:r>
            <a:endParaRPr lang="en-US" dirty="0"/>
          </a:p>
        </p:txBody>
      </p:sp>
    </p:spTree>
    <p:extLst>
      <p:ext uri="{BB962C8B-B14F-4D97-AF65-F5344CB8AC3E}">
        <p14:creationId xmlns:p14="http://schemas.microsoft.com/office/powerpoint/2010/main" val="230640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D33F0B-696A-4366-A175-374ACA2B3EB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26016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D33F0B-696A-4366-A175-374ACA2B3EBB}"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195143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D33F0B-696A-4366-A175-374ACA2B3EB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111460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D33F0B-696A-4366-A175-374ACA2B3EBB}"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286672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D33F0B-696A-4366-A175-374ACA2B3EBB}"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345163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33F0B-696A-4366-A175-374ACA2B3EBB}"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248473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33F0B-696A-4366-A175-374ACA2B3EB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1749561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D33F0B-696A-4366-A175-374ACA2B3EBB}"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A59C6-01FA-4E9F-BF78-1D3726B7C841}" type="slidenum">
              <a:rPr lang="en-US" smtClean="0"/>
              <a:t>‹#›</a:t>
            </a:fld>
            <a:endParaRPr lang="en-US"/>
          </a:p>
        </p:txBody>
      </p:sp>
    </p:spTree>
    <p:extLst>
      <p:ext uri="{BB962C8B-B14F-4D97-AF65-F5344CB8AC3E}">
        <p14:creationId xmlns:p14="http://schemas.microsoft.com/office/powerpoint/2010/main" val="308749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33F0B-696A-4366-A175-374ACA2B3EBB}" type="datetimeFigureOut">
              <a:rPr lang="en-US" smtClean="0"/>
              <a:t>11/1/2016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A59C6-01FA-4E9F-BF78-1D3726B7C841}" type="slidenum">
              <a:rPr lang="en-US" smtClean="0"/>
              <a:t>‹#›</a:t>
            </a:fld>
            <a:endParaRPr lang="en-US"/>
          </a:p>
        </p:txBody>
      </p:sp>
    </p:spTree>
    <p:extLst>
      <p:ext uri="{BB962C8B-B14F-4D97-AF65-F5344CB8AC3E}">
        <p14:creationId xmlns:p14="http://schemas.microsoft.com/office/powerpoint/2010/main" val="3499122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3.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arketplace.cms.gov/technical-assistance-resources/agents-and-brokers-guidance-for-assister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marketplace.cms.gov/technical-assistance-resources/agents-and-brokers-guidance-for-assisters.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15.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hyperlink" Target="https://marketplace.cms.gov/technical-assistance-resources/training-materials/inbound-account-transfer.pdf" TargetMode="External"/><Relationship Id="rId5" Type="http://schemas.openxmlformats.org/officeDocument/2006/relationships/image" Target="../media/image14.w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s://portal.cms.gov/"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mailto:KHBE.kynect@ky.gov" TargetMode="Externa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hyperlink" Target="http://www.nipr.com/PacNpnSearch.htm"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mailto:KHBE.kynect@ky.g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s://www.cms.gov/Newsroom/Newsroom-Center.html" TargetMode="External"/><Relationship Id="rId5" Type="http://schemas.openxmlformats.org/officeDocument/2006/relationships/hyperlink" Target="https://www.cms.gov/cciio/programs-and-initiatives/health-insurance-marketplaces/a-b-resources.html" TargetMode="External"/><Relationship Id="rId4" Type="http://schemas.openxmlformats.org/officeDocument/2006/relationships/hyperlink" Target="http://healthbenefitexchange.ky.gov/Pages/Agents-and-kynectors.asp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hyperlink" Target="https://marketplace.cms.gov/outreach-and-education/getting-help-in-a-language-other-than-english.pdf" TargetMode="External"/><Relationship Id="rId4" Type="http://schemas.openxmlformats.org/officeDocument/2006/relationships/image" Target="../media/image28.jp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7.wmf"/><Relationship Id="rId5" Type="http://schemas.openxmlformats.org/officeDocument/2006/relationships/oleObject" Target="../embeddings/oleObject4.bin"/><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s://www.healthcare.gov/see-plans/"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https://www.regtap.info/uploads/library/AB_slides_102616_5CR_102616.pdf"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9233297"/>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5400" dirty="0" smtClean="0">
                <a:solidFill>
                  <a:schemeClr val="bg1"/>
                </a:solidFill>
                <a:latin typeface="Arial" panose="020B0604020202020204" pitchFamily="34" charset="0"/>
                <a:cs typeface="Arial" panose="020B0604020202020204" pitchFamily="34" charset="0"/>
              </a:rPr>
              <a:t>Kentucky Health Benefit </a:t>
            </a:r>
            <a:r>
              <a:rPr lang="en-US" sz="5400" smtClean="0">
                <a:solidFill>
                  <a:schemeClr val="bg1"/>
                </a:solidFill>
                <a:latin typeface="Arial" panose="020B0604020202020204" pitchFamily="34" charset="0"/>
                <a:cs typeface="Arial" panose="020B0604020202020204" pitchFamily="34" charset="0"/>
              </a:rPr>
              <a:t>Exchange </a:t>
            </a:r>
          </a:p>
          <a:p>
            <a:pPr algn="ctr"/>
            <a:r>
              <a:rPr lang="en-US" sz="5400" smtClean="0">
                <a:solidFill>
                  <a:schemeClr val="bg1"/>
                </a:solidFill>
                <a:latin typeface="Arial" panose="020B0604020202020204" pitchFamily="34" charset="0"/>
                <a:cs typeface="Arial" panose="020B0604020202020204" pitchFamily="34" charset="0"/>
              </a:rPr>
              <a:t>2017</a:t>
            </a:r>
            <a:endParaRPr lang="en-US" sz="5400" dirty="0" smtClean="0">
              <a:solidFill>
                <a:schemeClr val="bg1"/>
              </a:solidFill>
              <a:latin typeface="Arial" panose="020B0604020202020204" pitchFamily="34" charset="0"/>
              <a:cs typeface="Arial" panose="020B0604020202020204" pitchFamily="34" charset="0"/>
            </a:endParaRPr>
          </a:p>
          <a:p>
            <a:pPr algn="ctr"/>
            <a:r>
              <a:rPr lang="en-US" sz="5400" dirty="0" smtClean="0">
                <a:solidFill>
                  <a:schemeClr val="bg1"/>
                </a:solidFill>
                <a:latin typeface="Arial" panose="020B0604020202020204" pitchFamily="34" charset="0"/>
                <a:cs typeface="Arial" panose="020B0604020202020204" pitchFamily="34" charset="0"/>
              </a:rPr>
              <a:t>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500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Education and Outreach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1493837"/>
            <a:ext cx="8229600" cy="4525963"/>
          </a:xfrm>
        </p:spPr>
        <p:txBody>
          <a:bodyPr>
            <a:normAutofit fontScale="40000" lnSpcReduction="20000"/>
          </a:bodyPr>
          <a:lstStyle/>
          <a:p>
            <a:pPr marL="0" indent="0">
              <a:buNone/>
            </a:pPr>
            <a:r>
              <a:rPr lang="en-US" sz="4400" b="1" u="sng" dirty="0" smtClean="0">
                <a:latin typeface="Arial" panose="020B0604020202020204" pitchFamily="34" charset="0"/>
                <a:cs typeface="Arial" panose="020B0604020202020204" pitchFamily="34" charset="0"/>
              </a:rPr>
              <a:t>Education and Outreach Goals </a:t>
            </a:r>
          </a:p>
          <a:p>
            <a:pPr marL="0" indent="0">
              <a:buNone/>
            </a:pPr>
            <a:endParaRPr lang="en-US" sz="4000" b="1" u="sng" dirty="0" smtClean="0">
              <a:latin typeface="Arial" panose="020B0604020202020204" pitchFamily="34" charset="0"/>
              <a:cs typeface="Arial" panose="020B0604020202020204" pitchFamily="34" charset="0"/>
            </a:endParaRPr>
          </a:p>
          <a:p>
            <a:pPr lvl="0"/>
            <a:r>
              <a:rPr lang="en-US" sz="4000" dirty="0">
                <a:latin typeface="Arial" panose="020B0604020202020204" pitchFamily="34" charset="0"/>
                <a:cs typeface="Arial" panose="020B0604020202020204" pitchFamily="34" charset="0"/>
              </a:rPr>
              <a:t>Ensure all Kentuckians get the health coverage they </a:t>
            </a:r>
            <a:r>
              <a:rPr lang="en-US" sz="4000" dirty="0" smtClean="0">
                <a:latin typeface="Arial" panose="020B0604020202020204" pitchFamily="34" charset="0"/>
                <a:cs typeface="Arial" panose="020B0604020202020204" pitchFamily="34" charset="0"/>
              </a:rPr>
              <a:t>need</a:t>
            </a:r>
          </a:p>
          <a:p>
            <a:pPr marL="0" lvl="0" indent="0">
              <a:buNone/>
            </a:pPr>
            <a:endParaRPr lang="en-US" sz="4000" dirty="0">
              <a:latin typeface="Arial" panose="020B0604020202020204" pitchFamily="34" charset="0"/>
              <a:cs typeface="Arial" panose="020B0604020202020204" pitchFamily="34" charset="0"/>
            </a:endParaRPr>
          </a:p>
          <a:p>
            <a:pPr lvl="0"/>
            <a:r>
              <a:rPr lang="en-US" sz="4000" dirty="0">
                <a:latin typeface="Arial" panose="020B0604020202020204" pitchFamily="34" charset="0"/>
                <a:cs typeface="Arial" panose="020B0604020202020204" pitchFamily="34" charset="0"/>
              </a:rPr>
              <a:t>Drive enrollment in QHPs for individuals and small </a:t>
            </a:r>
            <a:r>
              <a:rPr lang="en-US" sz="4000" dirty="0" smtClean="0">
                <a:latin typeface="Arial" panose="020B0604020202020204" pitchFamily="34" charset="0"/>
                <a:cs typeface="Arial" panose="020B0604020202020204" pitchFamily="34" charset="0"/>
              </a:rPr>
              <a:t>businesses</a:t>
            </a:r>
          </a:p>
          <a:p>
            <a:pPr marL="0" lvl="0" indent="0">
              <a:buNone/>
            </a:pPr>
            <a:endParaRPr lang="en-US" sz="4000" dirty="0">
              <a:latin typeface="Arial" panose="020B0604020202020204" pitchFamily="34" charset="0"/>
              <a:cs typeface="Arial" panose="020B0604020202020204" pitchFamily="34" charset="0"/>
            </a:endParaRPr>
          </a:p>
          <a:p>
            <a:pPr lvl="0"/>
            <a:r>
              <a:rPr lang="en-US" sz="4000" dirty="0">
                <a:latin typeface="Arial" panose="020B0604020202020204" pitchFamily="34" charset="0"/>
                <a:cs typeface="Arial" panose="020B0604020202020204" pitchFamily="34" charset="0"/>
              </a:rPr>
              <a:t>Make sure Kentuckians know where to go to shop for, enroll in, and get health insurance coverage for both the remainder of plan year 2016 and the transition for plan year </a:t>
            </a:r>
            <a:r>
              <a:rPr lang="en-US" sz="4000" dirty="0" smtClean="0">
                <a:latin typeface="Arial" panose="020B0604020202020204" pitchFamily="34" charset="0"/>
                <a:cs typeface="Arial" panose="020B0604020202020204" pitchFamily="34" charset="0"/>
              </a:rPr>
              <a:t>2017</a:t>
            </a:r>
          </a:p>
          <a:p>
            <a:pPr marL="0" lvl="0" indent="0">
              <a:buNone/>
            </a:pPr>
            <a:endParaRPr lang="en-US" sz="4000" dirty="0">
              <a:latin typeface="Arial" panose="020B0604020202020204" pitchFamily="34" charset="0"/>
              <a:cs typeface="Arial" panose="020B0604020202020204" pitchFamily="34" charset="0"/>
            </a:endParaRPr>
          </a:p>
          <a:p>
            <a:pPr lvl="0"/>
            <a:r>
              <a:rPr lang="en-US" sz="4000" dirty="0">
                <a:latin typeface="Arial" panose="020B0604020202020204" pitchFamily="34" charset="0"/>
                <a:cs typeface="Arial" panose="020B0604020202020204" pitchFamily="34" charset="0"/>
              </a:rPr>
              <a:t>Educate the public about their health insurance options, the affordability of Marketplace coverage, the financial help available, how life changes affect coverage, and in-person </a:t>
            </a:r>
            <a:r>
              <a:rPr lang="en-US" sz="4000" dirty="0" smtClean="0">
                <a:latin typeface="Arial" panose="020B0604020202020204" pitchFamily="34" charset="0"/>
                <a:cs typeface="Arial" panose="020B0604020202020204" pitchFamily="34" charset="0"/>
              </a:rPr>
              <a:t>assistance</a:t>
            </a:r>
          </a:p>
          <a:p>
            <a:pPr marL="0" lvl="0" indent="0">
              <a:buNone/>
            </a:pPr>
            <a:endParaRPr lang="en-US" sz="4000" dirty="0">
              <a:latin typeface="Arial" panose="020B0604020202020204" pitchFamily="34" charset="0"/>
              <a:cs typeface="Arial" panose="020B0604020202020204" pitchFamily="34" charset="0"/>
            </a:endParaRPr>
          </a:p>
          <a:p>
            <a:pPr lvl="0"/>
            <a:r>
              <a:rPr lang="en-US" sz="4000" dirty="0">
                <a:latin typeface="Arial" panose="020B0604020202020204" pitchFamily="34" charset="0"/>
                <a:cs typeface="Arial" panose="020B0604020202020204" pitchFamily="34" charset="0"/>
              </a:rPr>
              <a:t>Communicate the emergence of benefind.ky.gov as the place for Medicaid enrollment and </a:t>
            </a:r>
            <a:r>
              <a:rPr lang="en-US" sz="4000" dirty="0" smtClean="0">
                <a:latin typeface="Arial" panose="020B0604020202020204" pitchFamily="34" charset="0"/>
                <a:cs typeface="Arial" panose="020B0604020202020204" pitchFamily="34" charset="0"/>
              </a:rPr>
              <a:t>recertification</a:t>
            </a:r>
          </a:p>
          <a:p>
            <a:pPr marL="0" lvl="0" indent="0">
              <a:buNone/>
            </a:pPr>
            <a:endParaRPr lang="en-US" sz="4000" dirty="0">
              <a:latin typeface="Arial" panose="020B0604020202020204" pitchFamily="34" charset="0"/>
              <a:cs typeface="Arial" panose="020B0604020202020204" pitchFamily="34" charset="0"/>
            </a:endParaRPr>
          </a:p>
          <a:p>
            <a:pPr lvl="0"/>
            <a:r>
              <a:rPr lang="en-US" sz="4000" dirty="0" smtClean="0">
                <a:latin typeface="Arial" panose="020B0604020202020204" pitchFamily="34" charset="0"/>
                <a:cs typeface="Arial" panose="020B0604020202020204" pitchFamily="34" charset="0"/>
              </a:rPr>
              <a:t>Maximize </a:t>
            </a:r>
            <a:r>
              <a:rPr lang="en-US" sz="4000" dirty="0">
                <a:latin typeface="Arial" panose="020B0604020202020204" pitchFamily="34" charset="0"/>
                <a:cs typeface="Arial" panose="020B0604020202020204" pitchFamily="34" charset="0"/>
              </a:rPr>
              <a:t>the usage of in-person assistance, especially insurance agents for QHP </a:t>
            </a:r>
            <a:r>
              <a:rPr lang="en-US" sz="4000" dirty="0" smtClean="0">
                <a:latin typeface="Arial" panose="020B0604020202020204" pitchFamily="34" charset="0"/>
                <a:cs typeface="Arial" panose="020B0604020202020204" pitchFamily="34" charset="0"/>
              </a:rPr>
              <a:t>enrollments</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2934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Education and Outreach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b="1" u="sng" dirty="0" smtClean="0"/>
              <a:t>Education and Outreach Plan </a:t>
            </a:r>
          </a:p>
          <a:p>
            <a:r>
              <a:rPr lang="en-US" sz="1800" dirty="0" smtClean="0"/>
              <a:t>QHP Enrollees List have been sent </a:t>
            </a:r>
          </a:p>
          <a:p>
            <a:r>
              <a:rPr lang="en-US" sz="1800" dirty="0" smtClean="0"/>
              <a:t>Notices </a:t>
            </a:r>
          </a:p>
          <a:p>
            <a:endParaRPr lang="en-US" dirty="0"/>
          </a:p>
          <a:p>
            <a:pPr marL="457200" lvl="1" indent="0">
              <a:buNone/>
            </a:pP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83905950"/>
              </p:ext>
            </p:extLst>
          </p:nvPr>
        </p:nvGraphicFramePr>
        <p:xfrm>
          <a:off x="5791200" y="2653517"/>
          <a:ext cx="2743200" cy="3155867"/>
        </p:xfrm>
        <a:graphic>
          <a:graphicData uri="http://schemas.openxmlformats.org/presentationml/2006/ole">
            <mc:AlternateContent xmlns:mc="http://schemas.openxmlformats.org/markup-compatibility/2006">
              <mc:Choice xmlns:v="urn:schemas-microsoft-com:vml" Requires="v">
                <p:oleObj spid="_x0000_s1137" name="Acrobat Document" r:id="rId5" imgW="5829480" imgH="7543800" progId="AcroExch.Document.11">
                  <p:embed/>
                </p:oleObj>
              </mc:Choice>
              <mc:Fallback>
                <p:oleObj name="Acrobat Document" r:id="rId5" imgW="5829480" imgH="7543800" progId="AcroExch.Document.11">
                  <p:embed/>
                  <p:pic>
                    <p:nvPicPr>
                      <p:cNvPr id="0" name=""/>
                      <p:cNvPicPr/>
                      <p:nvPr/>
                    </p:nvPicPr>
                    <p:blipFill>
                      <a:blip r:embed="rId6"/>
                      <a:stretch>
                        <a:fillRect/>
                      </a:stretch>
                    </p:blipFill>
                    <p:spPr>
                      <a:xfrm>
                        <a:off x="5791200" y="2653517"/>
                        <a:ext cx="2743200" cy="3155867"/>
                      </a:xfrm>
                      <a:prstGeom prst="rect">
                        <a:avLst/>
                      </a:prstGeom>
                      <a:ln>
                        <a:solidFill>
                          <a:schemeClr val="accent1"/>
                        </a:solidFill>
                      </a:ln>
                    </p:spPr>
                  </p:pic>
                </p:oleObj>
              </mc:Fallback>
            </mc:AlternateContent>
          </a:graphicData>
        </a:graphic>
      </p:graphicFrame>
      <p:sp>
        <p:nvSpPr>
          <p:cNvPr id="6" name="Left-Right Arrow 5"/>
          <p:cNvSpPr/>
          <p:nvPr/>
        </p:nvSpPr>
        <p:spPr>
          <a:xfrm>
            <a:off x="3276600" y="3488871"/>
            <a:ext cx="2362200" cy="838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to View </a:t>
            </a:r>
            <a:endParaRPr lang="en-US" dirty="0"/>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874540734"/>
              </p:ext>
            </p:extLst>
          </p:nvPr>
        </p:nvGraphicFramePr>
        <p:xfrm>
          <a:off x="457200" y="2749628"/>
          <a:ext cx="2667000" cy="3154886"/>
        </p:xfrm>
        <a:graphic>
          <a:graphicData uri="http://schemas.openxmlformats.org/presentationml/2006/ole">
            <mc:AlternateContent xmlns:mc="http://schemas.openxmlformats.org/markup-compatibility/2006">
              <mc:Choice xmlns:v="urn:schemas-microsoft-com:vml" Requires="v">
                <p:oleObj spid="_x0000_s1138" name="Acrobat Document" r:id="rId7" imgW="5829480" imgH="7543800" progId="AcroExch.Document.11">
                  <p:embed/>
                </p:oleObj>
              </mc:Choice>
              <mc:Fallback>
                <p:oleObj name="Acrobat Document" r:id="rId7" imgW="5829480" imgH="7543800" progId="AcroExch.Document.11">
                  <p:embed/>
                  <p:pic>
                    <p:nvPicPr>
                      <p:cNvPr id="0" name=""/>
                      <p:cNvPicPr/>
                      <p:nvPr/>
                    </p:nvPicPr>
                    <p:blipFill>
                      <a:blip r:embed="rId8"/>
                      <a:stretch>
                        <a:fillRect/>
                      </a:stretch>
                    </p:blipFill>
                    <p:spPr>
                      <a:xfrm>
                        <a:off x="457200" y="2749628"/>
                        <a:ext cx="2667000" cy="3154886"/>
                      </a:xfrm>
                      <a:prstGeom prst="rect">
                        <a:avLst/>
                      </a:prstGeom>
                      <a:ln>
                        <a:solidFill>
                          <a:schemeClr val="accent1"/>
                        </a:solidFill>
                      </a:ln>
                    </p:spPr>
                  </p:pic>
                </p:oleObj>
              </mc:Fallback>
            </mc:AlternateContent>
          </a:graphicData>
        </a:graphic>
      </p:graphicFrame>
      <p:pic>
        <p:nvPicPr>
          <p:cNvPr id="1088" name="Picture 6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3400" y="2743200"/>
            <a:ext cx="248423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 y="3488871"/>
            <a:ext cx="2667000" cy="2154436"/>
          </a:xfrm>
          <a:prstGeom prst="rect">
            <a:avLst/>
          </a:prstGeom>
          <a:noFill/>
        </p:spPr>
        <p:txBody>
          <a:bodyPr wrap="square" rtlCol="0">
            <a:spAutoFit/>
          </a:bodyPr>
          <a:lstStyle/>
          <a:p>
            <a:pPr algn="ctr"/>
            <a:r>
              <a:rPr lang="en-US" u="sng" dirty="0" smtClean="0">
                <a:latin typeface="Times New Roman" panose="02020603050405020304" pitchFamily="18" charset="0"/>
                <a:cs typeface="Times New Roman" panose="02020603050405020304" pitchFamily="18" charset="0"/>
              </a:rPr>
              <a:t>Example Notice</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2017 HEALTHCARE INSURANCE WILL BE ON HEALTHCARE.GOV </a:t>
            </a:r>
            <a:endParaRPr lang="en-US" sz="1600" b="1" dirty="0" smtClean="0">
              <a:latin typeface="Times New Roman" panose="02020603050405020304" pitchFamily="18" charset="0"/>
              <a:cs typeface="Times New Roman" panose="02020603050405020304" pitchFamily="18" charset="0"/>
            </a:endParaRPr>
          </a:p>
          <a:p>
            <a:endParaRPr lang="en-US" sz="1600" dirty="0" smtClean="0">
              <a:latin typeface="Times New Roman" panose="02020603050405020304" pitchFamily="18" charset="0"/>
              <a:cs typeface="Times New Roman" panose="02020603050405020304" pitchFamily="18" charset="0"/>
            </a:endParaRPr>
          </a:p>
          <a:p>
            <a:pPr algn="ctr"/>
            <a:r>
              <a:rPr lang="en-US" sz="1600" dirty="0" smtClean="0">
                <a:latin typeface="Times New Roman" panose="02020603050405020304" pitchFamily="18" charset="0"/>
                <a:cs typeface="Times New Roman" panose="02020603050405020304" pitchFamily="18" charset="0"/>
              </a:rPr>
              <a:t>Member applied but didn’t enroll</a:t>
            </a:r>
            <a:endParaRPr lang="en-US" sz="1600" dirty="0">
              <a:latin typeface="Times New Roman" panose="02020603050405020304" pitchFamily="18" charset="0"/>
              <a:cs typeface="Times New Roman" panose="02020603050405020304" pitchFamily="18" charset="0"/>
            </a:endParaRPr>
          </a:p>
        </p:txBody>
      </p:sp>
      <p:pic>
        <p:nvPicPr>
          <p:cNvPr id="11" name="Picture 6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760027" y="2673927"/>
            <a:ext cx="2484232"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791200" y="3699301"/>
            <a:ext cx="2743200" cy="2031325"/>
          </a:xfrm>
          <a:prstGeom prst="rect">
            <a:avLst/>
          </a:prstGeom>
          <a:noFill/>
        </p:spPr>
        <p:txBody>
          <a:bodyPr wrap="square" rtlCol="0">
            <a:spAutoFit/>
          </a:bodyPr>
          <a:lstStyle/>
          <a:p>
            <a:pPr algn="ctr"/>
            <a:r>
              <a:rPr lang="en-US" u="sng" dirty="0" smtClean="0">
                <a:latin typeface="Times New Roman" panose="02020603050405020304" pitchFamily="18" charset="0"/>
                <a:cs typeface="Times New Roman" panose="02020603050405020304" pitchFamily="18" charset="0"/>
              </a:rPr>
              <a:t>Example Notice</a:t>
            </a:r>
            <a:endParaRPr lang="en-US" dirty="0">
              <a:latin typeface="Times New Roman" panose="02020603050405020304" pitchFamily="18" charset="0"/>
              <a:cs typeface="Times New Roman" panose="02020603050405020304" pitchFamily="18" charset="0"/>
            </a:endParaRPr>
          </a:p>
          <a:p>
            <a:pPr algn="ctr"/>
            <a:endParaRPr lang="en-US" dirty="0" smtClean="0">
              <a:latin typeface="Times New Roman" panose="02020603050405020304" pitchFamily="18" charset="0"/>
              <a:cs typeface="Times New Roman" panose="02020603050405020304" pitchFamily="18" charset="0"/>
            </a:endParaRPr>
          </a:p>
          <a:p>
            <a:pPr algn="ctr"/>
            <a:r>
              <a:rPr lang="en-US" b="1" dirty="0" smtClean="0">
                <a:latin typeface="Times New Roman" panose="02020603050405020304" pitchFamily="18" charset="0"/>
                <a:cs typeface="Times New Roman" panose="02020603050405020304" pitchFamily="18" charset="0"/>
              </a:rPr>
              <a:t>How to Get Health Care for 2017</a:t>
            </a:r>
          </a:p>
          <a:p>
            <a:pPr marL="285750" indent="-285750" algn="ctr">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algn="ctr"/>
            <a:r>
              <a:rPr lang="en-US" dirty="0" smtClean="0">
                <a:latin typeface="Times New Roman" panose="02020603050405020304" pitchFamily="18" charset="0"/>
                <a:cs typeface="Times New Roman" panose="02020603050405020304" pitchFamily="18" charset="0"/>
              </a:rPr>
              <a:t>Household members covered in different ways</a:t>
            </a:r>
            <a:endParaRPr lang="en-US"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6781800" y="49530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9200" y="4953000"/>
            <a:ext cx="99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1054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Education and Outreach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dirty="0" smtClean="0">
                <a:latin typeface="Arial" panose="020B0604020202020204" pitchFamily="34" charset="0"/>
                <a:cs typeface="Arial" panose="020B0604020202020204" pitchFamily="34" charset="0"/>
              </a:rPr>
              <a:t>Advertising </a:t>
            </a:r>
          </a:p>
          <a:p>
            <a:pPr lvl="1"/>
            <a:endParaRPr lang="en-US" dirty="0"/>
          </a:p>
          <a:p>
            <a:pPr marL="457200" lvl="1" indent="0">
              <a:buNone/>
            </a:pPr>
            <a:endParaRPr lang="en-US" dirty="0"/>
          </a:p>
          <a:p>
            <a:pPr marL="457200" lvl="1" indent="0">
              <a:buNone/>
            </a:pPr>
            <a:endParaRPr lang="en-US" dirty="0"/>
          </a:p>
        </p:txBody>
      </p:sp>
      <p:sp>
        <p:nvSpPr>
          <p:cNvPr id="4" name="Rounded Rectangle 3"/>
          <p:cNvSpPr/>
          <p:nvPr/>
        </p:nvSpPr>
        <p:spPr>
          <a:xfrm>
            <a:off x="514350" y="1981200"/>
            <a:ext cx="34290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6" name="Rounded Rectangle 5"/>
          <p:cNvSpPr/>
          <p:nvPr/>
        </p:nvSpPr>
        <p:spPr>
          <a:xfrm>
            <a:off x="4904014" y="1981200"/>
            <a:ext cx="3429000" cy="396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endParaRPr lang="en-US" dirty="0"/>
          </a:p>
        </p:txBody>
      </p:sp>
      <p:sp>
        <p:nvSpPr>
          <p:cNvPr id="5" name="TextBox 4"/>
          <p:cNvSpPr txBox="1"/>
          <p:nvPr/>
        </p:nvSpPr>
        <p:spPr>
          <a:xfrm>
            <a:off x="1409700" y="2061120"/>
            <a:ext cx="1638300" cy="584775"/>
          </a:xfrm>
          <a:prstGeom prst="rect">
            <a:avLst/>
          </a:prstGeom>
          <a:noFill/>
          <a:ln>
            <a:noFill/>
          </a:ln>
        </p:spPr>
        <p:txBody>
          <a:bodyPr wrap="square" rtlCol="0">
            <a:spAutoFit/>
          </a:bodyPr>
          <a:lstStyle/>
          <a:p>
            <a:pPr algn="ctr"/>
            <a:r>
              <a:rPr lang="en-US" sz="3200" b="1" dirty="0" smtClean="0">
                <a:solidFill>
                  <a:schemeClr val="bg1"/>
                </a:solidFill>
                <a:latin typeface="Arial" panose="020B0604020202020204" pitchFamily="34" charset="0"/>
                <a:cs typeface="Arial" panose="020B0604020202020204" pitchFamily="34" charset="0"/>
              </a:rPr>
              <a:t>Digital</a:t>
            </a:r>
            <a:r>
              <a:rPr lang="en-US" sz="3200" b="1" u="sng" dirty="0" smtClean="0">
                <a:solidFill>
                  <a:schemeClr val="bg1"/>
                </a:solidFill>
                <a:latin typeface="Arial" panose="020B0604020202020204" pitchFamily="34" charset="0"/>
                <a:cs typeface="Arial" panose="020B0604020202020204" pitchFamily="34" charset="0"/>
              </a:rPr>
              <a:t> </a:t>
            </a:r>
            <a:endParaRPr lang="en-US" sz="3200" b="1" u="sng"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5410200" y="2057400"/>
            <a:ext cx="2514600" cy="584775"/>
          </a:xfrm>
          <a:prstGeom prst="rect">
            <a:avLst/>
          </a:prstGeom>
          <a:noFill/>
          <a:ln>
            <a:noFill/>
          </a:ln>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Non digital </a:t>
            </a:r>
            <a:endParaRPr lang="en-US" sz="3200" b="1" dirty="0">
              <a:solidFill>
                <a:schemeClr val="bg1"/>
              </a:solidFill>
              <a:latin typeface="Arial" panose="020B0604020202020204" pitchFamily="34" charset="0"/>
              <a:cs typeface="Arial" panose="020B0604020202020204" pitchFamily="34" charset="0"/>
            </a:endParaRPr>
          </a:p>
        </p:txBody>
      </p:sp>
      <p:sp>
        <p:nvSpPr>
          <p:cNvPr id="8" name="TextBox 7"/>
          <p:cNvSpPr txBox="1"/>
          <p:nvPr/>
        </p:nvSpPr>
        <p:spPr>
          <a:xfrm>
            <a:off x="685800" y="2590800"/>
            <a:ext cx="3048000" cy="2862322"/>
          </a:xfrm>
          <a:prstGeom prst="rect">
            <a:avLst/>
          </a:prstGeom>
          <a:noFill/>
        </p:spPr>
        <p:txBody>
          <a:bodyPr wrap="square" rtlCol="0">
            <a:spAutoFit/>
          </a:bodyPr>
          <a:lstStyle/>
          <a:p>
            <a:r>
              <a:rPr lang="en-US" dirty="0" smtClean="0">
                <a:solidFill>
                  <a:schemeClr val="bg1">
                    <a:lumMod val="95000"/>
                  </a:schemeClr>
                </a:solidFill>
                <a:latin typeface="Arial" panose="020B0604020202020204" pitchFamily="34" charset="0"/>
                <a:cs typeface="Arial" panose="020B0604020202020204" pitchFamily="34" charset="0"/>
              </a:rPr>
              <a:t>Digital toolkit for stakeholders (available now on HBE website)</a:t>
            </a:r>
          </a:p>
          <a:p>
            <a:endParaRPr lang="en-US" dirty="0">
              <a:solidFill>
                <a:schemeClr val="bg1">
                  <a:lumMod val="95000"/>
                </a:schemeClr>
              </a:solidFill>
              <a:latin typeface="Arial" panose="020B0604020202020204" pitchFamily="34" charset="0"/>
              <a:cs typeface="Arial" panose="020B0604020202020204" pitchFamily="34" charset="0"/>
            </a:endParaRPr>
          </a:p>
          <a:p>
            <a:r>
              <a:rPr lang="en-US" dirty="0" smtClean="0">
                <a:solidFill>
                  <a:schemeClr val="bg1">
                    <a:lumMod val="95000"/>
                  </a:schemeClr>
                </a:solidFill>
                <a:latin typeface="Arial" panose="020B0604020202020204" pitchFamily="34" charset="0"/>
                <a:cs typeface="Arial" panose="020B0604020202020204" pitchFamily="34" charset="0"/>
              </a:rPr>
              <a:t>Text and email campaign.  Geo Targeting </a:t>
            </a:r>
          </a:p>
          <a:p>
            <a:r>
              <a:rPr lang="en-US" dirty="0" smtClean="0">
                <a:solidFill>
                  <a:schemeClr val="bg1">
                    <a:lumMod val="95000"/>
                  </a:schemeClr>
                </a:solidFill>
                <a:latin typeface="Arial" panose="020B0604020202020204" pitchFamily="34" charset="0"/>
                <a:cs typeface="Arial" panose="020B0604020202020204" pitchFamily="34" charset="0"/>
              </a:rPr>
              <a:t> </a:t>
            </a:r>
          </a:p>
          <a:p>
            <a:r>
              <a:rPr lang="en-US" dirty="0" smtClean="0">
                <a:solidFill>
                  <a:schemeClr val="bg1">
                    <a:lumMod val="95000"/>
                  </a:schemeClr>
                </a:solidFill>
                <a:latin typeface="Arial" panose="020B0604020202020204" pitchFamily="34" charset="0"/>
                <a:cs typeface="Arial" panose="020B0604020202020204" pitchFamily="34" charset="0"/>
              </a:rPr>
              <a:t>Social Media </a:t>
            </a:r>
          </a:p>
          <a:p>
            <a:endParaRPr lang="en-US" dirty="0" smtClean="0">
              <a:solidFill>
                <a:schemeClr val="bg1">
                  <a:lumMod val="95000"/>
                </a:schemeClr>
              </a:solidFill>
              <a:latin typeface="Arial" panose="020B0604020202020204" pitchFamily="34" charset="0"/>
              <a:cs typeface="Arial" panose="020B0604020202020204" pitchFamily="34" charset="0"/>
            </a:endParaRPr>
          </a:p>
          <a:p>
            <a:r>
              <a:rPr lang="en-US" dirty="0" smtClean="0">
                <a:solidFill>
                  <a:schemeClr val="bg1">
                    <a:lumMod val="95000"/>
                  </a:schemeClr>
                </a:solidFill>
                <a:latin typeface="Arial" panose="020B0604020202020204" pitchFamily="34" charset="0"/>
                <a:cs typeface="Arial" panose="020B0604020202020204" pitchFamily="34" charset="0"/>
              </a:rPr>
              <a:t>Digital ads/banners  online </a:t>
            </a:r>
            <a:endParaRPr lang="en-US" dirty="0">
              <a:solidFill>
                <a:schemeClr val="bg1">
                  <a:lumMod val="95000"/>
                </a:schemeClr>
              </a:solidFill>
              <a:latin typeface="Arial" panose="020B0604020202020204" pitchFamily="34" charset="0"/>
              <a:cs typeface="Arial" panose="020B0604020202020204" pitchFamily="34" charset="0"/>
            </a:endParaRPr>
          </a:p>
        </p:txBody>
      </p:sp>
      <p:sp>
        <p:nvSpPr>
          <p:cNvPr id="9" name="TextBox 8"/>
          <p:cNvSpPr txBox="1"/>
          <p:nvPr/>
        </p:nvSpPr>
        <p:spPr>
          <a:xfrm>
            <a:off x="5257800" y="2667000"/>
            <a:ext cx="3200400" cy="3416320"/>
          </a:xfrm>
          <a:prstGeom prst="rect">
            <a:avLst/>
          </a:prstGeom>
          <a:noFill/>
        </p:spPr>
        <p:txBody>
          <a:bodyPr wrap="square" rtlCol="0">
            <a:spAutoFit/>
          </a:bodyPr>
          <a:lstStyle/>
          <a:p>
            <a:r>
              <a:rPr lang="en-US" dirty="0" smtClean="0">
                <a:solidFill>
                  <a:schemeClr val="bg1">
                    <a:lumMod val="95000"/>
                  </a:schemeClr>
                </a:solidFill>
                <a:latin typeface="Arial" panose="020B0604020202020204" pitchFamily="34" charset="0"/>
                <a:cs typeface="Arial" panose="020B0604020202020204" pitchFamily="34" charset="0"/>
              </a:rPr>
              <a:t>On-Site Activation </a:t>
            </a:r>
          </a:p>
          <a:p>
            <a:r>
              <a:rPr lang="en-US" dirty="0" smtClean="0">
                <a:solidFill>
                  <a:schemeClr val="bg1">
                    <a:lumMod val="95000"/>
                  </a:schemeClr>
                </a:solidFill>
                <a:latin typeface="Arial" panose="020B0604020202020204" pitchFamily="34" charset="0"/>
                <a:cs typeface="Arial" panose="020B0604020202020204" pitchFamily="34" charset="0"/>
              </a:rPr>
              <a:t>	flea markets </a:t>
            </a:r>
          </a:p>
          <a:p>
            <a:r>
              <a:rPr lang="en-US" dirty="0">
                <a:solidFill>
                  <a:schemeClr val="bg1">
                    <a:lumMod val="95000"/>
                  </a:schemeClr>
                </a:solidFill>
                <a:latin typeface="Arial" panose="020B0604020202020204" pitchFamily="34" charset="0"/>
                <a:cs typeface="Arial" panose="020B0604020202020204" pitchFamily="34" charset="0"/>
              </a:rPr>
              <a:t>	</a:t>
            </a:r>
            <a:r>
              <a:rPr lang="en-US" dirty="0" smtClean="0">
                <a:solidFill>
                  <a:schemeClr val="bg1">
                    <a:lumMod val="95000"/>
                  </a:schemeClr>
                </a:solidFill>
                <a:latin typeface="Arial" panose="020B0604020202020204" pitchFamily="34" charset="0"/>
                <a:cs typeface="Arial" panose="020B0604020202020204" pitchFamily="34" charset="0"/>
              </a:rPr>
              <a:t>urgent care centers </a:t>
            </a:r>
          </a:p>
          <a:p>
            <a:r>
              <a:rPr lang="en-US" dirty="0">
                <a:solidFill>
                  <a:schemeClr val="bg1">
                    <a:lumMod val="95000"/>
                  </a:schemeClr>
                </a:solidFill>
                <a:latin typeface="Arial" panose="020B0604020202020204" pitchFamily="34" charset="0"/>
                <a:cs typeface="Arial" panose="020B0604020202020204" pitchFamily="34" charset="0"/>
              </a:rPr>
              <a:t>	</a:t>
            </a:r>
            <a:r>
              <a:rPr lang="en-US" dirty="0" smtClean="0">
                <a:solidFill>
                  <a:schemeClr val="bg1">
                    <a:lumMod val="95000"/>
                  </a:schemeClr>
                </a:solidFill>
                <a:latin typeface="Arial" panose="020B0604020202020204" pitchFamily="34" charset="0"/>
                <a:cs typeface="Arial" panose="020B0604020202020204" pitchFamily="34" charset="0"/>
              </a:rPr>
              <a:t>city centers </a:t>
            </a:r>
          </a:p>
          <a:p>
            <a:r>
              <a:rPr lang="en-US" dirty="0" smtClean="0">
                <a:solidFill>
                  <a:schemeClr val="bg1">
                    <a:lumMod val="95000"/>
                  </a:schemeClr>
                </a:solidFill>
                <a:latin typeface="Arial" panose="020B0604020202020204" pitchFamily="34" charset="0"/>
                <a:cs typeface="Arial" panose="020B0604020202020204" pitchFamily="34" charset="0"/>
              </a:rPr>
              <a:t>Public Advertisements</a:t>
            </a:r>
          </a:p>
          <a:p>
            <a:r>
              <a:rPr lang="en-US" dirty="0">
                <a:solidFill>
                  <a:schemeClr val="bg1">
                    <a:lumMod val="95000"/>
                  </a:schemeClr>
                </a:solidFill>
                <a:latin typeface="Arial" panose="020B0604020202020204" pitchFamily="34" charset="0"/>
                <a:cs typeface="Arial" panose="020B0604020202020204" pitchFamily="34" charset="0"/>
              </a:rPr>
              <a:t>	</a:t>
            </a:r>
            <a:r>
              <a:rPr lang="en-US" dirty="0" smtClean="0">
                <a:solidFill>
                  <a:schemeClr val="bg1">
                    <a:lumMod val="95000"/>
                  </a:schemeClr>
                </a:solidFill>
                <a:latin typeface="Arial" panose="020B0604020202020204" pitchFamily="34" charset="0"/>
                <a:cs typeface="Arial" panose="020B0604020202020204" pitchFamily="34" charset="0"/>
              </a:rPr>
              <a:t>counter displays </a:t>
            </a:r>
          </a:p>
          <a:p>
            <a:r>
              <a:rPr lang="en-US" dirty="0">
                <a:solidFill>
                  <a:schemeClr val="bg1">
                    <a:lumMod val="95000"/>
                  </a:schemeClr>
                </a:solidFill>
                <a:latin typeface="Arial" panose="020B0604020202020204" pitchFamily="34" charset="0"/>
                <a:cs typeface="Arial" panose="020B0604020202020204" pitchFamily="34" charset="0"/>
              </a:rPr>
              <a:t>	</a:t>
            </a:r>
            <a:r>
              <a:rPr lang="en-US" dirty="0" smtClean="0">
                <a:solidFill>
                  <a:schemeClr val="bg1">
                    <a:lumMod val="95000"/>
                  </a:schemeClr>
                </a:solidFill>
                <a:latin typeface="Arial" panose="020B0604020202020204" pitchFamily="34" charset="0"/>
                <a:cs typeface="Arial" panose="020B0604020202020204" pitchFamily="34" charset="0"/>
              </a:rPr>
              <a:t>posters </a:t>
            </a:r>
          </a:p>
          <a:p>
            <a:r>
              <a:rPr lang="en-US" dirty="0">
                <a:solidFill>
                  <a:schemeClr val="bg1">
                    <a:lumMod val="95000"/>
                  </a:schemeClr>
                </a:solidFill>
                <a:latin typeface="Arial" panose="020B0604020202020204" pitchFamily="34" charset="0"/>
                <a:cs typeface="Arial" panose="020B0604020202020204" pitchFamily="34" charset="0"/>
              </a:rPr>
              <a:t>	</a:t>
            </a:r>
            <a:r>
              <a:rPr lang="en-US" dirty="0" smtClean="0">
                <a:solidFill>
                  <a:schemeClr val="bg1">
                    <a:lumMod val="95000"/>
                  </a:schemeClr>
                </a:solidFill>
                <a:latin typeface="Arial" panose="020B0604020202020204" pitchFamily="34" charset="0"/>
                <a:cs typeface="Arial" panose="020B0604020202020204" pitchFamily="34" charset="0"/>
              </a:rPr>
              <a:t>brochures </a:t>
            </a:r>
          </a:p>
          <a:p>
            <a:r>
              <a:rPr lang="en-US" dirty="0" smtClean="0">
                <a:solidFill>
                  <a:schemeClr val="bg1">
                    <a:lumMod val="95000"/>
                  </a:schemeClr>
                </a:solidFill>
                <a:latin typeface="Arial" panose="020B0604020202020204" pitchFamily="34" charset="0"/>
                <a:cs typeface="Arial" panose="020B0604020202020204" pitchFamily="34" charset="0"/>
              </a:rPr>
              <a:t>Toolkit for stakeholders </a:t>
            </a:r>
          </a:p>
          <a:p>
            <a:r>
              <a:rPr lang="en-US" dirty="0" smtClean="0">
                <a:solidFill>
                  <a:schemeClr val="bg1">
                    <a:lumMod val="95000"/>
                  </a:schemeClr>
                </a:solidFill>
                <a:latin typeface="Arial" panose="020B0604020202020204" pitchFamily="34" charset="0"/>
                <a:cs typeface="Arial" panose="020B0604020202020204" pitchFamily="34" charset="0"/>
              </a:rPr>
              <a:t>Mass media  </a:t>
            </a:r>
          </a:p>
          <a:p>
            <a:endParaRPr lang="en-US" dirty="0"/>
          </a:p>
          <a:p>
            <a:endParaRPr lang="en-US" dirty="0"/>
          </a:p>
        </p:txBody>
      </p:sp>
      <p:sp>
        <p:nvSpPr>
          <p:cNvPr id="11" name="Rectangle 10"/>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12" name="4-Point Star 11"/>
          <p:cNvSpPr/>
          <p:nvPr/>
        </p:nvSpPr>
        <p:spPr>
          <a:xfrm>
            <a:off x="1912620" y="35052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4-Point Star 12"/>
          <p:cNvSpPr/>
          <p:nvPr/>
        </p:nvSpPr>
        <p:spPr>
          <a:xfrm>
            <a:off x="1920240" y="437516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4-Point Star 13"/>
          <p:cNvSpPr/>
          <p:nvPr/>
        </p:nvSpPr>
        <p:spPr>
          <a:xfrm>
            <a:off x="1912620" y="49530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065837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Education and Outreach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93837"/>
            <a:ext cx="8229600" cy="4525963"/>
          </a:xfrm>
        </p:spPr>
        <p:txBody>
          <a:bodyPr>
            <a:normAutofit fontScale="92500" lnSpcReduction="20000"/>
          </a:bodyPr>
          <a:lstStyle/>
          <a:p>
            <a:pPr marL="0" indent="0">
              <a:buNone/>
            </a:pPr>
            <a:r>
              <a:rPr lang="en-US" sz="3000" b="1" u="sng" dirty="0" smtClean="0">
                <a:latin typeface="Arial" panose="020B0604020202020204" pitchFamily="34" charset="0"/>
                <a:cs typeface="Arial" panose="020B0604020202020204" pitchFamily="34" charset="0"/>
              </a:rPr>
              <a:t>Meeting the needs of Kentucky </a:t>
            </a:r>
          </a:p>
          <a:p>
            <a:pPr lvl="1">
              <a:lnSpc>
                <a:spcPct val="150000"/>
              </a:lnSpc>
            </a:pPr>
            <a:r>
              <a:rPr lang="en-US" sz="2400" dirty="0" smtClean="0">
                <a:latin typeface="Arial" panose="020B0604020202020204" pitchFamily="34" charset="0"/>
                <a:cs typeface="Arial" panose="020B0604020202020204" pitchFamily="34" charset="0"/>
              </a:rPr>
              <a:t>300k still not enrolled </a:t>
            </a:r>
          </a:p>
          <a:p>
            <a:pPr lvl="1">
              <a:lnSpc>
                <a:spcPct val="150000"/>
              </a:lnSpc>
            </a:pPr>
            <a:r>
              <a:rPr lang="en-US" sz="2400" dirty="0" smtClean="0">
                <a:latin typeface="Arial" panose="020B0604020202020204" pitchFamily="34" charset="0"/>
                <a:cs typeface="Arial" panose="020B0604020202020204" pitchFamily="34" charset="0"/>
              </a:rPr>
              <a:t>85k who were enrolled in QHP and will need new application</a:t>
            </a:r>
          </a:p>
          <a:p>
            <a:pPr lvl="1">
              <a:lnSpc>
                <a:spcPct val="150000"/>
              </a:lnSpc>
            </a:pPr>
            <a:r>
              <a:rPr lang="en-US" sz="2400" dirty="0" smtClean="0">
                <a:latin typeface="Arial" panose="020B0604020202020204" pitchFamily="34" charset="0"/>
                <a:cs typeface="Arial" panose="020B0604020202020204" pitchFamily="34" charset="0"/>
              </a:rPr>
              <a:t>Hispanic and minority population have highest uninsured rate</a:t>
            </a:r>
          </a:p>
          <a:p>
            <a:pPr lvl="1">
              <a:lnSpc>
                <a:spcPct val="150000"/>
              </a:lnSpc>
            </a:pPr>
            <a:r>
              <a:rPr lang="en-US" sz="2400" dirty="0" smtClean="0">
                <a:latin typeface="Arial" panose="020B0604020202020204" pitchFamily="34" charset="0"/>
                <a:cs typeface="Arial" panose="020B0604020202020204" pitchFamily="34" charset="0"/>
              </a:rPr>
              <a:t>Navigating </a:t>
            </a:r>
            <a:r>
              <a:rPr lang="en-US" sz="2400" dirty="0">
                <a:latin typeface="Arial" panose="020B0604020202020204" pitchFamily="34" charset="0"/>
                <a:cs typeface="Arial" panose="020B0604020202020204" pitchFamily="34" charset="0"/>
              </a:rPr>
              <a:t>HealthCare.gov </a:t>
            </a:r>
            <a:endParaRPr lang="en-US" sz="2400" dirty="0" smtClean="0">
              <a:latin typeface="Arial" panose="020B0604020202020204" pitchFamily="34" charset="0"/>
              <a:cs typeface="Arial" panose="020B0604020202020204" pitchFamily="34" charset="0"/>
            </a:endParaRPr>
          </a:p>
          <a:p>
            <a:pPr lvl="1">
              <a:lnSpc>
                <a:spcPct val="150000"/>
              </a:lnSpc>
            </a:pPr>
            <a:r>
              <a:rPr lang="en-US" sz="2400" dirty="0" smtClean="0">
                <a:latin typeface="Arial" panose="020B0604020202020204" pitchFamily="34" charset="0"/>
                <a:cs typeface="Arial" panose="020B0604020202020204" pitchFamily="34" charset="0"/>
              </a:rPr>
              <a:t>Nationwide:  51% of QHP Enrollees with APTC had to repay excess APTC.  Average amount repaid was $860.</a:t>
            </a:r>
            <a:endParaRPr lang="en-US" sz="2400" dirty="0">
              <a:latin typeface="Arial" panose="020B0604020202020204" pitchFamily="34" charset="0"/>
              <a:cs typeface="Arial" panose="020B0604020202020204" pitchFamily="34" charset="0"/>
            </a:endParaRPr>
          </a:p>
          <a:p>
            <a:pPr marL="457200" lvl="1" indent="0">
              <a:buNone/>
            </a:pPr>
            <a:endParaRPr lang="en-US" dirty="0"/>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8517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Education and Outreach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200" y="1447800"/>
            <a:ext cx="8229600" cy="4525963"/>
          </a:xfrm>
        </p:spPr>
        <p:txBody>
          <a:bodyPr>
            <a:normAutofit fontScale="92500" lnSpcReduction="10000"/>
          </a:bodyPr>
          <a:lstStyle/>
          <a:p>
            <a:r>
              <a:rPr lang="en-US" dirty="0">
                <a:latin typeface="Arial" panose="020B0604020202020204" pitchFamily="34" charset="0"/>
                <a:cs typeface="Arial" panose="020B0604020202020204" pitchFamily="34" charset="0"/>
              </a:rPr>
              <a:t>Regional </a:t>
            </a:r>
            <a:r>
              <a:rPr lang="en-US" dirty="0" smtClean="0">
                <a:latin typeface="Arial" panose="020B0604020202020204" pitchFamily="34" charset="0"/>
                <a:cs typeface="Arial" panose="020B0604020202020204" pitchFamily="34" charset="0"/>
              </a:rPr>
              <a:t>Forums</a:t>
            </a:r>
          </a:p>
          <a:p>
            <a:pPr marL="0" indent="0">
              <a:buNone/>
            </a:pPr>
            <a:endParaRPr lang="en-US" sz="1050"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Webinars</a:t>
            </a:r>
          </a:p>
          <a:p>
            <a:pPr lvl="1"/>
            <a:r>
              <a:rPr lang="en-US" dirty="0" smtClean="0">
                <a:latin typeface="Arial" panose="020B0604020202020204" pitchFamily="34" charset="0"/>
                <a:cs typeface="Arial" panose="020B0604020202020204" pitchFamily="34" charset="0"/>
              </a:rPr>
              <a:t>SHOP</a:t>
            </a:r>
          </a:p>
          <a:p>
            <a:pPr lvl="1"/>
            <a:r>
              <a:rPr lang="en-US" dirty="0" smtClean="0">
                <a:latin typeface="Arial" panose="020B0604020202020204" pitchFamily="34" charset="0"/>
                <a:cs typeface="Arial" panose="020B0604020202020204" pitchFamily="34" charset="0"/>
              </a:rPr>
              <a:t>SEP</a:t>
            </a:r>
          </a:p>
          <a:p>
            <a:pPr lvl="1"/>
            <a:r>
              <a:rPr lang="en-US" dirty="0" smtClean="0">
                <a:latin typeface="Arial" panose="020B0604020202020204" pitchFamily="34" charset="0"/>
                <a:cs typeface="Arial" panose="020B0604020202020204" pitchFamily="34" charset="0"/>
              </a:rPr>
              <a:t>HICS</a:t>
            </a:r>
            <a:endParaRPr lang="en-US" sz="105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Announcements </a:t>
            </a:r>
          </a:p>
          <a:p>
            <a:pPr marL="0" indent="0">
              <a:buNone/>
            </a:pPr>
            <a:endParaRPr lang="en-US" sz="105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Emails </a:t>
            </a:r>
          </a:p>
          <a:p>
            <a:pPr marL="0" indent="0">
              <a:buNone/>
            </a:pPr>
            <a:endParaRPr lang="en-US" sz="1050"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Reference Guides </a:t>
            </a: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9331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8402300"/>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Agents </a:t>
            </a:r>
          </a:p>
          <a:p>
            <a:pPr algn="ctr"/>
            <a:r>
              <a:rPr lang="en-US" sz="6600" dirty="0" smtClean="0">
                <a:solidFill>
                  <a:schemeClr val="bg1"/>
                </a:solidFill>
                <a:latin typeface="Arial" panose="020B0604020202020204" pitchFamily="34" charset="0"/>
                <a:cs typeface="Arial" panose="020B0604020202020204" pitchFamily="34" charset="0"/>
              </a:rPr>
              <a:t>and </a:t>
            </a:r>
          </a:p>
          <a:p>
            <a:pPr algn="ctr"/>
            <a:r>
              <a:rPr lang="en-US" sz="6600" dirty="0" smtClean="0">
                <a:solidFill>
                  <a:schemeClr val="bg1"/>
                </a:solidFill>
                <a:latin typeface="Arial" panose="020B0604020202020204" pitchFamily="34" charset="0"/>
                <a:cs typeface="Arial" panose="020B0604020202020204" pitchFamily="34" charset="0"/>
              </a:rPr>
              <a:t>Assisters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01876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Agents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457199" y="1493837"/>
            <a:ext cx="8229600" cy="4525963"/>
          </a:xfrm>
        </p:spPr>
        <p:txBody>
          <a:bodyPr>
            <a:normAutofit fontScale="92500" lnSpcReduction="10000"/>
          </a:bodyPr>
          <a:lstStyle/>
          <a:p>
            <a:pPr marL="0" indent="0">
              <a:buNone/>
            </a:pPr>
            <a:r>
              <a:rPr lang="en-US" sz="2800" dirty="0" smtClean="0">
                <a:latin typeface="Arial" panose="020B0604020202020204" pitchFamily="34" charset="0"/>
                <a:cs typeface="Arial" panose="020B0604020202020204" pitchFamily="34" charset="0"/>
              </a:rPr>
              <a:t>Work with QHP </a:t>
            </a:r>
            <a:r>
              <a:rPr lang="en-US" sz="2800" dirty="0">
                <a:latin typeface="Arial" panose="020B0604020202020204" pitchFamily="34" charset="0"/>
                <a:cs typeface="Arial" panose="020B0604020202020204" pitchFamily="34" charset="0"/>
              </a:rPr>
              <a:t>clients </a:t>
            </a:r>
            <a:r>
              <a:rPr lang="en-US" sz="2800" dirty="0" smtClean="0">
                <a:latin typeface="Arial" panose="020B0604020202020204" pitchFamily="34" charset="0"/>
                <a:cs typeface="Arial" panose="020B0604020202020204" pitchFamily="34" charset="0"/>
              </a:rPr>
              <a:t>to apply and enroll on </a:t>
            </a:r>
            <a:r>
              <a:rPr lang="en-US" sz="2800" u="sng" dirty="0" smtClean="0">
                <a:latin typeface="Arial" panose="020B0604020202020204" pitchFamily="34" charset="0"/>
                <a:cs typeface="Arial" panose="020B0604020202020204" pitchFamily="34" charset="0"/>
              </a:rPr>
              <a:t>HealthCare.gov</a:t>
            </a:r>
            <a:r>
              <a:rPr lang="en-US" sz="2800" dirty="0" smtClean="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Assist </a:t>
            </a:r>
            <a:r>
              <a:rPr lang="en-US" sz="2800" dirty="0">
                <a:latin typeface="Arial" panose="020B0604020202020204" pitchFamily="34" charset="0"/>
                <a:cs typeface="Arial" panose="020B0604020202020204" pitchFamily="34" charset="0"/>
              </a:rPr>
              <a:t>clients with understanding coverage </a:t>
            </a:r>
            <a:r>
              <a:rPr lang="en-US" sz="2800" dirty="0" smtClean="0">
                <a:latin typeface="Arial" panose="020B0604020202020204" pitchFamily="34" charset="0"/>
                <a:cs typeface="Arial" panose="020B0604020202020204" pitchFamily="34" charset="0"/>
              </a:rPr>
              <a:t>options and recommend </a:t>
            </a:r>
            <a:r>
              <a:rPr lang="en-US" sz="2800" dirty="0">
                <a:latin typeface="Arial" panose="020B0604020202020204" pitchFamily="34" charset="0"/>
                <a:cs typeface="Arial" panose="020B0604020202020204" pitchFamily="34" charset="0"/>
              </a:rPr>
              <a:t>the best plan for </a:t>
            </a:r>
            <a:r>
              <a:rPr lang="en-US" sz="2800" dirty="0" smtClean="0">
                <a:latin typeface="Arial" panose="020B0604020202020204" pitchFamily="34" charset="0"/>
                <a:cs typeface="Arial" panose="020B0604020202020204" pitchFamily="34" charset="0"/>
              </a:rPr>
              <a:t>clients</a:t>
            </a:r>
          </a:p>
          <a:p>
            <a:pPr marL="0" indent="0">
              <a:buNone/>
            </a:pPr>
            <a:r>
              <a:rPr lang="en-US" sz="2800" dirty="0" smtClean="0">
                <a:latin typeface="Arial" panose="020B0604020202020204" pitchFamily="34" charset="0"/>
                <a:cs typeface="Arial" panose="020B0604020202020204" pitchFamily="34" charset="0"/>
              </a:rPr>
              <a:t> </a:t>
            </a:r>
          </a:p>
          <a:p>
            <a:pPr marL="0" indent="0">
              <a:buNone/>
            </a:pPr>
            <a:r>
              <a:rPr lang="en-US" sz="2800" dirty="0" smtClean="0">
                <a:latin typeface="Arial" panose="020B0604020202020204" pitchFamily="34" charset="0"/>
                <a:cs typeface="Arial" panose="020B0604020202020204" pitchFamily="34" charset="0"/>
              </a:rPr>
              <a:t>Assist QHP applicants via web broker site or directly through issuer site or healthcare.gov </a:t>
            </a:r>
          </a:p>
          <a:p>
            <a:endParaRPr lang="en-US" sz="28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Enrollment events at local offices </a:t>
            </a:r>
          </a:p>
          <a:p>
            <a:endParaRPr lang="en-US" sz="2800" dirty="0" smtClean="0">
              <a:latin typeface="Arial" panose="020B0604020202020204" pitchFamily="34" charset="0"/>
              <a:cs typeface="Arial" panose="020B0604020202020204" pitchFamily="34" charset="0"/>
            </a:endParaRPr>
          </a:p>
          <a:p>
            <a:pPr marL="0" indent="0">
              <a:buNone/>
            </a:pPr>
            <a:endParaRPr lang="en-US" dirty="0"/>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642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Agents in the FFM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457200" y="1413301"/>
            <a:ext cx="7881257" cy="461665"/>
          </a:xfrm>
          <a:prstGeom prst="rect">
            <a:avLst/>
          </a:prstGeom>
          <a:noFill/>
        </p:spPr>
        <p:txBody>
          <a:bodyPr wrap="square" rtlCol="0">
            <a:spAutoFit/>
          </a:bodyPr>
          <a:lstStyle/>
          <a:p>
            <a:r>
              <a:rPr lang="en-US" sz="2400" b="1" dirty="0" smtClean="0">
                <a:solidFill>
                  <a:schemeClr val="tx1">
                    <a:lumMod val="75000"/>
                    <a:lumOff val="25000"/>
                  </a:schemeClr>
                </a:solidFill>
              </a:rPr>
              <a:t>Working with Issuers on the FFM  </a:t>
            </a:r>
            <a:endParaRPr lang="en-US" sz="2400" b="1" dirty="0">
              <a:solidFill>
                <a:schemeClr val="tx1">
                  <a:lumMod val="75000"/>
                  <a:lumOff val="25000"/>
                </a:schemeClr>
              </a:solidFill>
            </a:endParaRPr>
          </a:p>
        </p:txBody>
      </p:sp>
      <p:sp>
        <p:nvSpPr>
          <p:cNvPr id="5" name="Rectangle 4"/>
          <p:cNvSpPr/>
          <p:nvPr/>
        </p:nvSpPr>
        <p:spPr>
          <a:xfrm>
            <a:off x="685800" y="2131483"/>
            <a:ext cx="5562600" cy="646331"/>
          </a:xfrm>
          <a:prstGeom prst="rect">
            <a:avLst/>
          </a:prstGeom>
        </p:spPr>
        <p:txBody>
          <a:bodyPr wrap="square" numCol="1">
            <a:spAutoFit/>
          </a:bodyPr>
          <a:lstStyle/>
          <a:p>
            <a:endParaRPr lang="en-US" b="1" dirty="0">
              <a:solidFill>
                <a:schemeClr val="tx1">
                  <a:lumMod val="75000"/>
                  <a:lumOff val="25000"/>
                </a:schemeClr>
              </a:solidFill>
            </a:endParaRPr>
          </a:p>
          <a:p>
            <a:endParaRPr lang="en-US" dirty="0"/>
          </a:p>
        </p:txBody>
      </p:sp>
      <p:sp>
        <p:nvSpPr>
          <p:cNvPr id="6" name="TextBox 5"/>
          <p:cNvSpPr txBox="1"/>
          <p:nvPr/>
        </p:nvSpPr>
        <p:spPr>
          <a:xfrm>
            <a:off x="457200" y="2007275"/>
            <a:ext cx="8077200" cy="1569660"/>
          </a:xfrm>
          <a:prstGeom prst="rect">
            <a:avLst/>
          </a:prstGeom>
          <a:noFill/>
        </p:spPr>
        <p:txBody>
          <a:bodyPr wrap="square" rtlCol="0">
            <a:spAutoFit/>
          </a:bodyPr>
          <a:lstStyle/>
          <a:p>
            <a:r>
              <a:rPr lang="en-US" sz="1600" dirty="0" smtClean="0">
                <a:solidFill>
                  <a:schemeClr val="tx1">
                    <a:lumMod val="75000"/>
                    <a:lumOff val="25000"/>
                  </a:schemeClr>
                </a:solidFill>
                <a:latin typeface="Arial" panose="020B0604020202020204" pitchFamily="34" charset="0"/>
                <a:cs typeface="Arial" panose="020B0604020202020204" pitchFamily="34" charset="0"/>
              </a:rPr>
              <a:t>QHP issuers have authority over their affiliated agents and brokers via the appointment process.  </a:t>
            </a: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a:p>
            <a:r>
              <a:rPr lang="en-US" sz="1600" dirty="0" smtClean="0">
                <a:solidFill>
                  <a:schemeClr val="tx1">
                    <a:lumMod val="75000"/>
                    <a:lumOff val="25000"/>
                  </a:schemeClr>
                </a:solidFill>
                <a:latin typeface="Arial" panose="020B0604020202020204" pitchFamily="34" charset="0"/>
                <a:cs typeface="Arial" panose="020B0604020202020204" pitchFamily="34" charset="0"/>
              </a:rPr>
              <a:t>QHP issuers must check all of their appointed agents’ and brokers’ state licensure status and verify they fulfilled the FFM registration requirements before allowing them to access the issuers tools and assist consumers via the issuer based pathway. </a:t>
            </a:r>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9" name="TextBox 8"/>
          <p:cNvSpPr txBox="1"/>
          <p:nvPr/>
        </p:nvSpPr>
        <p:spPr>
          <a:xfrm>
            <a:off x="457200" y="3962400"/>
            <a:ext cx="8077200" cy="830997"/>
          </a:xfrm>
          <a:prstGeom prst="rect">
            <a:avLst/>
          </a:prstGeom>
          <a:noFill/>
        </p:spPr>
        <p:txBody>
          <a:bodyPr wrap="square" rtlCol="0">
            <a:spAutoFit/>
          </a:bodyPr>
          <a:lstStyle/>
          <a:p>
            <a:r>
              <a:rPr lang="en-US" sz="1600" dirty="0" smtClean="0">
                <a:solidFill>
                  <a:schemeClr val="tx1">
                    <a:lumMod val="75000"/>
                    <a:lumOff val="25000"/>
                  </a:schemeClr>
                </a:solidFill>
                <a:latin typeface="Arial" panose="020B0604020202020204" pitchFamily="34" charset="0"/>
                <a:cs typeface="Arial" panose="020B0604020202020204" pitchFamily="34" charset="0"/>
              </a:rPr>
              <a:t>Commission is a payment agreement between the issuer and the agent. Agents should direct all questions about commission payment to the issuer directly.   </a:t>
            </a:r>
          </a:p>
          <a:p>
            <a:endParaRPr lang="en-US" sz="16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901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Application Assisters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8085" y="1447800"/>
            <a:ext cx="8229600" cy="4525963"/>
          </a:xfrm>
        </p:spPr>
        <p:txBody>
          <a:bodyPr>
            <a:normAutofit/>
          </a:bodyPr>
          <a:lstStyle/>
          <a:p>
            <a:pPr marL="0" indent="0">
              <a:buNone/>
            </a:pPr>
            <a:r>
              <a:rPr lang="en-US" dirty="0" smtClean="0"/>
              <a:t>Application Assisters (kynectors) must be certified and contracted by the state </a:t>
            </a:r>
          </a:p>
          <a:p>
            <a:pPr marL="0" indent="0">
              <a:buNone/>
            </a:pPr>
            <a:endParaRPr lang="en-US" dirty="0" smtClean="0"/>
          </a:p>
          <a:p>
            <a:r>
              <a:rPr lang="en-US" sz="2400" dirty="0" smtClean="0"/>
              <a:t>Three types of Assisters.  CAC, Navigator and non Navigator In Person Assisters. </a:t>
            </a:r>
          </a:p>
          <a:p>
            <a:r>
              <a:rPr lang="en-US" sz="2400" dirty="0" smtClean="0"/>
              <a:t>Will be called Application Assisters </a:t>
            </a:r>
          </a:p>
          <a:p>
            <a:r>
              <a:rPr lang="en-US" sz="2400" dirty="0" smtClean="0"/>
              <a:t>Will assist both QHP and Medicaid eligible applicants </a:t>
            </a:r>
          </a:p>
          <a:p>
            <a:pPr marL="0" indent="0">
              <a:buNone/>
            </a:pPr>
            <a:endParaRPr lang="en-US" dirty="0" smtClean="0"/>
          </a:p>
          <a:p>
            <a:endParaRPr lang="en-US" dirty="0"/>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0752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Application Assisters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8085" y="1371600"/>
            <a:ext cx="8229600" cy="4525963"/>
          </a:xfrm>
        </p:spPr>
        <p:txBody>
          <a:bodyPr>
            <a:noAutofit/>
          </a:bodyPr>
          <a:lstStyle/>
          <a:p>
            <a:pPr marL="0" indent="0">
              <a:buNone/>
            </a:pPr>
            <a:r>
              <a:rPr lang="en-US" sz="1600" b="1" u="sng" dirty="0" smtClean="0"/>
              <a:t>Navigators/Non Navigator In Person Assisters </a:t>
            </a:r>
          </a:p>
          <a:p>
            <a:pPr marL="0" indent="0">
              <a:buNone/>
            </a:pPr>
            <a:endParaRPr lang="en-US" sz="1600" dirty="0"/>
          </a:p>
          <a:p>
            <a:r>
              <a:rPr lang="en-US" sz="1400" dirty="0"/>
              <a:t>Maintain expertise in eligibility, enrollment, and program </a:t>
            </a:r>
            <a:r>
              <a:rPr lang="en-US" sz="1400" dirty="0" smtClean="0"/>
              <a:t>specifications.</a:t>
            </a:r>
            <a:endParaRPr lang="en-US" sz="1400" dirty="0"/>
          </a:p>
          <a:p>
            <a:r>
              <a:rPr lang="en-US" sz="1400" dirty="0" smtClean="0"/>
              <a:t>Conduct </a:t>
            </a:r>
            <a:r>
              <a:rPr lang="en-US" sz="1400" dirty="0"/>
              <a:t>public education </a:t>
            </a:r>
            <a:r>
              <a:rPr lang="en-US" sz="1400" dirty="0" smtClean="0"/>
              <a:t>activities</a:t>
            </a:r>
            <a:endParaRPr lang="en-US" sz="1400" dirty="0"/>
          </a:p>
          <a:p>
            <a:r>
              <a:rPr lang="en-US" sz="1400" dirty="0" smtClean="0"/>
              <a:t>Provide </a:t>
            </a:r>
            <a:r>
              <a:rPr lang="en-US" sz="1400" dirty="0"/>
              <a:t>information and services in a fair, accurate, and impartial manner, which includes: </a:t>
            </a:r>
            <a:endParaRPr lang="en-US" sz="1400" dirty="0" smtClean="0"/>
          </a:p>
          <a:p>
            <a:pPr lvl="1"/>
            <a:r>
              <a:rPr lang="en-US" sz="1400" dirty="0" smtClean="0"/>
              <a:t>providing </a:t>
            </a:r>
            <a:r>
              <a:rPr lang="en-US" sz="1400" dirty="0"/>
              <a:t>information that assists consumers with submitting the eligibility </a:t>
            </a:r>
            <a:r>
              <a:rPr lang="en-US" sz="1400" dirty="0" smtClean="0"/>
              <a:t>application</a:t>
            </a:r>
          </a:p>
          <a:p>
            <a:pPr lvl="1"/>
            <a:r>
              <a:rPr lang="en-US" sz="1400" dirty="0" smtClean="0"/>
              <a:t>clarifying </a:t>
            </a:r>
            <a:r>
              <a:rPr lang="en-US" sz="1400" dirty="0"/>
              <a:t>the distinctions among health coverage options, including qualified health plans; </a:t>
            </a:r>
            <a:endParaRPr lang="en-US" sz="1400" dirty="0" smtClean="0"/>
          </a:p>
          <a:p>
            <a:pPr lvl="1"/>
            <a:r>
              <a:rPr lang="en-US" sz="1400" dirty="0" smtClean="0"/>
              <a:t>helping </a:t>
            </a:r>
            <a:r>
              <a:rPr lang="en-US" sz="1400" dirty="0"/>
              <a:t>consumers make informed decisions during the health coverage selection process. Such information must acknowledge other health programs. </a:t>
            </a:r>
          </a:p>
          <a:p>
            <a:r>
              <a:rPr lang="en-US" sz="1400" dirty="0" smtClean="0"/>
              <a:t>Facilitate </a:t>
            </a:r>
            <a:r>
              <a:rPr lang="en-US" sz="1400" dirty="0"/>
              <a:t>selection of a qualified health </a:t>
            </a:r>
            <a:r>
              <a:rPr lang="en-US" sz="1400" dirty="0" smtClean="0"/>
              <a:t>plan.</a:t>
            </a:r>
            <a:endParaRPr lang="en-US" sz="1400" dirty="0"/>
          </a:p>
          <a:p>
            <a:r>
              <a:rPr lang="en-US" sz="1400" dirty="0" smtClean="0"/>
              <a:t>Provide </a:t>
            </a:r>
            <a:r>
              <a:rPr lang="en-US" sz="1400" dirty="0"/>
              <a:t>information in a manner that is culturally and linguistically appropriate to the needs of the population being served </a:t>
            </a:r>
            <a:endParaRPr lang="en-US" sz="1400" dirty="0" smtClean="0"/>
          </a:p>
          <a:p>
            <a:r>
              <a:rPr lang="en-US" sz="1400" dirty="0" smtClean="0"/>
              <a:t>Ensure </a:t>
            </a:r>
            <a:r>
              <a:rPr lang="en-US" sz="1400" dirty="0"/>
              <a:t>that consumers are informed of the </a:t>
            </a:r>
            <a:r>
              <a:rPr lang="en-US" sz="1400" dirty="0" smtClean="0"/>
              <a:t>responsibilities </a:t>
            </a:r>
            <a:r>
              <a:rPr lang="en-US" sz="1400" dirty="0"/>
              <a:t>of Navigators, that consumers provide authorization prior to a Navigator's obtaining access to an consumer’s </a:t>
            </a:r>
            <a:r>
              <a:rPr lang="en-US" sz="1400" dirty="0" smtClean="0"/>
              <a:t>PII, </a:t>
            </a:r>
            <a:r>
              <a:rPr lang="en-US" sz="1400" dirty="0"/>
              <a:t>that consumers can revoke that authorization at any time; and maintain a record of the authorization provided </a:t>
            </a:r>
          </a:p>
          <a:p>
            <a:r>
              <a:rPr lang="en-US" sz="1400" dirty="0" smtClean="0"/>
              <a:t>Maintain </a:t>
            </a:r>
            <a:r>
              <a:rPr lang="en-US" sz="1400" dirty="0"/>
              <a:t>a physical presence in the </a:t>
            </a:r>
            <a:r>
              <a:rPr lang="en-US" sz="1400" dirty="0" smtClean="0"/>
              <a:t>service area so face-to-face assistance can be provided.  </a:t>
            </a:r>
          </a:p>
          <a:p>
            <a:r>
              <a:rPr lang="en-US" sz="1400" dirty="0"/>
              <a:t>Navigators are prohibited from charging consumers for any assistance related to their required duties. </a:t>
            </a: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86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75000"/>
            </a:schemeClr>
          </a:solidFill>
        </p:spPr>
        <p:txBody>
          <a:bodyPr>
            <a:normAutofit/>
          </a:bodyPr>
          <a:lstStyle/>
          <a:p>
            <a:r>
              <a:rPr lang="en-US" sz="5400" dirty="0" smtClean="0">
                <a:solidFill>
                  <a:schemeClr val="bg1"/>
                </a:solidFill>
              </a:rPr>
              <a:t> Agenda </a:t>
            </a:r>
            <a:endParaRPr lang="en-US" sz="5400" dirty="0">
              <a:solidFill>
                <a:schemeClr val="bg1"/>
              </a:solidFill>
            </a:endParaRPr>
          </a:p>
        </p:txBody>
      </p:sp>
      <p:sp>
        <p:nvSpPr>
          <p:cNvPr id="5" name="Content Placeholder 4"/>
          <p:cNvSpPr>
            <a:spLocks noGrp="1"/>
          </p:cNvSpPr>
          <p:nvPr>
            <p:ph idx="1"/>
          </p:nvPr>
        </p:nvSpPr>
        <p:spPr>
          <a:xfrm>
            <a:off x="3581400" y="152400"/>
            <a:ext cx="5111750" cy="5853113"/>
          </a:xfrm>
        </p:spPr>
        <p:txBody>
          <a:bodyPr>
            <a:normAutofit/>
          </a:bodyPr>
          <a:lstStyle/>
          <a:p>
            <a:pPr>
              <a:lnSpc>
                <a:spcPct val="150000"/>
              </a:lnSpc>
            </a:pPr>
            <a:r>
              <a:rPr lang="en-US" sz="2800" dirty="0" smtClean="0">
                <a:latin typeface="Arial" panose="020B0604020202020204" pitchFamily="34" charset="0"/>
                <a:cs typeface="Arial" panose="020B0604020202020204" pitchFamily="34" charset="0"/>
              </a:rPr>
              <a:t>Welcome </a:t>
            </a:r>
          </a:p>
          <a:p>
            <a:pPr>
              <a:lnSpc>
                <a:spcPct val="150000"/>
              </a:lnSpc>
            </a:pPr>
            <a:r>
              <a:rPr lang="en-US" sz="2800" dirty="0" smtClean="0">
                <a:latin typeface="Arial" panose="020B0604020202020204" pitchFamily="34" charset="0"/>
                <a:cs typeface="Arial" panose="020B0604020202020204" pitchFamily="34" charset="0"/>
              </a:rPr>
              <a:t>Transition Update </a:t>
            </a:r>
          </a:p>
          <a:p>
            <a:pPr>
              <a:lnSpc>
                <a:spcPct val="150000"/>
              </a:lnSpc>
            </a:pPr>
            <a:r>
              <a:rPr lang="en-US" sz="2800" dirty="0" smtClean="0">
                <a:latin typeface="Arial" panose="020B0604020202020204" pitchFamily="34" charset="0"/>
                <a:cs typeface="Arial" panose="020B0604020202020204" pitchFamily="34" charset="0"/>
              </a:rPr>
              <a:t>Education and Outreach Role of Agents and Assisters </a:t>
            </a:r>
          </a:p>
          <a:p>
            <a:pPr>
              <a:lnSpc>
                <a:spcPct val="150000"/>
              </a:lnSpc>
            </a:pPr>
            <a:r>
              <a:rPr lang="en-US" sz="2800" dirty="0" smtClean="0">
                <a:latin typeface="Arial" panose="020B0604020202020204" pitchFamily="34" charset="0"/>
                <a:cs typeface="Arial" panose="020B0604020202020204" pitchFamily="34" charset="0"/>
              </a:rPr>
              <a:t>Landing Pages/Websites  </a:t>
            </a:r>
          </a:p>
          <a:p>
            <a:pPr>
              <a:lnSpc>
                <a:spcPct val="150000"/>
              </a:lnSpc>
            </a:pPr>
            <a:r>
              <a:rPr lang="en-US" sz="2800" dirty="0" smtClean="0">
                <a:latin typeface="Arial" panose="020B0604020202020204" pitchFamily="34" charset="0"/>
                <a:cs typeface="Arial" panose="020B0604020202020204" pitchFamily="34" charset="0"/>
              </a:rPr>
              <a:t>Training/Resources </a:t>
            </a:r>
          </a:p>
          <a:p>
            <a:pPr>
              <a:lnSpc>
                <a:spcPct val="150000"/>
              </a:lnSpc>
            </a:pPr>
            <a:r>
              <a:rPr lang="en-US" sz="2800" dirty="0" smtClean="0">
                <a:latin typeface="Arial" panose="020B0604020202020204" pitchFamily="34" charset="0"/>
                <a:cs typeface="Arial" panose="020B0604020202020204" pitchFamily="34" charset="0"/>
              </a:rPr>
              <a:t>HealthCare.gov Processes </a:t>
            </a:r>
          </a:p>
          <a:p>
            <a:pPr>
              <a:lnSpc>
                <a:spcPct val="150000"/>
              </a:lnSpc>
            </a:pPr>
            <a:r>
              <a:rPr lang="en-US" sz="2800" dirty="0" smtClean="0">
                <a:latin typeface="Arial" panose="020B0604020202020204" pitchFamily="34" charset="0"/>
                <a:cs typeface="Arial" panose="020B0604020202020204" pitchFamily="34" charset="0"/>
              </a:rPr>
              <a:t>Q &amp; A Discussion </a:t>
            </a:r>
          </a:p>
        </p:txBody>
      </p:sp>
      <p:sp>
        <p:nvSpPr>
          <p:cNvPr id="6" name="Text Placeholder 5"/>
          <p:cNvSpPr>
            <a:spLocks noGrp="1"/>
          </p:cNvSpPr>
          <p:nvPr>
            <p:ph type="body" sz="half" idx="2"/>
          </p:nvPr>
        </p:nvSpPr>
        <p:spPr>
          <a:solidFill>
            <a:schemeClr val="accent1">
              <a:lumMod val="75000"/>
            </a:schemeClr>
          </a:solidFill>
        </p:spPr>
        <p:txBody>
          <a:bodyPr>
            <a:normAutofit/>
          </a:bodyPr>
          <a:lstStyle/>
          <a:p>
            <a:pPr algn="ctr"/>
            <a:endParaRPr lang="en-US" sz="2000" dirty="0">
              <a:solidFill>
                <a:schemeClr val="bg1"/>
              </a:solidFill>
            </a:endParaRPr>
          </a:p>
        </p:txBody>
      </p:sp>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5355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Application Assisters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8085" y="1447800"/>
            <a:ext cx="8229600" cy="4525963"/>
          </a:xfrm>
        </p:spPr>
        <p:txBody>
          <a:bodyPr>
            <a:normAutofit fontScale="70000" lnSpcReduction="20000"/>
          </a:bodyPr>
          <a:lstStyle/>
          <a:p>
            <a:pPr marL="0" indent="0">
              <a:buNone/>
            </a:pPr>
            <a:r>
              <a:rPr lang="en-US" b="1" u="sng" dirty="0" smtClean="0"/>
              <a:t>CAC Certified Application Counselors </a:t>
            </a:r>
          </a:p>
          <a:p>
            <a:endParaRPr lang="en-US" dirty="0"/>
          </a:p>
          <a:p>
            <a:r>
              <a:rPr lang="en-US" dirty="0"/>
              <a:t>Providing information to consumers about the full range of </a:t>
            </a:r>
            <a:r>
              <a:rPr lang="en-US" dirty="0" smtClean="0"/>
              <a:t>qualified health </a:t>
            </a:r>
            <a:r>
              <a:rPr lang="en-US" dirty="0"/>
              <a:t>plan options and insurance affordability programs (</a:t>
            </a:r>
            <a:r>
              <a:rPr lang="en-US" dirty="0" err="1"/>
              <a:t>e.g.,Medicaid</a:t>
            </a:r>
            <a:r>
              <a:rPr lang="en-US" dirty="0" smtClean="0"/>
              <a:t>)</a:t>
            </a:r>
          </a:p>
          <a:p>
            <a:pPr lvl="1"/>
            <a:r>
              <a:rPr lang="en-US" dirty="0" smtClean="0"/>
              <a:t>Provide fair, impartial, </a:t>
            </a:r>
            <a:r>
              <a:rPr lang="en-US" dirty="0"/>
              <a:t>and accurate information that assists consumers </a:t>
            </a:r>
            <a:r>
              <a:rPr lang="en-US" dirty="0" smtClean="0"/>
              <a:t>with submitting </a:t>
            </a:r>
            <a:r>
              <a:rPr lang="en-US" dirty="0"/>
              <a:t>the eligibility </a:t>
            </a:r>
            <a:r>
              <a:rPr lang="en-US" dirty="0" smtClean="0"/>
              <a:t>application</a:t>
            </a:r>
            <a:r>
              <a:rPr lang="en-US" dirty="0"/>
              <a:t>.</a:t>
            </a:r>
            <a:endParaRPr lang="en-US" dirty="0" smtClean="0"/>
          </a:p>
          <a:p>
            <a:pPr lvl="1"/>
            <a:r>
              <a:rPr lang="en-US" dirty="0" smtClean="0"/>
              <a:t>Clarifying </a:t>
            </a:r>
            <a:r>
              <a:rPr lang="en-US" dirty="0"/>
              <a:t>the distinctions </a:t>
            </a:r>
            <a:r>
              <a:rPr lang="en-US" dirty="0" smtClean="0"/>
              <a:t>among health </a:t>
            </a:r>
            <a:r>
              <a:rPr lang="en-US" dirty="0"/>
              <a:t>coverage options, including </a:t>
            </a:r>
            <a:r>
              <a:rPr lang="en-US" dirty="0" smtClean="0"/>
              <a:t>QHPs.</a:t>
            </a:r>
          </a:p>
          <a:p>
            <a:pPr lvl="1"/>
            <a:r>
              <a:rPr lang="en-US" dirty="0" smtClean="0"/>
              <a:t>Help consumers make </a:t>
            </a:r>
            <a:r>
              <a:rPr lang="en-US" dirty="0"/>
              <a:t>informed decisions during the health coverage selection process.</a:t>
            </a:r>
          </a:p>
          <a:p>
            <a:r>
              <a:rPr lang="en-US" dirty="0" smtClean="0"/>
              <a:t>Helping </a:t>
            </a:r>
            <a:r>
              <a:rPr lang="en-US" dirty="0"/>
              <a:t>to facilitate enrollment of eligible individuals in qualified </a:t>
            </a:r>
            <a:r>
              <a:rPr lang="en-US" dirty="0" smtClean="0"/>
              <a:t>health plans </a:t>
            </a:r>
            <a:r>
              <a:rPr lang="en-US" dirty="0"/>
              <a:t>and insurance affordability programs</a:t>
            </a:r>
          </a:p>
          <a:p>
            <a:r>
              <a:rPr lang="en-US" dirty="0"/>
              <a:t>CACs aren’t permitted to charge consumers for assistance related to the Marketplace.</a:t>
            </a:r>
            <a:endParaRPr lang="en-US" dirty="0" smtClean="0"/>
          </a:p>
          <a:p>
            <a:endParaRPr lang="en-US" dirty="0"/>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4096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Application Assisters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68085" y="1447800"/>
            <a:ext cx="8229600" cy="4525963"/>
          </a:xfrm>
        </p:spPr>
        <p:txBody>
          <a:bodyPr>
            <a:normAutofit fontScale="85000" lnSpcReduction="10000"/>
          </a:bodyPr>
          <a:lstStyle/>
          <a:p>
            <a:pPr marL="0" indent="0">
              <a:buNone/>
            </a:pPr>
            <a:r>
              <a:rPr lang="en-US" dirty="0"/>
              <a:t>CACs </a:t>
            </a:r>
            <a:r>
              <a:rPr lang="en-US" dirty="0" smtClean="0"/>
              <a:t>are </a:t>
            </a:r>
            <a:r>
              <a:rPr lang="en-US" u="sng" dirty="0" smtClean="0"/>
              <a:t>not</a:t>
            </a:r>
            <a:r>
              <a:rPr lang="en-US" dirty="0" smtClean="0"/>
              <a:t> </a:t>
            </a:r>
            <a:r>
              <a:rPr lang="en-US" dirty="0"/>
              <a:t>responsible </a:t>
            </a:r>
            <a:r>
              <a:rPr lang="en-US" dirty="0" smtClean="0"/>
              <a:t>for:</a:t>
            </a:r>
          </a:p>
          <a:p>
            <a:pPr marL="514350" indent="-514350">
              <a:buFont typeface="+mj-lt"/>
              <a:buAutoNum type="arabicPeriod"/>
            </a:pPr>
            <a:r>
              <a:rPr lang="en-US" dirty="0" smtClean="0"/>
              <a:t>Conducting </a:t>
            </a:r>
            <a:r>
              <a:rPr lang="en-US" dirty="0"/>
              <a:t>public education activities. </a:t>
            </a:r>
            <a:endParaRPr lang="en-US" dirty="0" smtClean="0"/>
          </a:p>
          <a:p>
            <a:pPr marL="514350" indent="-514350">
              <a:buFont typeface="+mj-lt"/>
              <a:buAutoNum type="arabicPeriod"/>
            </a:pPr>
            <a:r>
              <a:rPr lang="en-US" dirty="0" smtClean="0"/>
              <a:t>They </a:t>
            </a:r>
            <a:r>
              <a:rPr lang="en-US" dirty="0"/>
              <a:t>must assist persons who have access to health coverage offered by small employers through the SHOP Marketplace, and are permitted, but not required, to help small employers offer coverage. </a:t>
            </a:r>
            <a:endParaRPr lang="en-US" dirty="0" smtClean="0"/>
          </a:p>
          <a:p>
            <a:pPr marL="514350" indent="-514350">
              <a:buFont typeface="+mj-lt"/>
              <a:buAutoNum type="arabicPeriod"/>
            </a:pPr>
            <a:r>
              <a:rPr lang="en-US" dirty="0" smtClean="0"/>
              <a:t>While responsible </a:t>
            </a:r>
            <a:r>
              <a:rPr lang="en-US" dirty="0"/>
              <a:t>for providing information in a manner that is accessible to individuals with disabilities, they can do so either directly or through referrals to Navigators, non-Navigator assistance personnel, or the Marketplace Call Center. </a:t>
            </a:r>
            <a:endParaRPr lang="en-US" dirty="0" smtClean="0"/>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5092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solidFill>
                  <a:schemeClr val="bg1"/>
                </a:solidFill>
              </a:rPr>
              <a:t>Agents and Assisters working together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endParaRPr lang="en-US" dirty="0"/>
          </a:p>
          <a:p>
            <a:endParaRPr lang="en-US" dirty="0" smtClean="0"/>
          </a:p>
        </p:txBody>
      </p:sp>
      <p:sp>
        <p:nvSpPr>
          <p:cNvPr id="5" name="Content Placeholder 2"/>
          <p:cNvSpPr txBox="1">
            <a:spLocks/>
          </p:cNvSpPr>
          <p:nvPr/>
        </p:nvSpPr>
        <p:spPr>
          <a:xfrm>
            <a:off x="457198" y="1447801"/>
            <a:ext cx="8229601" cy="4572000"/>
          </a:xfrm>
          <a:prstGeom prst="rect">
            <a:avLst/>
          </a:prstGeom>
          <a:solidFill>
            <a:schemeClr val="accent1">
              <a:lumMod val="20000"/>
              <a:lumOff val="80000"/>
            </a:schemeClr>
          </a:solidFill>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6000" b="1" dirty="0" smtClean="0"/>
              <a:t>Make </a:t>
            </a:r>
            <a:r>
              <a:rPr lang="en-US" sz="6000" b="1" dirty="0"/>
              <a:t>sure </a:t>
            </a:r>
            <a:r>
              <a:rPr lang="en-US" sz="6000" b="1" dirty="0" smtClean="0"/>
              <a:t>consumers </a:t>
            </a:r>
            <a:r>
              <a:rPr lang="en-US" sz="6000" b="1" dirty="0"/>
              <a:t>understand the </a:t>
            </a:r>
            <a:r>
              <a:rPr lang="en-US" sz="6000" b="1" dirty="0" smtClean="0"/>
              <a:t>help each role provides.  </a:t>
            </a:r>
          </a:p>
          <a:p>
            <a:endParaRPr lang="en-US" sz="6000" dirty="0"/>
          </a:p>
          <a:p>
            <a:r>
              <a:rPr lang="en-US" sz="6000" dirty="0" smtClean="0"/>
              <a:t>Assisters </a:t>
            </a:r>
            <a:r>
              <a:rPr lang="en-US" sz="6000" b="1" dirty="0" smtClean="0"/>
              <a:t>are </a:t>
            </a:r>
            <a:r>
              <a:rPr lang="en-US" sz="6000" b="1" dirty="0"/>
              <a:t>prohibited from receiving consideration directly or indirectly from health insurers or stop-loss insurance issuers </a:t>
            </a:r>
            <a:r>
              <a:rPr lang="en-US" sz="6000" dirty="0"/>
              <a:t>in connection with the enrollment of any individuals into QHPs or non-QHPs</a:t>
            </a:r>
            <a:r>
              <a:rPr lang="en-US" sz="6000" dirty="0" smtClean="0"/>
              <a:t>.</a:t>
            </a:r>
          </a:p>
          <a:p>
            <a:pPr marL="0" indent="0">
              <a:buNone/>
            </a:pPr>
            <a:endParaRPr lang="en-US" sz="6000" dirty="0"/>
          </a:p>
          <a:p>
            <a:r>
              <a:rPr lang="en-US" sz="6000" dirty="0" smtClean="0"/>
              <a:t>Assisters </a:t>
            </a:r>
            <a:r>
              <a:rPr lang="en-US" sz="6000" dirty="0"/>
              <a:t>are </a:t>
            </a:r>
            <a:r>
              <a:rPr lang="en-US" sz="6000" b="1" dirty="0"/>
              <a:t>required to provide information in a fair, accurate, and impartial manner</a:t>
            </a:r>
            <a:r>
              <a:rPr lang="en-US" sz="6000" dirty="0" smtClean="0"/>
              <a:t>.</a:t>
            </a:r>
          </a:p>
          <a:p>
            <a:pPr marL="0" indent="0">
              <a:buNone/>
            </a:pPr>
            <a:endParaRPr lang="en-US" sz="6000" dirty="0"/>
          </a:p>
          <a:p>
            <a:r>
              <a:rPr lang="en-US" sz="6000" dirty="0"/>
              <a:t>Assisters must </a:t>
            </a:r>
            <a:r>
              <a:rPr lang="en-US" sz="6000" dirty="0" smtClean="0"/>
              <a:t>inform </a:t>
            </a:r>
            <a:r>
              <a:rPr lang="en-US" sz="6000" dirty="0"/>
              <a:t>consumers about </a:t>
            </a:r>
            <a:r>
              <a:rPr lang="en-US" sz="6000" b="1" dirty="0"/>
              <a:t>all </a:t>
            </a:r>
            <a:r>
              <a:rPr lang="en-US" sz="6000" dirty="0"/>
              <a:t>of the QHPs and insurance affordability programs for which they are </a:t>
            </a:r>
            <a:r>
              <a:rPr lang="en-US" sz="6000" dirty="0" smtClean="0"/>
              <a:t>eligible. (With </a:t>
            </a:r>
            <a:r>
              <a:rPr lang="en-US" sz="6000" dirty="0"/>
              <a:t>one limited exception for some certified application </a:t>
            </a:r>
            <a:r>
              <a:rPr lang="en-US" sz="6000" dirty="0" smtClean="0"/>
              <a:t>counselors)</a:t>
            </a:r>
          </a:p>
          <a:p>
            <a:endParaRPr lang="en-US" sz="6000" dirty="0"/>
          </a:p>
          <a:p>
            <a:r>
              <a:rPr lang="en-US" sz="6000" dirty="0" smtClean="0"/>
              <a:t>Assisters must </a:t>
            </a:r>
            <a:r>
              <a:rPr lang="en-US" sz="6000" dirty="0"/>
              <a:t>help all persons who ask for their assistance, regardless of any particular </a:t>
            </a:r>
            <a:r>
              <a:rPr lang="en-US" sz="6000" dirty="0" smtClean="0"/>
              <a:t>status.</a:t>
            </a:r>
          </a:p>
          <a:p>
            <a:endParaRPr lang="en-US" sz="6000" dirty="0" smtClean="0"/>
          </a:p>
          <a:p>
            <a:r>
              <a:rPr lang="en-US" sz="6000" dirty="0" smtClean="0"/>
              <a:t>Assisters may assist a consumer in finding agents in their area but cannot refer a consumer to a specific agent.</a:t>
            </a:r>
            <a:endParaRPr lang="en-US" sz="6000" dirty="0"/>
          </a:p>
          <a:p>
            <a:pPr marL="0" indent="0">
              <a:buNone/>
            </a:pPr>
            <a:endParaRPr lang="en-US" sz="6000" dirty="0" smtClean="0"/>
          </a:p>
          <a:p>
            <a:pPr marL="0" indent="0">
              <a:buNone/>
            </a:pPr>
            <a:endParaRPr lang="en-US" sz="6000" dirty="0"/>
          </a:p>
          <a:p>
            <a:pPr marL="0" indent="0">
              <a:buNone/>
            </a:pPr>
            <a:r>
              <a:rPr lang="en-US" sz="7200" u="sng" dirty="0" smtClean="0">
                <a:hlinkClick r:id="rId4"/>
              </a:rPr>
              <a:t>https://marketplace.cms.gov/technical-assistance-resources/agents-and-brokers-guidance-for-assisters.PDF</a:t>
            </a:r>
            <a:r>
              <a:rPr lang="en-US" sz="7200" dirty="0" smtClean="0"/>
              <a:t> </a:t>
            </a:r>
          </a:p>
          <a:p>
            <a:pPr marL="457200" lvl="1" indent="0">
              <a:buFont typeface="Arial" panose="020B0604020202020204" pitchFamily="34" charset="0"/>
              <a:buNone/>
            </a:pPr>
            <a:endParaRPr lang="en-US" dirty="0"/>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0163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solidFill>
                  <a:schemeClr val="bg1"/>
                </a:solidFill>
              </a:rPr>
              <a:t>Agents and Assisters working together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1"/>
            <a:ext cx="8229600" cy="4114799"/>
          </a:xfrm>
        </p:spPr>
        <p:txBody>
          <a:bodyPr>
            <a:normAutofit/>
          </a:bodyPr>
          <a:lstStyle/>
          <a:p>
            <a:endParaRPr lang="en-US" dirty="0"/>
          </a:p>
          <a:p>
            <a:endParaRPr lang="en-US" dirty="0" smtClean="0"/>
          </a:p>
        </p:txBody>
      </p:sp>
      <p:sp>
        <p:nvSpPr>
          <p:cNvPr id="5" name="Content Placeholder 2"/>
          <p:cNvSpPr txBox="1">
            <a:spLocks/>
          </p:cNvSpPr>
          <p:nvPr/>
        </p:nvSpPr>
        <p:spPr>
          <a:xfrm>
            <a:off x="457200" y="1447800"/>
            <a:ext cx="8229599" cy="4572000"/>
          </a:xfrm>
          <a:prstGeom prst="rect">
            <a:avLst/>
          </a:prstGeom>
          <a:solidFill>
            <a:schemeClr val="accent1">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There is no federal requirement that agents or brokers help all persons who ask for their assistance. </a:t>
            </a:r>
            <a:endParaRPr lang="en-US" sz="1800" dirty="0" smtClean="0">
              <a:latin typeface="Arial" panose="020B0604020202020204" pitchFamily="34" charset="0"/>
              <a:cs typeface="Arial" panose="020B0604020202020204" pitchFamily="34" charset="0"/>
            </a:endParaRP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Agents and brokers are typically compensated by insurance companies with whom they have a contract, and are sometimes exclusively affiliated with a specific health insurance company or companies to sell certain products</a:t>
            </a:r>
            <a:r>
              <a:rPr lang="en-US" sz="18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With </a:t>
            </a:r>
            <a:r>
              <a:rPr lang="en-US" sz="1800" dirty="0">
                <a:latin typeface="Arial" panose="020B0604020202020204" pitchFamily="34" charset="0"/>
                <a:cs typeface="Arial" panose="020B0604020202020204" pitchFamily="34" charset="0"/>
              </a:rPr>
              <a:t>the exception of web-brokers, agents and brokers are not required by federal law to display all available QHPs or to facilitate enrollment into all QHPs</a:t>
            </a:r>
            <a:r>
              <a:rPr lang="en-US" sz="1800" dirty="0" smtClean="0">
                <a:latin typeface="Arial" panose="020B0604020202020204" pitchFamily="34" charset="0"/>
                <a:cs typeface="Arial" panose="020B0604020202020204" pitchFamily="34" charset="0"/>
              </a:rPr>
              <a:t>.</a:t>
            </a:r>
          </a:p>
          <a:p>
            <a:pPr marL="0" indent="0">
              <a:buNone/>
            </a:pPr>
            <a:endParaRPr lang="en-US" sz="1800" dirty="0" smtClean="0">
              <a:latin typeface="Arial" panose="020B0604020202020204" pitchFamily="34" charset="0"/>
              <a:cs typeface="Arial" panose="020B0604020202020204" pitchFamily="34" charset="0"/>
            </a:endParaRPr>
          </a:p>
          <a:p>
            <a:pPr marL="0" indent="0">
              <a:buNone/>
            </a:pPr>
            <a:r>
              <a:rPr lang="en-US" sz="1800" u="sng" dirty="0" smtClean="0">
                <a:latin typeface="Arial" panose="020B0604020202020204" pitchFamily="34" charset="0"/>
                <a:cs typeface="Arial" panose="020B0604020202020204" pitchFamily="34" charset="0"/>
                <a:hlinkClick r:id="rId4"/>
              </a:rPr>
              <a:t>https://marketplace.cms.gov/technical-assistance-resources/agents-and-brokers-guidance-for-assisters.PDF</a:t>
            </a:r>
            <a:r>
              <a:rPr lang="en-US" sz="1800" dirty="0" smtClean="0">
                <a:latin typeface="Arial" panose="020B0604020202020204" pitchFamily="34" charset="0"/>
                <a:cs typeface="Arial" panose="020B0604020202020204" pitchFamily="34" charset="0"/>
              </a:rPr>
              <a:t> </a:t>
            </a:r>
          </a:p>
          <a:p>
            <a:pPr marL="457200" lvl="1" indent="0">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8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7132320"/>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Websites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5738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143000"/>
          </a:xfrm>
          <a:solidFill>
            <a:schemeClr val="accent1"/>
          </a:solidFill>
        </p:spPr>
        <p:txBody>
          <a:bodyPr>
            <a:normAutofit/>
          </a:bodyPr>
          <a:lstStyle/>
          <a:p>
            <a:r>
              <a:rPr lang="en-US" dirty="0" smtClean="0">
                <a:solidFill>
                  <a:schemeClr val="bg1"/>
                </a:solidFill>
              </a:rPr>
              <a:t>Where to Apply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955505729"/>
              </p:ext>
            </p:extLst>
          </p:nvPr>
        </p:nvGraphicFramePr>
        <p:xfrm>
          <a:off x="457200" y="1524001"/>
          <a:ext cx="8305800" cy="4296510"/>
        </p:xfrm>
        <a:graphic>
          <a:graphicData uri="http://schemas.openxmlformats.org/drawingml/2006/table">
            <a:tbl>
              <a:tblPr firstRow="1" bandRow="1">
                <a:tableStyleId>{5C22544A-7EE6-4342-B048-85BDC9FD1C3A}</a:tableStyleId>
              </a:tblPr>
              <a:tblGrid>
                <a:gridCol w="2768600"/>
                <a:gridCol w="2768600"/>
                <a:gridCol w="2768600"/>
              </a:tblGrid>
              <a:tr h="499010">
                <a:tc>
                  <a:txBody>
                    <a:bodyPr/>
                    <a:lstStyle/>
                    <a:p>
                      <a:r>
                        <a:rPr lang="en-US" dirty="0" smtClean="0"/>
                        <a:t>Coverage Year </a:t>
                      </a:r>
                      <a:endParaRPr lang="en-US" dirty="0"/>
                    </a:p>
                  </a:txBody>
                  <a:tcPr>
                    <a:solidFill>
                      <a:schemeClr val="tx2">
                        <a:lumMod val="75000"/>
                      </a:schemeClr>
                    </a:solidFill>
                  </a:tcPr>
                </a:tc>
                <a:tc>
                  <a:txBody>
                    <a:bodyPr/>
                    <a:lstStyle/>
                    <a:p>
                      <a:r>
                        <a:rPr lang="en-US" dirty="0" smtClean="0"/>
                        <a:t>Type of Coverage </a:t>
                      </a:r>
                      <a:endParaRPr lang="en-US" dirty="0"/>
                    </a:p>
                  </a:txBody>
                  <a:tcPr>
                    <a:solidFill>
                      <a:schemeClr val="tx2">
                        <a:lumMod val="75000"/>
                      </a:schemeClr>
                    </a:solidFill>
                  </a:tcPr>
                </a:tc>
                <a:tc>
                  <a:txBody>
                    <a:bodyPr/>
                    <a:lstStyle/>
                    <a:p>
                      <a:r>
                        <a:rPr lang="en-US" dirty="0" smtClean="0"/>
                        <a:t>Where to Apply </a:t>
                      </a:r>
                      <a:endParaRPr lang="en-US" dirty="0"/>
                    </a:p>
                  </a:txBody>
                  <a:tcPr>
                    <a:solidFill>
                      <a:schemeClr val="tx2">
                        <a:lumMod val="75000"/>
                      </a:schemeClr>
                    </a:solidFill>
                  </a:tcPr>
                </a:tc>
              </a:tr>
              <a:tr h="1968700">
                <a:tc>
                  <a:txBody>
                    <a:bodyPr/>
                    <a:lstStyle/>
                    <a:p>
                      <a:r>
                        <a:rPr lang="en-US" dirty="0" smtClean="0"/>
                        <a:t>2016 Coverage </a:t>
                      </a:r>
                      <a:endParaRPr lang="en-US" dirty="0"/>
                    </a:p>
                  </a:txBody>
                  <a:tcPr>
                    <a:solidFill>
                      <a:schemeClr val="accent1">
                        <a:lumMod val="60000"/>
                        <a:lumOff val="40000"/>
                      </a:schemeClr>
                    </a:solidFill>
                  </a:tcPr>
                </a:tc>
                <a:tc>
                  <a:txBody>
                    <a:bodyPr/>
                    <a:lstStyle/>
                    <a:p>
                      <a:pPr marL="285750" indent="-285750">
                        <a:buFont typeface="Arial" panose="020B0604020202020204" pitchFamily="34" charset="0"/>
                        <a:buChar char="•"/>
                      </a:pPr>
                      <a:r>
                        <a:rPr lang="en-US" dirty="0" smtClean="0"/>
                        <a:t>QHP</a:t>
                      </a:r>
                    </a:p>
                    <a:p>
                      <a:pPr marL="285750" indent="-285750">
                        <a:buFont typeface="Arial" panose="020B0604020202020204" pitchFamily="34" charset="0"/>
                        <a:buChar char="•"/>
                      </a:pPr>
                      <a:r>
                        <a:rPr lang="en-US" dirty="0" smtClean="0"/>
                        <a:t>APTC</a:t>
                      </a:r>
                    </a:p>
                    <a:p>
                      <a:pPr marL="285750" indent="-285750">
                        <a:buFont typeface="Arial" panose="020B0604020202020204" pitchFamily="34" charset="0"/>
                        <a:buChar char="•"/>
                      </a:pPr>
                      <a:r>
                        <a:rPr lang="en-US" dirty="0" smtClean="0"/>
                        <a:t>MAGI Medicaid </a:t>
                      </a:r>
                    </a:p>
                    <a:p>
                      <a:pPr marL="285750" indent="-285750">
                        <a:buFont typeface="Arial" panose="020B0604020202020204" pitchFamily="34" charset="0"/>
                        <a:buChar char="•"/>
                      </a:pPr>
                      <a:r>
                        <a:rPr lang="en-US" dirty="0" smtClean="0"/>
                        <a:t>Non-MAGI Medicaid </a:t>
                      </a:r>
                      <a:endParaRPr lang="en-US" dirty="0"/>
                    </a:p>
                  </a:txBody>
                  <a:tcPr>
                    <a:noFill/>
                  </a:tcPr>
                </a:tc>
                <a:tc>
                  <a:txBody>
                    <a:bodyPr/>
                    <a:lstStyle/>
                    <a:p>
                      <a:endParaRPr lang="en-US" dirty="0"/>
                    </a:p>
                  </a:txBody>
                  <a:tcPr>
                    <a:noFill/>
                  </a:tcPr>
                </a:tc>
              </a:tr>
              <a:tr h="685800">
                <a:tc rowSpan="2">
                  <a:txBody>
                    <a:bodyPr/>
                    <a:lstStyle/>
                    <a:p>
                      <a:r>
                        <a:rPr lang="en-US" dirty="0" smtClean="0"/>
                        <a:t>2017 Coverage </a:t>
                      </a:r>
                      <a:endParaRPr lang="en-US" dirty="0"/>
                    </a:p>
                  </a:txBody>
                  <a:tcPr>
                    <a:solidFill>
                      <a:schemeClr val="accent1">
                        <a:lumMod val="60000"/>
                        <a:lumOff val="40000"/>
                      </a:schemeClr>
                    </a:solidFill>
                  </a:tcPr>
                </a:tc>
                <a:tc>
                  <a:txBody>
                    <a:bodyPr/>
                    <a:lstStyle/>
                    <a:p>
                      <a:pPr marL="285750" indent="-285750">
                        <a:buFont typeface="Arial" panose="020B0604020202020204" pitchFamily="34" charset="0"/>
                        <a:buChar char="•"/>
                      </a:pPr>
                      <a:r>
                        <a:rPr lang="en-US" dirty="0" smtClean="0"/>
                        <a:t>QHP</a:t>
                      </a:r>
                    </a:p>
                    <a:p>
                      <a:pPr marL="285750" indent="-285750">
                        <a:buFont typeface="Arial" panose="020B0604020202020204" pitchFamily="34" charset="0"/>
                        <a:buChar char="•"/>
                      </a:pPr>
                      <a:r>
                        <a:rPr lang="en-US" dirty="0" smtClean="0"/>
                        <a:t>APTC </a:t>
                      </a:r>
                    </a:p>
                    <a:p>
                      <a:endParaRPr lang="en-US" dirty="0"/>
                    </a:p>
                  </a:txBody>
                  <a:tcPr>
                    <a:noFill/>
                  </a:tcPr>
                </a:tc>
                <a:tc>
                  <a:txBody>
                    <a:bodyPr/>
                    <a:lstStyle/>
                    <a:p>
                      <a:endParaRPr lang="en-US" dirty="0"/>
                    </a:p>
                  </a:txBody>
                  <a:tcPr>
                    <a:noFill/>
                  </a:tcPr>
                </a:tc>
              </a:tr>
              <a:tr h="685800">
                <a:tc vMerge="1">
                  <a:txBody>
                    <a:bodyPr/>
                    <a:lstStyle/>
                    <a:p>
                      <a:endParaRPr lang="en-US"/>
                    </a:p>
                  </a:txBody>
                  <a:tcPr/>
                </a:tc>
                <a:tc>
                  <a:txBody>
                    <a:bodyPr/>
                    <a:lstStyle/>
                    <a:p>
                      <a:pPr marL="285750" indent="-285750">
                        <a:buFont typeface="Arial" panose="020B0604020202020204" pitchFamily="34" charset="0"/>
                        <a:buChar char="•"/>
                      </a:pPr>
                      <a:r>
                        <a:rPr lang="en-US" dirty="0" smtClean="0"/>
                        <a:t>MAGI Medicaid</a:t>
                      </a:r>
                      <a:r>
                        <a:rPr lang="en-US" baseline="0" dirty="0" smtClean="0"/>
                        <a:t> </a:t>
                      </a:r>
                    </a:p>
                    <a:p>
                      <a:pPr marL="285750" indent="-285750">
                        <a:buFont typeface="Arial" panose="020B0604020202020204" pitchFamily="34" charset="0"/>
                        <a:buChar char="•"/>
                      </a:pPr>
                      <a:r>
                        <a:rPr lang="en-US" baseline="0" dirty="0" smtClean="0"/>
                        <a:t>Non-MAGI Medicaid</a:t>
                      </a:r>
                    </a:p>
                    <a:p>
                      <a:pPr marL="285750" indent="-285750">
                        <a:buFont typeface="Arial" panose="020B0604020202020204" pitchFamily="34" charset="0"/>
                        <a:buChar char="•"/>
                      </a:pPr>
                      <a:r>
                        <a:rPr lang="en-US" baseline="0" dirty="0" smtClean="0"/>
                        <a:t>State programs  </a:t>
                      </a:r>
                      <a:endParaRPr lang="en-US" dirty="0"/>
                    </a:p>
                  </a:txBody>
                  <a:tcPr>
                    <a:noFill/>
                  </a:tcPr>
                </a:tc>
                <a:tc>
                  <a:txBody>
                    <a:bodyPr/>
                    <a:lstStyle/>
                    <a:p>
                      <a:endParaRPr lang="en-US" dirty="0"/>
                    </a:p>
                  </a:txBody>
                  <a:tcPr>
                    <a:noFill/>
                  </a:tcPr>
                </a:tc>
              </a:tr>
            </a:tbl>
          </a:graphicData>
        </a:graphic>
      </p:graphicFrame>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2190069"/>
            <a:ext cx="24860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4114800"/>
            <a:ext cx="24479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4575" y="5105400"/>
            <a:ext cx="24860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Connector 5"/>
          <p:cNvCxnSpPr/>
          <p:nvPr/>
        </p:nvCxnSpPr>
        <p:spPr>
          <a:xfrm>
            <a:off x="6019800" y="1981200"/>
            <a:ext cx="0" cy="40386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3951514"/>
            <a:ext cx="8305800"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276600" y="4953000"/>
            <a:ext cx="5486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63000" y="1981200"/>
            <a:ext cx="0" cy="4038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694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533400" y="1295400"/>
            <a:ext cx="8077200" cy="4607495"/>
          </a:xfrm>
          <a:prstGeom prst="rect">
            <a:avLst/>
          </a:prstGeom>
        </p:spPr>
        <p:txBody>
          <a:bodyPr>
            <a:noAutofit/>
          </a:bodyPr>
          <a:lstStyle>
            <a:lvl1pPr marL="0" indent="0" algn="l" defTabSz="914400" rtl="0" eaLnBrk="1" latinLnBrk="0" hangingPunct="1">
              <a:spcBef>
                <a:spcPts val="0"/>
              </a:spcBef>
              <a:spcAft>
                <a:spcPts val="1000"/>
              </a:spcAft>
              <a:buSzPct val="100000"/>
              <a:buFontTx/>
              <a:buNone/>
              <a:defRPr sz="1000" b="0" kern="1200">
                <a:solidFill>
                  <a:schemeClr val="tx1"/>
                </a:solidFill>
                <a:latin typeface="+mn-lt"/>
                <a:ea typeface="+mn-ea"/>
                <a:cs typeface="+mn-cs"/>
              </a:defRPr>
            </a:lvl1pPr>
            <a:lvl2pPr marL="101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2pPr>
            <a:lvl3pPr marL="228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3pPr>
            <a:lvl4pPr marL="355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baseline="0" dirty="0" smtClean="0">
                <a:solidFill>
                  <a:schemeClr val="tx1"/>
                </a:solidFill>
                <a:latin typeface="+mn-lt"/>
                <a:ea typeface="+mn-ea"/>
                <a:cs typeface="+mn-cs"/>
              </a:defRPr>
            </a:lvl4pPr>
            <a:lvl5pPr marL="482600" indent="-101600" algn="l" defTabSz="798513" rtl="0" eaLnBrk="1" latinLnBrk="0" hangingPunct="1">
              <a:spcBef>
                <a:spcPts val="0"/>
              </a:spcBef>
              <a:spcAft>
                <a:spcPts val="1000"/>
              </a:spcAft>
              <a:buClrTx/>
              <a:buSzPct val="100000"/>
              <a:buFont typeface="Arial" panose="020B0604020202020204" pitchFamily="34" charset="0"/>
              <a:buChar char="−"/>
              <a:tabLst/>
              <a:defRPr lang="en-US" sz="1000" b="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buNone/>
            </a:pPr>
            <a:r>
              <a:rPr lang="en-US" sz="2000" b="1" dirty="0" smtClean="0">
                <a:latin typeface="Arial" panose="020B0604020202020204" pitchFamily="34" charset="0"/>
                <a:cs typeface="Arial" panose="020B0604020202020204" pitchFamily="34" charset="0"/>
              </a:rPr>
              <a:t>Applications will Transfer between HealthCare.gov and benefind based on eligibility.    </a:t>
            </a:r>
          </a:p>
          <a:p>
            <a:pPr marL="0" lvl="1" indent="0">
              <a:buNone/>
            </a:pPr>
            <a:endParaRPr lang="en-US" sz="2000" b="1" dirty="0" smtClean="0">
              <a:latin typeface="Arial" panose="020B0604020202020204" pitchFamily="34" charset="0"/>
              <a:cs typeface="Arial" panose="020B0604020202020204" pitchFamily="34" charset="0"/>
            </a:endParaRPr>
          </a:p>
          <a:p>
            <a:pPr marL="0" lvl="1" indent="0">
              <a:buNone/>
            </a:pPr>
            <a:r>
              <a:rPr lang="en-US" sz="2000" b="1" dirty="0" smtClean="0">
                <a:latin typeface="Arial" panose="020B0604020202020204" pitchFamily="34" charset="0"/>
                <a:cs typeface="Arial" panose="020B0604020202020204" pitchFamily="34" charset="0"/>
              </a:rPr>
              <a:t>	No Wrong Door </a:t>
            </a:r>
          </a:p>
          <a:p>
            <a:pPr marL="0" lvl="1" indent="0">
              <a:buNone/>
            </a:pPr>
            <a:endParaRPr lang="en-US" sz="2000" b="1" dirty="0" smtClean="0">
              <a:latin typeface="Arial" panose="020B0604020202020204" pitchFamily="34" charset="0"/>
              <a:cs typeface="Arial" panose="020B0604020202020204" pitchFamily="34" charset="0"/>
            </a:endParaRPr>
          </a:p>
          <a:p>
            <a:pPr marL="0" lvl="1" indent="0">
              <a:buNone/>
            </a:pPr>
            <a:r>
              <a:rPr lang="en-US" sz="2000" b="1" dirty="0" smtClean="0">
                <a:latin typeface="Arial" panose="020B0604020202020204" pitchFamily="34" charset="0"/>
                <a:cs typeface="Arial" panose="020B0604020202020204" pitchFamily="34" charset="0"/>
              </a:rPr>
              <a:t>	FFM transfer to benefind </a:t>
            </a:r>
          </a:p>
          <a:p>
            <a:pPr marL="0" lvl="1" indent="0">
              <a:buNone/>
            </a:pPr>
            <a:endParaRPr lang="en-US" sz="2000" b="1" dirty="0" smtClean="0">
              <a:latin typeface="Arial" panose="020B0604020202020204" pitchFamily="34" charset="0"/>
              <a:cs typeface="Arial" panose="020B0604020202020204" pitchFamily="34" charset="0"/>
            </a:endParaRPr>
          </a:p>
          <a:p>
            <a:pPr marL="0" lvl="1" indent="0">
              <a:buNone/>
            </a:pPr>
            <a:r>
              <a:rPr lang="en-US" sz="2000" b="1" dirty="0" smtClean="0">
                <a:latin typeface="Arial" panose="020B0604020202020204" pitchFamily="34" charset="0"/>
                <a:cs typeface="Arial" panose="020B0604020202020204" pitchFamily="34" charset="0"/>
              </a:rPr>
              <a:t>	benefind transfer to FFM </a:t>
            </a:r>
          </a:p>
          <a:p>
            <a:pPr marL="0" lvl="1" indent="0">
              <a:buNone/>
            </a:pPr>
            <a:endParaRPr lang="en-US" b="1" dirty="0">
              <a:latin typeface="+mj-lt"/>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8229600" y="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81000" y="76200"/>
            <a:ext cx="8305800" cy="1143000"/>
          </a:xfrm>
          <a:prstGeom prst="rect">
            <a:avLst/>
          </a:prstGeom>
          <a:solidFill>
            <a:schemeClr val="accent1"/>
          </a:solidFill>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dirty="0" smtClean="0">
              <a:solidFill>
                <a:schemeClr val="bg1"/>
              </a:solidFill>
            </a:endParaRPr>
          </a:p>
          <a:p>
            <a:r>
              <a:rPr lang="en-US" dirty="0" smtClean="0">
                <a:solidFill>
                  <a:schemeClr val="bg1"/>
                </a:solidFill>
              </a:rPr>
              <a:t>Application Transfers </a:t>
            </a:r>
            <a:endParaRPr lang="en-US" dirty="0">
              <a:solidFill>
                <a:schemeClr val="bg1"/>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905000"/>
            <a:ext cx="37338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914400" y="2590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838200" y="337599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838200" y="4267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70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467" y="1222664"/>
            <a:ext cx="8391525" cy="334101"/>
          </a:xfrm>
        </p:spPr>
        <p:txBody>
          <a:bodyPr/>
          <a:lstStyle/>
          <a:p>
            <a:r>
              <a:rPr lang="en-US" sz="3200" dirty="0" smtClean="0">
                <a:latin typeface="Arial" panose="020B0604020202020204" pitchFamily="34" charset="0"/>
                <a:cs typeface="Arial" panose="020B0604020202020204" pitchFamily="34" charset="0"/>
              </a:rPr>
              <a:t>FFM to State Account Transfer</a:t>
            </a:r>
            <a:endParaRPr lang="en-US" sz="3200" noProof="0" dirty="0">
              <a:latin typeface="Arial" panose="020B0604020202020204" pitchFamily="34" charset="0"/>
              <a:cs typeface="Arial" panose="020B0604020202020204" pitchFamily="34" charset="0"/>
            </a:endParaRPr>
          </a:p>
        </p:txBody>
      </p:sp>
      <p:grpSp>
        <p:nvGrpSpPr>
          <p:cNvPr id="7" name="Group 4"/>
          <p:cNvGrpSpPr>
            <a:grpSpLocks/>
          </p:cNvGrpSpPr>
          <p:nvPr/>
        </p:nvGrpSpPr>
        <p:grpSpPr bwMode="auto">
          <a:xfrm>
            <a:off x="357467" y="3486728"/>
            <a:ext cx="6533198" cy="2098040"/>
            <a:chOff x="724867" y="2797126"/>
            <a:chExt cx="7694264" cy="2890033"/>
          </a:xfrm>
        </p:grpSpPr>
        <p:sp>
          <p:nvSpPr>
            <p:cNvPr id="9" name="Freeform 8"/>
            <p:cNvSpPr/>
            <p:nvPr/>
          </p:nvSpPr>
          <p:spPr>
            <a:xfrm>
              <a:off x="724867" y="2797126"/>
              <a:ext cx="2024161" cy="1214884"/>
            </a:xfrm>
            <a:custGeom>
              <a:avLst/>
              <a:gdLst>
                <a:gd name="connsiteX0" fmla="*/ 0 w 2024806"/>
                <a:gd name="connsiteY0" fmla="*/ 121488 h 1214883"/>
                <a:gd name="connsiteX1" fmla="*/ 121488 w 2024806"/>
                <a:gd name="connsiteY1" fmla="*/ 0 h 1214883"/>
                <a:gd name="connsiteX2" fmla="*/ 1903318 w 2024806"/>
                <a:gd name="connsiteY2" fmla="*/ 0 h 1214883"/>
                <a:gd name="connsiteX3" fmla="*/ 2024806 w 2024806"/>
                <a:gd name="connsiteY3" fmla="*/ 121488 h 1214883"/>
                <a:gd name="connsiteX4" fmla="*/ 2024806 w 2024806"/>
                <a:gd name="connsiteY4" fmla="*/ 1093395 h 1214883"/>
                <a:gd name="connsiteX5" fmla="*/ 1903318 w 2024806"/>
                <a:gd name="connsiteY5" fmla="*/ 1214883 h 1214883"/>
                <a:gd name="connsiteX6" fmla="*/ 121488 w 2024806"/>
                <a:gd name="connsiteY6" fmla="*/ 1214883 h 1214883"/>
                <a:gd name="connsiteX7" fmla="*/ 0 w 2024806"/>
                <a:gd name="connsiteY7" fmla="*/ 1093395 h 1214883"/>
                <a:gd name="connsiteX8" fmla="*/ 0 w 2024806"/>
                <a:gd name="connsiteY8" fmla="*/ 121488 h 12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06" h="1214883">
                  <a:moveTo>
                    <a:pt x="0" y="121488"/>
                  </a:moveTo>
                  <a:cubicBezTo>
                    <a:pt x="0" y="54392"/>
                    <a:pt x="54392" y="0"/>
                    <a:pt x="121488" y="0"/>
                  </a:cubicBezTo>
                  <a:lnTo>
                    <a:pt x="1903318" y="0"/>
                  </a:lnTo>
                  <a:cubicBezTo>
                    <a:pt x="1970414" y="0"/>
                    <a:pt x="2024806" y="54392"/>
                    <a:pt x="2024806" y="121488"/>
                  </a:cubicBezTo>
                  <a:lnTo>
                    <a:pt x="2024806" y="1093395"/>
                  </a:lnTo>
                  <a:cubicBezTo>
                    <a:pt x="2024806" y="1160491"/>
                    <a:pt x="1970414" y="1214883"/>
                    <a:pt x="1903318" y="1214883"/>
                  </a:cubicBezTo>
                  <a:lnTo>
                    <a:pt x="121488" y="1214883"/>
                  </a:lnTo>
                  <a:cubicBezTo>
                    <a:pt x="54392" y="1214883"/>
                    <a:pt x="0" y="1160491"/>
                    <a:pt x="0" y="1093395"/>
                  </a:cubicBezTo>
                  <a:lnTo>
                    <a:pt x="0" y="121488"/>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92733" tIns="92733" rIns="92733" bIns="92733"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User Submits Application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on HealthCare.gov and </a:t>
              </a:r>
              <a:r>
                <a:rPr kumimoji="0" lang="en-US" sz="1200" b="1" i="0" u="none" strike="noStrike" kern="0" cap="none" spc="0" normalizeH="0" baseline="0" noProof="0" dirty="0">
                  <a:ln>
                    <a:noFill/>
                  </a:ln>
                  <a:solidFill>
                    <a:srgbClr val="FFFFFF"/>
                  </a:solidFill>
                  <a:effectLst/>
                  <a:uLnTx/>
                  <a:uFillTx/>
                  <a:latin typeface="+mj-lt"/>
                  <a:ea typeface="+mn-ea"/>
                  <a:cs typeface="+mn-cs"/>
                </a:rPr>
                <a:t>Assessed Potentially MA Eligible</a:t>
              </a:r>
            </a:p>
          </p:txBody>
        </p:sp>
        <p:sp>
          <p:nvSpPr>
            <p:cNvPr id="11" name="Freeform 10"/>
            <p:cNvSpPr/>
            <p:nvPr/>
          </p:nvSpPr>
          <p:spPr>
            <a:xfrm>
              <a:off x="2927476" y="3153920"/>
              <a:ext cx="430375" cy="501296"/>
            </a:xfrm>
            <a:custGeom>
              <a:avLst/>
              <a:gdLst>
                <a:gd name="connsiteX0" fmla="*/ 0 w 429259"/>
                <a:gd name="connsiteY0" fmla="*/ 100430 h 502152"/>
                <a:gd name="connsiteX1" fmla="*/ 214630 w 429259"/>
                <a:gd name="connsiteY1" fmla="*/ 100430 h 502152"/>
                <a:gd name="connsiteX2" fmla="*/ 214630 w 429259"/>
                <a:gd name="connsiteY2" fmla="*/ 0 h 502152"/>
                <a:gd name="connsiteX3" fmla="*/ 429259 w 429259"/>
                <a:gd name="connsiteY3" fmla="*/ 251076 h 502152"/>
                <a:gd name="connsiteX4" fmla="*/ 214630 w 429259"/>
                <a:gd name="connsiteY4" fmla="*/ 502152 h 502152"/>
                <a:gd name="connsiteX5" fmla="*/ 214630 w 429259"/>
                <a:gd name="connsiteY5" fmla="*/ 401722 h 502152"/>
                <a:gd name="connsiteX6" fmla="*/ 0 w 429259"/>
                <a:gd name="connsiteY6" fmla="*/ 401722 h 502152"/>
                <a:gd name="connsiteX7" fmla="*/ 0 w 429259"/>
                <a:gd name="connsiteY7" fmla="*/ 100430 h 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59" h="502152">
                  <a:moveTo>
                    <a:pt x="0" y="100430"/>
                  </a:moveTo>
                  <a:lnTo>
                    <a:pt x="214630" y="100430"/>
                  </a:lnTo>
                  <a:lnTo>
                    <a:pt x="214630" y="0"/>
                  </a:lnTo>
                  <a:lnTo>
                    <a:pt x="429259" y="251076"/>
                  </a:lnTo>
                  <a:lnTo>
                    <a:pt x="214630" y="502152"/>
                  </a:lnTo>
                  <a:lnTo>
                    <a:pt x="214630" y="401722"/>
                  </a:lnTo>
                  <a:lnTo>
                    <a:pt x="0" y="401722"/>
                  </a:lnTo>
                  <a:lnTo>
                    <a:pt x="0" y="100430"/>
                  </a:lnTo>
                  <a:close/>
                </a:path>
              </a:pathLst>
            </a:custGeom>
            <a:solidFill>
              <a:srgbClr val="002776">
                <a:tint val="60000"/>
                <a:hueOff val="0"/>
                <a:satOff val="0"/>
                <a:lumOff val="0"/>
                <a:alphaOff val="0"/>
              </a:srgbClr>
            </a:solidFill>
            <a:ln>
              <a:noFill/>
            </a:ln>
            <a:effectLst/>
          </p:spPr>
          <p:txBody>
            <a:bodyPr lIns="0" tIns="100430" rIns="128778" bIns="100430"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mj-lt"/>
                <a:ea typeface="+mn-ea"/>
                <a:cs typeface="+mn-cs"/>
              </a:endParaRPr>
            </a:p>
          </p:txBody>
        </p:sp>
        <p:sp>
          <p:nvSpPr>
            <p:cNvPr id="12" name="Freeform 11"/>
            <p:cNvSpPr/>
            <p:nvPr/>
          </p:nvSpPr>
          <p:spPr>
            <a:xfrm>
              <a:off x="3559043" y="2797126"/>
              <a:ext cx="2025911" cy="1214884"/>
            </a:xfrm>
            <a:custGeom>
              <a:avLst/>
              <a:gdLst>
                <a:gd name="connsiteX0" fmla="*/ 0 w 2024806"/>
                <a:gd name="connsiteY0" fmla="*/ 121488 h 1214883"/>
                <a:gd name="connsiteX1" fmla="*/ 121488 w 2024806"/>
                <a:gd name="connsiteY1" fmla="*/ 0 h 1214883"/>
                <a:gd name="connsiteX2" fmla="*/ 1903318 w 2024806"/>
                <a:gd name="connsiteY2" fmla="*/ 0 h 1214883"/>
                <a:gd name="connsiteX3" fmla="*/ 2024806 w 2024806"/>
                <a:gd name="connsiteY3" fmla="*/ 121488 h 1214883"/>
                <a:gd name="connsiteX4" fmla="*/ 2024806 w 2024806"/>
                <a:gd name="connsiteY4" fmla="*/ 1093395 h 1214883"/>
                <a:gd name="connsiteX5" fmla="*/ 1903318 w 2024806"/>
                <a:gd name="connsiteY5" fmla="*/ 1214883 h 1214883"/>
                <a:gd name="connsiteX6" fmla="*/ 121488 w 2024806"/>
                <a:gd name="connsiteY6" fmla="*/ 1214883 h 1214883"/>
                <a:gd name="connsiteX7" fmla="*/ 0 w 2024806"/>
                <a:gd name="connsiteY7" fmla="*/ 1093395 h 1214883"/>
                <a:gd name="connsiteX8" fmla="*/ 0 w 2024806"/>
                <a:gd name="connsiteY8" fmla="*/ 121488 h 12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06" h="1214883">
                  <a:moveTo>
                    <a:pt x="0" y="121488"/>
                  </a:moveTo>
                  <a:cubicBezTo>
                    <a:pt x="0" y="54392"/>
                    <a:pt x="54392" y="0"/>
                    <a:pt x="121488" y="0"/>
                  </a:cubicBezTo>
                  <a:lnTo>
                    <a:pt x="1903318" y="0"/>
                  </a:lnTo>
                  <a:cubicBezTo>
                    <a:pt x="1970414" y="0"/>
                    <a:pt x="2024806" y="54392"/>
                    <a:pt x="2024806" y="121488"/>
                  </a:cubicBezTo>
                  <a:lnTo>
                    <a:pt x="2024806" y="1093395"/>
                  </a:lnTo>
                  <a:cubicBezTo>
                    <a:pt x="2024806" y="1160491"/>
                    <a:pt x="1970414" y="1214883"/>
                    <a:pt x="1903318" y="1214883"/>
                  </a:cubicBezTo>
                  <a:lnTo>
                    <a:pt x="121488" y="1214883"/>
                  </a:lnTo>
                  <a:cubicBezTo>
                    <a:pt x="54392" y="1214883"/>
                    <a:pt x="0" y="1160491"/>
                    <a:pt x="0" y="1093395"/>
                  </a:cubicBezTo>
                  <a:lnTo>
                    <a:pt x="0" y="121488"/>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92733" tIns="92733" rIns="92733" bIns="92733"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Hub Sends Account Transfer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to </a:t>
              </a:r>
              <a:r>
                <a:rPr kumimoji="0" lang="en-US" sz="1200" b="1" i="0" u="none" strike="noStrike" kern="0" cap="none" spc="0" normalizeH="0" baseline="0" noProof="0" dirty="0">
                  <a:ln>
                    <a:noFill/>
                  </a:ln>
                  <a:solidFill>
                    <a:srgbClr val="FFFFFF"/>
                  </a:solidFill>
                  <a:effectLst/>
                  <a:uLnTx/>
                  <a:uFillTx/>
                  <a:latin typeface="+mj-lt"/>
                  <a:ea typeface="+mn-ea"/>
                  <a:cs typeface="+mn-cs"/>
                </a:rPr>
                <a:t>State</a:t>
              </a:r>
            </a:p>
          </p:txBody>
        </p:sp>
        <p:sp>
          <p:nvSpPr>
            <p:cNvPr id="14" name="Freeform 13"/>
            <p:cNvSpPr/>
            <p:nvPr/>
          </p:nvSpPr>
          <p:spPr>
            <a:xfrm>
              <a:off x="5763403" y="3153920"/>
              <a:ext cx="428625" cy="501296"/>
            </a:xfrm>
            <a:custGeom>
              <a:avLst/>
              <a:gdLst>
                <a:gd name="connsiteX0" fmla="*/ 0 w 429259"/>
                <a:gd name="connsiteY0" fmla="*/ 100430 h 502152"/>
                <a:gd name="connsiteX1" fmla="*/ 214630 w 429259"/>
                <a:gd name="connsiteY1" fmla="*/ 100430 h 502152"/>
                <a:gd name="connsiteX2" fmla="*/ 214630 w 429259"/>
                <a:gd name="connsiteY2" fmla="*/ 0 h 502152"/>
                <a:gd name="connsiteX3" fmla="*/ 429259 w 429259"/>
                <a:gd name="connsiteY3" fmla="*/ 251076 h 502152"/>
                <a:gd name="connsiteX4" fmla="*/ 214630 w 429259"/>
                <a:gd name="connsiteY4" fmla="*/ 502152 h 502152"/>
                <a:gd name="connsiteX5" fmla="*/ 214630 w 429259"/>
                <a:gd name="connsiteY5" fmla="*/ 401722 h 502152"/>
                <a:gd name="connsiteX6" fmla="*/ 0 w 429259"/>
                <a:gd name="connsiteY6" fmla="*/ 401722 h 502152"/>
                <a:gd name="connsiteX7" fmla="*/ 0 w 429259"/>
                <a:gd name="connsiteY7" fmla="*/ 100430 h 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59" h="502152">
                  <a:moveTo>
                    <a:pt x="0" y="100430"/>
                  </a:moveTo>
                  <a:lnTo>
                    <a:pt x="214630" y="100430"/>
                  </a:lnTo>
                  <a:lnTo>
                    <a:pt x="214630" y="0"/>
                  </a:lnTo>
                  <a:lnTo>
                    <a:pt x="429259" y="251076"/>
                  </a:lnTo>
                  <a:lnTo>
                    <a:pt x="214630" y="502152"/>
                  </a:lnTo>
                  <a:lnTo>
                    <a:pt x="214630" y="401722"/>
                  </a:lnTo>
                  <a:lnTo>
                    <a:pt x="0" y="401722"/>
                  </a:lnTo>
                  <a:lnTo>
                    <a:pt x="0" y="100430"/>
                  </a:lnTo>
                  <a:close/>
                </a:path>
              </a:pathLst>
            </a:custGeom>
            <a:solidFill>
              <a:srgbClr val="002776">
                <a:tint val="60000"/>
                <a:hueOff val="0"/>
                <a:satOff val="0"/>
                <a:lumOff val="0"/>
                <a:alphaOff val="0"/>
              </a:srgbClr>
            </a:solidFill>
            <a:ln>
              <a:noFill/>
            </a:ln>
            <a:effectLst/>
          </p:spPr>
          <p:txBody>
            <a:bodyPr lIns="0" tIns="100430" rIns="128778" bIns="100430"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mj-lt"/>
                <a:ea typeface="+mn-ea"/>
                <a:cs typeface="+mn-cs"/>
              </a:endParaRPr>
            </a:p>
          </p:txBody>
        </p:sp>
        <p:sp>
          <p:nvSpPr>
            <p:cNvPr id="15" name="Freeform 14"/>
            <p:cNvSpPr/>
            <p:nvPr/>
          </p:nvSpPr>
          <p:spPr>
            <a:xfrm>
              <a:off x="6394969" y="2797126"/>
              <a:ext cx="2024162" cy="1214884"/>
            </a:xfrm>
            <a:custGeom>
              <a:avLst/>
              <a:gdLst>
                <a:gd name="connsiteX0" fmla="*/ 0 w 2024806"/>
                <a:gd name="connsiteY0" fmla="*/ 121488 h 1214883"/>
                <a:gd name="connsiteX1" fmla="*/ 121488 w 2024806"/>
                <a:gd name="connsiteY1" fmla="*/ 0 h 1214883"/>
                <a:gd name="connsiteX2" fmla="*/ 1903318 w 2024806"/>
                <a:gd name="connsiteY2" fmla="*/ 0 h 1214883"/>
                <a:gd name="connsiteX3" fmla="*/ 2024806 w 2024806"/>
                <a:gd name="connsiteY3" fmla="*/ 121488 h 1214883"/>
                <a:gd name="connsiteX4" fmla="*/ 2024806 w 2024806"/>
                <a:gd name="connsiteY4" fmla="*/ 1093395 h 1214883"/>
                <a:gd name="connsiteX5" fmla="*/ 1903318 w 2024806"/>
                <a:gd name="connsiteY5" fmla="*/ 1214883 h 1214883"/>
                <a:gd name="connsiteX6" fmla="*/ 121488 w 2024806"/>
                <a:gd name="connsiteY6" fmla="*/ 1214883 h 1214883"/>
                <a:gd name="connsiteX7" fmla="*/ 0 w 2024806"/>
                <a:gd name="connsiteY7" fmla="*/ 1093395 h 1214883"/>
                <a:gd name="connsiteX8" fmla="*/ 0 w 2024806"/>
                <a:gd name="connsiteY8" fmla="*/ 121488 h 12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06" h="1214883">
                  <a:moveTo>
                    <a:pt x="0" y="121488"/>
                  </a:moveTo>
                  <a:cubicBezTo>
                    <a:pt x="0" y="54392"/>
                    <a:pt x="54392" y="0"/>
                    <a:pt x="121488" y="0"/>
                  </a:cubicBezTo>
                  <a:lnTo>
                    <a:pt x="1903318" y="0"/>
                  </a:lnTo>
                  <a:cubicBezTo>
                    <a:pt x="1970414" y="0"/>
                    <a:pt x="2024806" y="54392"/>
                    <a:pt x="2024806" y="121488"/>
                  </a:cubicBezTo>
                  <a:lnTo>
                    <a:pt x="2024806" y="1093395"/>
                  </a:lnTo>
                  <a:cubicBezTo>
                    <a:pt x="2024806" y="1160491"/>
                    <a:pt x="1970414" y="1214883"/>
                    <a:pt x="1903318" y="1214883"/>
                  </a:cubicBezTo>
                  <a:lnTo>
                    <a:pt x="121488" y="1214883"/>
                  </a:lnTo>
                  <a:cubicBezTo>
                    <a:pt x="54392" y="1214883"/>
                    <a:pt x="0" y="1160491"/>
                    <a:pt x="0" y="1093395"/>
                  </a:cubicBezTo>
                  <a:lnTo>
                    <a:pt x="0" y="121488"/>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92733" tIns="92733" rIns="92733" bIns="92733"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Receives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information and Loads </a:t>
              </a:r>
              <a:r>
                <a:rPr kumimoji="0" lang="en-US" sz="1200" b="1" i="0" u="none" strike="noStrike" kern="0" cap="none" spc="0" normalizeH="0" baseline="0" noProof="0" dirty="0">
                  <a:ln>
                    <a:noFill/>
                  </a:ln>
                  <a:solidFill>
                    <a:srgbClr val="FFFFFF"/>
                  </a:solidFill>
                  <a:effectLst/>
                  <a:uLnTx/>
                  <a:uFillTx/>
                  <a:latin typeface="+mj-lt"/>
                  <a:ea typeface="+mn-ea"/>
                  <a:cs typeface="+mn-cs"/>
                </a:rPr>
                <a:t>Data</a:t>
              </a:r>
            </a:p>
          </p:txBody>
        </p:sp>
        <p:sp>
          <p:nvSpPr>
            <p:cNvPr id="16" name="Freeform 15"/>
            <p:cNvSpPr/>
            <p:nvPr/>
          </p:nvSpPr>
          <p:spPr>
            <a:xfrm>
              <a:off x="7149874" y="4027175"/>
              <a:ext cx="502104" cy="429936"/>
            </a:xfrm>
            <a:custGeom>
              <a:avLst/>
              <a:gdLst>
                <a:gd name="connsiteX0" fmla="*/ 0 w 429259"/>
                <a:gd name="connsiteY0" fmla="*/ 100430 h 502152"/>
                <a:gd name="connsiteX1" fmla="*/ 214630 w 429259"/>
                <a:gd name="connsiteY1" fmla="*/ 100430 h 502152"/>
                <a:gd name="connsiteX2" fmla="*/ 214630 w 429259"/>
                <a:gd name="connsiteY2" fmla="*/ 0 h 502152"/>
                <a:gd name="connsiteX3" fmla="*/ 429259 w 429259"/>
                <a:gd name="connsiteY3" fmla="*/ 251076 h 502152"/>
                <a:gd name="connsiteX4" fmla="*/ 214630 w 429259"/>
                <a:gd name="connsiteY4" fmla="*/ 502152 h 502152"/>
                <a:gd name="connsiteX5" fmla="*/ 214630 w 429259"/>
                <a:gd name="connsiteY5" fmla="*/ 401722 h 502152"/>
                <a:gd name="connsiteX6" fmla="*/ 0 w 429259"/>
                <a:gd name="connsiteY6" fmla="*/ 401722 h 502152"/>
                <a:gd name="connsiteX7" fmla="*/ 0 w 429259"/>
                <a:gd name="connsiteY7" fmla="*/ 100430 h 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59" h="502152">
                  <a:moveTo>
                    <a:pt x="343407" y="1"/>
                  </a:moveTo>
                  <a:lnTo>
                    <a:pt x="343407" y="251077"/>
                  </a:lnTo>
                  <a:lnTo>
                    <a:pt x="429259" y="251077"/>
                  </a:lnTo>
                  <a:lnTo>
                    <a:pt x="214630" y="502151"/>
                  </a:lnTo>
                  <a:lnTo>
                    <a:pt x="0" y="251077"/>
                  </a:lnTo>
                  <a:lnTo>
                    <a:pt x="85852" y="251077"/>
                  </a:lnTo>
                  <a:lnTo>
                    <a:pt x="85852" y="1"/>
                  </a:lnTo>
                  <a:lnTo>
                    <a:pt x="343407" y="1"/>
                  </a:lnTo>
                  <a:close/>
                </a:path>
              </a:pathLst>
            </a:custGeom>
            <a:solidFill>
              <a:srgbClr val="002776">
                <a:tint val="60000"/>
                <a:hueOff val="0"/>
                <a:satOff val="0"/>
                <a:lumOff val="0"/>
                <a:alphaOff val="0"/>
              </a:srgbClr>
            </a:solidFill>
            <a:ln>
              <a:noFill/>
            </a:ln>
            <a:effectLst/>
          </p:spPr>
          <p:txBody>
            <a:bodyPr lIns="100431" tIns="0" rIns="100430" bIns="128779"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mj-lt"/>
                <a:ea typeface="+mn-ea"/>
                <a:cs typeface="+mn-cs"/>
              </a:endParaRPr>
            </a:p>
          </p:txBody>
        </p:sp>
        <p:sp>
          <p:nvSpPr>
            <p:cNvPr id="17" name="Freeform 16"/>
            <p:cNvSpPr/>
            <p:nvPr/>
          </p:nvSpPr>
          <p:spPr>
            <a:xfrm>
              <a:off x="6394969" y="4472276"/>
              <a:ext cx="2024162" cy="1214883"/>
            </a:xfrm>
            <a:custGeom>
              <a:avLst/>
              <a:gdLst>
                <a:gd name="connsiteX0" fmla="*/ 0 w 2024806"/>
                <a:gd name="connsiteY0" fmla="*/ 121488 h 1214883"/>
                <a:gd name="connsiteX1" fmla="*/ 121488 w 2024806"/>
                <a:gd name="connsiteY1" fmla="*/ 0 h 1214883"/>
                <a:gd name="connsiteX2" fmla="*/ 1903318 w 2024806"/>
                <a:gd name="connsiteY2" fmla="*/ 0 h 1214883"/>
                <a:gd name="connsiteX3" fmla="*/ 2024806 w 2024806"/>
                <a:gd name="connsiteY3" fmla="*/ 121488 h 1214883"/>
                <a:gd name="connsiteX4" fmla="*/ 2024806 w 2024806"/>
                <a:gd name="connsiteY4" fmla="*/ 1093395 h 1214883"/>
                <a:gd name="connsiteX5" fmla="*/ 1903318 w 2024806"/>
                <a:gd name="connsiteY5" fmla="*/ 1214883 h 1214883"/>
                <a:gd name="connsiteX6" fmla="*/ 121488 w 2024806"/>
                <a:gd name="connsiteY6" fmla="*/ 1214883 h 1214883"/>
                <a:gd name="connsiteX7" fmla="*/ 0 w 2024806"/>
                <a:gd name="connsiteY7" fmla="*/ 1093395 h 1214883"/>
                <a:gd name="connsiteX8" fmla="*/ 0 w 2024806"/>
                <a:gd name="connsiteY8" fmla="*/ 121488 h 12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06" h="1214883">
                  <a:moveTo>
                    <a:pt x="0" y="121488"/>
                  </a:moveTo>
                  <a:cubicBezTo>
                    <a:pt x="0" y="54392"/>
                    <a:pt x="54392" y="0"/>
                    <a:pt x="121488" y="0"/>
                  </a:cubicBezTo>
                  <a:lnTo>
                    <a:pt x="1903318" y="0"/>
                  </a:lnTo>
                  <a:cubicBezTo>
                    <a:pt x="1970414" y="0"/>
                    <a:pt x="2024806" y="54392"/>
                    <a:pt x="2024806" y="121488"/>
                  </a:cubicBezTo>
                  <a:lnTo>
                    <a:pt x="2024806" y="1093395"/>
                  </a:lnTo>
                  <a:cubicBezTo>
                    <a:pt x="2024806" y="1160491"/>
                    <a:pt x="1970414" y="1214883"/>
                    <a:pt x="1903318" y="1214883"/>
                  </a:cubicBezTo>
                  <a:lnTo>
                    <a:pt x="121488" y="1214883"/>
                  </a:lnTo>
                  <a:cubicBezTo>
                    <a:pt x="54392" y="1214883"/>
                    <a:pt x="0" y="1160491"/>
                    <a:pt x="0" y="1093395"/>
                  </a:cubicBezTo>
                  <a:lnTo>
                    <a:pt x="0" y="121488"/>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92733" tIns="92733" rIns="92733" bIns="92733"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Runs Eligibility on Case Individuals</a:t>
              </a:r>
            </a:p>
          </p:txBody>
        </p:sp>
        <p:sp>
          <p:nvSpPr>
            <p:cNvPr id="18" name="Freeform 17"/>
            <p:cNvSpPr/>
            <p:nvPr/>
          </p:nvSpPr>
          <p:spPr>
            <a:xfrm>
              <a:off x="5786146" y="4829070"/>
              <a:ext cx="430375" cy="501295"/>
            </a:xfrm>
            <a:custGeom>
              <a:avLst/>
              <a:gdLst>
                <a:gd name="connsiteX0" fmla="*/ 0 w 429259"/>
                <a:gd name="connsiteY0" fmla="*/ 100430 h 502152"/>
                <a:gd name="connsiteX1" fmla="*/ 214630 w 429259"/>
                <a:gd name="connsiteY1" fmla="*/ 100430 h 502152"/>
                <a:gd name="connsiteX2" fmla="*/ 214630 w 429259"/>
                <a:gd name="connsiteY2" fmla="*/ 0 h 502152"/>
                <a:gd name="connsiteX3" fmla="*/ 429259 w 429259"/>
                <a:gd name="connsiteY3" fmla="*/ 251076 h 502152"/>
                <a:gd name="connsiteX4" fmla="*/ 214630 w 429259"/>
                <a:gd name="connsiteY4" fmla="*/ 502152 h 502152"/>
                <a:gd name="connsiteX5" fmla="*/ 214630 w 429259"/>
                <a:gd name="connsiteY5" fmla="*/ 401722 h 502152"/>
                <a:gd name="connsiteX6" fmla="*/ 0 w 429259"/>
                <a:gd name="connsiteY6" fmla="*/ 401722 h 502152"/>
                <a:gd name="connsiteX7" fmla="*/ 0 w 429259"/>
                <a:gd name="connsiteY7" fmla="*/ 100430 h 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59" h="502152">
                  <a:moveTo>
                    <a:pt x="429259" y="401722"/>
                  </a:moveTo>
                  <a:lnTo>
                    <a:pt x="214629" y="401722"/>
                  </a:lnTo>
                  <a:lnTo>
                    <a:pt x="214629" y="502152"/>
                  </a:lnTo>
                  <a:lnTo>
                    <a:pt x="0" y="251076"/>
                  </a:lnTo>
                  <a:lnTo>
                    <a:pt x="214629" y="0"/>
                  </a:lnTo>
                  <a:lnTo>
                    <a:pt x="214629" y="100430"/>
                  </a:lnTo>
                  <a:lnTo>
                    <a:pt x="429259" y="100430"/>
                  </a:lnTo>
                  <a:lnTo>
                    <a:pt x="429259" y="401722"/>
                  </a:lnTo>
                  <a:close/>
                </a:path>
              </a:pathLst>
            </a:custGeom>
            <a:solidFill>
              <a:srgbClr val="002776">
                <a:tint val="60000"/>
                <a:hueOff val="0"/>
                <a:satOff val="0"/>
                <a:lumOff val="0"/>
                <a:alphaOff val="0"/>
              </a:srgbClr>
            </a:solidFill>
            <a:ln>
              <a:noFill/>
            </a:ln>
            <a:effectLst/>
          </p:spPr>
          <p:txBody>
            <a:bodyPr lIns="128778" tIns="100430" rIns="0" bIns="100430"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mj-lt"/>
                <a:ea typeface="+mn-ea"/>
                <a:cs typeface="+mn-cs"/>
              </a:endParaRPr>
            </a:p>
          </p:txBody>
        </p:sp>
        <p:sp>
          <p:nvSpPr>
            <p:cNvPr id="19" name="Freeform 18"/>
            <p:cNvSpPr/>
            <p:nvPr/>
          </p:nvSpPr>
          <p:spPr>
            <a:xfrm>
              <a:off x="3559043" y="4472276"/>
              <a:ext cx="2025911" cy="1214883"/>
            </a:xfrm>
            <a:custGeom>
              <a:avLst/>
              <a:gdLst>
                <a:gd name="connsiteX0" fmla="*/ 0 w 2024806"/>
                <a:gd name="connsiteY0" fmla="*/ 121488 h 1214883"/>
                <a:gd name="connsiteX1" fmla="*/ 121488 w 2024806"/>
                <a:gd name="connsiteY1" fmla="*/ 0 h 1214883"/>
                <a:gd name="connsiteX2" fmla="*/ 1903318 w 2024806"/>
                <a:gd name="connsiteY2" fmla="*/ 0 h 1214883"/>
                <a:gd name="connsiteX3" fmla="*/ 2024806 w 2024806"/>
                <a:gd name="connsiteY3" fmla="*/ 121488 h 1214883"/>
                <a:gd name="connsiteX4" fmla="*/ 2024806 w 2024806"/>
                <a:gd name="connsiteY4" fmla="*/ 1093395 h 1214883"/>
                <a:gd name="connsiteX5" fmla="*/ 1903318 w 2024806"/>
                <a:gd name="connsiteY5" fmla="*/ 1214883 h 1214883"/>
                <a:gd name="connsiteX6" fmla="*/ 121488 w 2024806"/>
                <a:gd name="connsiteY6" fmla="*/ 1214883 h 1214883"/>
                <a:gd name="connsiteX7" fmla="*/ 0 w 2024806"/>
                <a:gd name="connsiteY7" fmla="*/ 1093395 h 1214883"/>
                <a:gd name="connsiteX8" fmla="*/ 0 w 2024806"/>
                <a:gd name="connsiteY8" fmla="*/ 121488 h 1214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4806" h="1214883">
                  <a:moveTo>
                    <a:pt x="0" y="121488"/>
                  </a:moveTo>
                  <a:cubicBezTo>
                    <a:pt x="0" y="54392"/>
                    <a:pt x="54392" y="0"/>
                    <a:pt x="121488" y="0"/>
                  </a:cubicBezTo>
                  <a:lnTo>
                    <a:pt x="1903318" y="0"/>
                  </a:lnTo>
                  <a:cubicBezTo>
                    <a:pt x="1970414" y="0"/>
                    <a:pt x="2024806" y="54392"/>
                    <a:pt x="2024806" y="121488"/>
                  </a:cubicBezTo>
                  <a:lnTo>
                    <a:pt x="2024806" y="1093395"/>
                  </a:lnTo>
                  <a:cubicBezTo>
                    <a:pt x="2024806" y="1160491"/>
                    <a:pt x="1970414" y="1214883"/>
                    <a:pt x="1903318" y="1214883"/>
                  </a:cubicBezTo>
                  <a:lnTo>
                    <a:pt x="121488" y="1214883"/>
                  </a:lnTo>
                  <a:cubicBezTo>
                    <a:pt x="54392" y="1214883"/>
                    <a:pt x="0" y="1160491"/>
                    <a:pt x="0" y="1093395"/>
                  </a:cubicBezTo>
                  <a:lnTo>
                    <a:pt x="0" y="121488"/>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92733" tIns="92733" rIns="92733" bIns="92733"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Creates Response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for </a:t>
              </a:r>
              <a:r>
                <a:rPr kumimoji="0" lang="en-US" sz="1200" b="1" i="0" u="none" strike="noStrike" kern="0" cap="none" spc="0" normalizeH="0" baseline="0" noProof="0" dirty="0">
                  <a:ln>
                    <a:noFill/>
                  </a:ln>
                  <a:solidFill>
                    <a:srgbClr val="FFFFFF"/>
                  </a:solidFill>
                  <a:effectLst/>
                  <a:uLnTx/>
                  <a:uFillTx/>
                  <a:latin typeface="+mj-lt"/>
                  <a:ea typeface="+mn-ea"/>
                  <a:cs typeface="+mn-cs"/>
                </a:rPr>
                <a:t>Referred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Individuals</a:t>
              </a:r>
              <a:endParaRPr kumimoji="0" lang="en-US" sz="1200" b="1" i="0" u="none" strike="noStrike" kern="0" cap="none" spc="0" normalizeH="0" baseline="0" noProof="0" dirty="0">
                <a:ln>
                  <a:noFill/>
                </a:ln>
                <a:solidFill>
                  <a:srgbClr val="FFFFFF"/>
                </a:solidFill>
                <a:effectLst/>
                <a:uLnTx/>
                <a:uFillTx/>
                <a:latin typeface="+mj-lt"/>
                <a:ea typeface="+mn-ea"/>
                <a:cs typeface="+mn-cs"/>
              </a:endParaRPr>
            </a:p>
          </p:txBody>
        </p:sp>
      </p:grpSp>
      <p:sp>
        <p:nvSpPr>
          <p:cNvPr id="22" name="Rounded Rectangle 21"/>
          <p:cNvSpPr/>
          <p:nvPr/>
        </p:nvSpPr>
        <p:spPr>
          <a:xfrm>
            <a:off x="5217637" y="2209870"/>
            <a:ext cx="1687520" cy="846986"/>
          </a:xfrm>
          <a:prstGeom prst="roundRect">
            <a:avLst/>
          </a:prstGeom>
          <a:solidFill>
            <a:srgbClr val="002776"/>
          </a:solidFill>
          <a:ln w="25400" cap="flat" cmpd="sng" algn="ctr">
            <a:solidFill>
              <a:srgbClr val="002776">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Task Created if Data requires caseworker intervention</a:t>
            </a:r>
          </a:p>
        </p:txBody>
      </p:sp>
      <p:sp>
        <p:nvSpPr>
          <p:cNvPr id="23" name="Right Arrow 22"/>
          <p:cNvSpPr/>
          <p:nvPr/>
        </p:nvSpPr>
        <p:spPr>
          <a:xfrm rot="16200000">
            <a:off x="5904691" y="3024063"/>
            <a:ext cx="313411" cy="496155"/>
          </a:xfrm>
          <a:prstGeom prst="rightArrow">
            <a:avLst/>
          </a:prstGeom>
          <a:solidFill>
            <a:srgbClr val="FFFFFF">
              <a:lumMod val="75000"/>
            </a:srgbClr>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24" name="Content Placeholder 2"/>
          <p:cNvSpPr txBox="1">
            <a:spLocks/>
          </p:cNvSpPr>
          <p:nvPr/>
        </p:nvSpPr>
        <p:spPr>
          <a:xfrm>
            <a:off x="7086600" y="2044583"/>
            <a:ext cx="1981200" cy="2756017"/>
          </a:xfrm>
          <a:prstGeom prst="rect">
            <a:avLst/>
          </a:prstGeom>
        </p:spPr>
        <p:txBody>
          <a:bodyPr/>
          <a:lstStyle>
            <a:lvl1pPr marL="342900" indent="-342900" algn="l" rtl="0" eaLnBrk="0" fontAlgn="base" hangingPunct="0">
              <a:spcBef>
                <a:spcPct val="100000"/>
              </a:spcBef>
              <a:spcAft>
                <a:spcPct val="0"/>
              </a:spcAft>
              <a:buFont typeface="Arial" panose="020B0604020202020204" pitchFamily="34" charset="0"/>
              <a:defRPr>
                <a:solidFill>
                  <a:schemeClr val="tx2"/>
                </a:solidFill>
                <a:latin typeface="+mn-lt"/>
                <a:ea typeface="+mn-ea"/>
                <a:cs typeface="+mn-cs"/>
              </a:defRPr>
            </a:lvl1pPr>
            <a:lvl2pPr marL="169863" indent="-168275" algn="l" rtl="0" eaLnBrk="0" fontAlgn="base" hangingPunct="0">
              <a:spcBef>
                <a:spcPct val="20000"/>
              </a:spcBef>
              <a:spcAft>
                <a:spcPct val="0"/>
              </a:spcAft>
              <a:buChar char="•"/>
              <a:defRPr>
                <a:solidFill>
                  <a:schemeClr val="tx2"/>
                </a:solidFill>
                <a:latin typeface="+mn-lt"/>
              </a:defRPr>
            </a:lvl2pPr>
            <a:lvl3pPr marL="341313" indent="-169863" algn="l" rtl="0" eaLnBrk="0" fontAlgn="base" hangingPunct="0">
              <a:spcBef>
                <a:spcPct val="20000"/>
              </a:spcBef>
              <a:spcAft>
                <a:spcPct val="0"/>
              </a:spcAft>
              <a:buFont typeface="Arial" panose="020B0604020202020204" pitchFamily="34" charset="0"/>
              <a:buChar char="–"/>
              <a:defRPr sz="1600">
                <a:solidFill>
                  <a:schemeClr val="tx2"/>
                </a:solidFill>
                <a:latin typeface="+mn-lt"/>
              </a:defRPr>
            </a:lvl3pPr>
            <a:lvl4pPr marL="512763" indent="-169863" algn="l" rtl="0" eaLnBrk="0" fontAlgn="base" hangingPunct="0">
              <a:spcBef>
                <a:spcPct val="20000"/>
              </a:spcBef>
              <a:spcAft>
                <a:spcPct val="0"/>
              </a:spcAft>
              <a:buChar char="•"/>
              <a:defRPr sz="1600">
                <a:solidFill>
                  <a:schemeClr val="tx2"/>
                </a:solidFill>
                <a:latin typeface="+mn-lt"/>
              </a:defRPr>
            </a:lvl4pPr>
            <a:lvl5pPr marL="684213" indent="-169863" algn="l" rtl="0" eaLnBrk="0" fontAlgn="base" hangingPunct="0">
              <a:spcBef>
                <a:spcPct val="20000"/>
              </a:spcBef>
              <a:spcAft>
                <a:spcPct val="0"/>
              </a:spcAft>
              <a:buFont typeface="Arial" panose="020B0604020202020204" pitchFamily="34" charset="0"/>
              <a:buChar char="–"/>
              <a:defRPr sz="1600">
                <a:solidFill>
                  <a:schemeClr val="tx2"/>
                </a:solidFill>
                <a:latin typeface="+mn-lt"/>
              </a:defRPr>
            </a:lvl5pPr>
            <a:lvl6pPr marL="1141413" indent="-169863" algn="l" rtl="0" eaLnBrk="0" fontAlgn="base" hangingPunct="0">
              <a:spcBef>
                <a:spcPct val="20000"/>
              </a:spcBef>
              <a:spcAft>
                <a:spcPct val="0"/>
              </a:spcAft>
              <a:buFont typeface="Arial" charset="0"/>
              <a:buChar char="–"/>
              <a:defRPr sz="1600">
                <a:solidFill>
                  <a:schemeClr val="tx2"/>
                </a:solidFill>
                <a:latin typeface="+mn-lt"/>
              </a:defRPr>
            </a:lvl6pPr>
            <a:lvl7pPr marL="1598613" indent="-169863" algn="l" rtl="0" eaLnBrk="0" fontAlgn="base" hangingPunct="0">
              <a:spcBef>
                <a:spcPct val="20000"/>
              </a:spcBef>
              <a:spcAft>
                <a:spcPct val="0"/>
              </a:spcAft>
              <a:buFont typeface="Arial" charset="0"/>
              <a:buChar char="–"/>
              <a:defRPr sz="1600">
                <a:solidFill>
                  <a:schemeClr val="tx2"/>
                </a:solidFill>
                <a:latin typeface="+mn-lt"/>
              </a:defRPr>
            </a:lvl7pPr>
            <a:lvl8pPr marL="2055813" indent="-169863" algn="l" rtl="0" eaLnBrk="0" fontAlgn="base" hangingPunct="0">
              <a:spcBef>
                <a:spcPct val="20000"/>
              </a:spcBef>
              <a:spcAft>
                <a:spcPct val="0"/>
              </a:spcAft>
              <a:buFont typeface="Arial" charset="0"/>
              <a:buChar char="–"/>
              <a:defRPr sz="1600">
                <a:solidFill>
                  <a:schemeClr val="tx2"/>
                </a:solidFill>
                <a:latin typeface="+mn-lt"/>
              </a:defRPr>
            </a:lvl8pPr>
            <a:lvl9pPr marL="2513013" indent="-169863" algn="l" rtl="0" eaLnBrk="0" fontAlgn="base" hangingPunct="0">
              <a:spcBef>
                <a:spcPct val="20000"/>
              </a:spcBef>
              <a:spcAft>
                <a:spcPct val="0"/>
              </a:spcAft>
              <a:buFont typeface="Arial" charset="0"/>
              <a:buChar char="–"/>
              <a:defRPr sz="1600">
                <a:solidFill>
                  <a:schemeClr val="tx2"/>
                </a:solidFill>
                <a:latin typeface="+mn-lt"/>
              </a:defRPr>
            </a:lvl9pPr>
          </a:lstStyle>
          <a:p>
            <a:pPr marL="0" indent="0" algn="ctr">
              <a:defRPr/>
            </a:pPr>
            <a:r>
              <a:rPr lang="en-US" altLang="en-US" sz="1200" kern="0" dirty="0" smtClean="0">
                <a:solidFill>
                  <a:srgbClr val="002776"/>
                </a:solidFill>
                <a:latin typeface="+mj-lt"/>
              </a:rPr>
              <a:t>If the following occurs a task is created for worker intervention, otherwise the request continues through eligibility and Medicaid enrollment:</a:t>
            </a:r>
          </a:p>
          <a:p>
            <a:pPr marL="514350" lvl="4" indent="-173037">
              <a:spcBef>
                <a:spcPts val="0"/>
              </a:spcBef>
              <a:defRPr/>
            </a:pPr>
            <a:r>
              <a:rPr lang="en-US" altLang="en-US" sz="1200" kern="0" dirty="0" smtClean="0">
                <a:solidFill>
                  <a:srgbClr val="002776"/>
                </a:solidFill>
                <a:latin typeface="+mj-lt"/>
                <a:cs typeface="Arial" panose="020B0604020202020204" pitchFamily="34" charset="0"/>
              </a:rPr>
              <a:t>Account Transfer Duplication</a:t>
            </a:r>
          </a:p>
          <a:p>
            <a:pPr marL="514350" lvl="4" indent="-173037">
              <a:spcBef>
                <a:spcPts val="0"/>
              </a:spcBef>
              <a:defRPr/>
            </a:pPr>
            <a:r>
              <a:rPr lang="en-US" altLang="en-US" sz="1200" kern="0" dirty="0" smtClean="0">
                <a:solidFill>
                  <a:srgbClr val="002776"/>
                </a:solidFill>
                <a:latin typeface="+mj-lt"/>
                <a:cs typeface="Arial" panose="020B0604020202020204" pitchFamily="34" charset="0"/>
              </a:rPr>
              <a:t>Partial or Full match to an individual</a:t>
            </a:r>
          </a:p>
          <a:p>
            <a:pPr marL="514350" lvl="4" indent="-173037">
              <a:spcBef>
                <a:spcPts val="0"/>
              </a:spcBef>
              <a:defRPr/>
            </a:pPr>
            <a:r>
              <a:rPr lang="en-US" altLang="en-US" sz="1200" kern="0" dirty="0" smtClean="0">
                <a:solidFill>
                  <a:srgbClr val="002776"/>
                </a:solidFill>
                <a:latin typeface="+mj-lt"/>
                <a:cs typeface="Arial" panose="020B0604020202020204" pitchFamily="34" charset="0"/>
              </a:rPr>
              <a:t>Report a Change or Renewal request</a:t>
            </a:r>
          </a:p>
          <a:p>
            <a:pPr marL="514350" lvl="4" indent="-173037">
              <a:spcBef>
                <a:spcPts val="0"/>
              </a:spcBef>
              <a:defRPr/>
            </a:pPr>
            <a:r>
              <a:rPr lang="en-US" altLang="en-US" sz="1200" kern="0" dirty="0" smtClean="0">
                <a:solidFill>
                  <a:srgbClr val="002776"/>
                </a:solidFill>
                <a:latin typeface="+mj-lt"/>
                <a:cs typeface="Arial" panose="020B0604020202020204" pitchFamily="34" charset="0"/>
              </a:rPr>
              <a:t>Data Transformation Fails</a:t>
            </a:r>
          </a:p>
          <a:p>
            <a:pPr marL="0" indent="0">
              <a:spcBef>
                <a:spcPts val="0"/>
              </a:spcBef>
              <a:defRPr/>
            </a:pPr>
            <a:r>
              <a:rPr lang="en-US" altLang="en-US" sz="1100" kern="0" dirty="0" smtClean="0">
                <a:solidFill>
                  <a:srgbClr val="002776"/>
                </a:solidFill>
                <a:latin typeface="+mj-lt"/>
              </a:rPr>
              <a:t> </a:t>
            </a:r>
            <a:endParaRPr lang="en-US" altLang="en-US" sz="1100" i="1" kern="0" dirty="0" smtClean="0">
              <a:solidFill>
                <a:srgbClr val="002776"/>
              </a:solidFill>
              <a:latin typeface="+mj-lt"/>
            </a:endParaRPr>
          </a:p>
        </p:txBody>
      </p:sp>
      <p:sp>
        <p:nvSpPr>
          <p:cNvPr id="25" name="Rectangle 2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8229600" y="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txBox="1">
            <a:spLocks/>
          </p:cNvSpPr>
          <p:nvPr/>
        </p:nvSpPr>
        <p:spPr>
          <a:xfrm>
            <a:off x="381000" y="76200"/>
            <a:ext cx="8305800" cy="1143000"/>
          </a:xfrm>
          <a:prstGeom prst="rect">
            <a:avLst/>
          </a:prstGeom>
          <a:solidFill>
            <a:schemeClr val="accent1"/>
          </a:solidFill>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dirty="0" smtClean="0">
              <a:solidFill>
                <a:schemeClr val="bg1"/>
              </a:solidFill>
            </a:endParaRPr>
          </a:p>
          <a:p>
            <a:r>
              <a:rPr lang="en-US" dirty="0" smtClean="0">
                <a:solidFill>
                  <a:schemeClr val="bg1"/>
                </a:solidFill>
              </a:rPr>
              <a:t>Application Transfers </a:t>
            </a:r>
            <a:endParaRPr lang="en-US" dirty="0">
              <a:solidFill>
                <a:schemeClr val="bg1"/>
              </a:solidFill>
            </a:endParaRPr>
          </a:p>
        </p:txBody>
      </p:sp>
      <p:cxnSp>
        <p:nvCxnSpPr>
          <p:cNvPr id="5" name="Elbow Connector 4"/>
          <p:cNvCxnSpPr/>
          <p:nvPr/>
        </p:nvCxnSpPr>
        <p:spPr>
          <a:xfrm flipV="1">
            <a:off x="6705600" y="2209800"/>
            <a:ext cx="381000" cy="1395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9600" y="2743200"/>
            <a:ext cx="1143000" cy="37654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a:t>
            </a:r>
            <a:endParaRPr lang="en-US" dirty="0"/>
          </a:p>
        </p:txBody>
      </p:sp>
      <p:sp>
        <p:nvSpPr>
          <p:cNvPr id="27" name="Right Arrow 26"/>
          <p:cNvSpPr/>
          <p:nvPr/>
        </p:nvSpPr>
        <p:spPr>
          <a:xfrm rot="5400000">
            <a:off x="1024394" y="3032828"/>
            <a:ext cx="313411" cy="496155"/>
          </a:xfrm>
          <a:prstGeom prst="rightArrow">
            <a:avLst/>
          </a:prstGeom>
          <a:solidFill>
            <a:srgbClr val="FFFFFF">
              <a:lumMod val="75000"/>
            </a:srgbClr>
          </a:solidFill>
          <a:ln w="25400" cap="flat" cmpd="sng"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28" name="Rounded Rectangle 27"/>
          <p:cNvSpPr/>
          <p:nvPr/>
        </p:nvSpPr>
        <p:spPr>
          <a:xfrm>
            <a:off x="409444" y="4702815"/>
            <a:ext cx="1687520" cy="846986"/>
          </a:xfrm>
          <a:prstGeom prst="roundRect">
            <a:avLst/>
          </a:prstGeom>
          <a:solidFill>
            <a:srgbClr val="002776"/>
          </a:solidFill>
          <a:ln w="25400" cap="flat" cmpd="sng" algn="ctr">
            <a:solidFill>
              <a:srgbClr val="002776">
                <a:shade val="50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1200" b="1" i="0" u="none" strike="noStrike" kern="0" cap="none" spc="0" normalizeH="0" baseline="0" noProof="0" dirty="0" smtClean="0">
                <a:ln>
                  <a:noFill/>
                </a:ln>
                <a:solidFill>
                  <a:srgbClr val="FFFFFF"/>
                </a:solidFill>
                <a:effectLst/>
                <a:uLnTx/>
                <a:uFillTx/>
                <a:latin typeface="+mj-lt"/>
                <a:ea typeface="+mn-ea"/>
                <a:cs typeface="+mn-cs"/>
              </a:rPr>
              <a:t>Hub sends acknowledgement to  FFM that</a:t>
            </a:r>
            <a:r>
              <a:rPr kumimoji="0" lang="en-US" sz="1200" b="1" i="0" u="none" strike="noStrike" kern="0" cap="none" spc="0" normalizeH="0" noProof="0" dirty="0" smtClean="0">
                <a:ln>
                  <a:noFill/>
                </a:ln>
                <a:solidFill>
                  <a:srgbClr val="FFFFFF"/>
                </a:solidFill>
                <a:effectLst/>
                <a:uLnTx/>
                <a:uFillTx/>
                <a:latin typeface="+mj-lt"/>
                <a:ea typeface="+mn-ea"/>
                <a:cs typeface="+mn-cs"/>
              </a:rPr>
              <a:t> info has been processed</a:t>
            </a:r>
            <a:endParaRPr kumimoji="0" lang="en-US" sz="1200" b="1" i="0" u="none" strike="noStrike" kern="0" cap="none" spc="0" normalizeH="0" baseline="0" noProof="0" dirty="0">
              <a:ln>
                <a:noFill/>
              </a:ln>
              <a:solidFill>
                <a:srgbClr val="FFFFFF"/>
              </a:solidFill>
              <a:effectLst/>
              <a:uLnTx/>
              <a:uFillTx/>
              <a:latin typeface="+mj-lt"/>
              <a:ea typeface="+mn-ea"/>
              <a:cs typeface="+mn-cs"/>
            </a:endParaRPr>
          </a:p>
        </p:txBody>
      </p:sp>
      <p:sp>
        <p:nvSpPr>
          <p:cNvPr id="29" name="Freeform 28"/>
          <p:cNvSpPr/>
          <p:nvPr/>
        </p:nvSpPr>
        <p:spPr bwMode="auto">
          <a:xfrm>
            <a:off x="2230179" y="4961832"/>
            <a:ext cx="365431" cy="363919"/>
          </a:xfrm>
          <a:custGeom>
            <a:avLst/>
            <a:gdLst>
              <a:gd name="connsiteX0" fmla="*/ 0 w 429259"/>
              <a:gd name="connsiteY0" fmla="*/ 100430 h 502152"/>
              <a:gd name="connsiteX1" fmla="*/ 214630 w 429259"/>
              <a:gd name="connsiteY1" fmla="*/ 100430 h 502152"/>
              <a:gd name="connsiteX2" fmla="*/ 214630 w 429259"/>
              <a:gd name="connsiteY2" fmla="*/ 0 h 502152"/>
              <a:gd name="connsiteX3" fmla="*/ 429259 w 429259"/>
              <a:gd name="connsiteY3" fmla="*/ 251076 h 502152"/>
              <a:gd name="connsiteX4" fmla="*/ 214630 w 429259"/>
              <a:gd name="connsiteY4" fmla="*/ 502152 h 502152"/>
              <a:gd name="connsiteX5" fmla="*/ 214630 w 429259"/>
              <a:gd name="connsiteY5" fmla="*/ 401722 h 502152"/>
              <a:gd name="connsiteX6" fmla="*/ 0 w 429259"/>
              <a:gd name="connsiteY6" fmla="*/ 401722 h 502152"/>
              <a:gd name="connsiteX7" fmla="*/ 0 w 429259"/>
              <a:gd name="connsiteY7" fmla="*/ 100430 h 502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259" h="502152">
                <a:moveTo>
                  <a:pt x="429259" y="401722"/>
                </a:moveTo>
                <a:lnTo>
                  <a:pt x="214629" y="401722"/>
                </a:lnTo>
                <a:lnTo>
                  <a:pt x="214629" y="502152"/>
                </a:lnTo>
                <a:lnTo>
                  <a:pt x="0" y="251076"/>
                </a:lnTo>
                <a:lnTo>
                  <a:pt x="214629" y="0"/>
                </a:lnTo>
                <a:lnTo>
                  <a:pt x="214629" y="100430"/>
                </a:lnTo>
                <a:lnTo>
                  <a:pt x="429259" y="100430"/>
                </a:lnTo>
                <a:lnTo>
                  <a:pt x="429259" y="401722"/>
                </a:lnTo>
                <a:close/>
              </a:path>
            </a:pathLst>
          </a:custGeom>
          <a:solidFill>
            <a:srgbClr val="002776">
              <a:tint val="60000"/>
              <a:hueOff val="0"/>
              <a:satOff val="0"/>
              <a:lumOff val="0"/>
              <a:alphaOff val="0"/>
            </a:srgbClr>
          </a:solidFill>
          <a:ln>
            <a:noFill/>
          </a:ln>
          <a:effectLst/>
        </p:spPr>
        <p:txBody>
          <a:bodyPr lIns="128778" tIns="100430" rIns="0" bIns="100430"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endParaRPr kumimoji="0" lang="en-US" sz="1100" b="0" i="0" u="none" strike="noStrike" kern="0" cap="none" spc="0" normalizeH="0" baseline="0" noProof="0" dirty="0">
              <a:ln>
                <a:noFill/>
              </a:ln>
              <a:solidFill>
                <a:srgbClr val="FFFFFF"/>
              </a:solidFill>
              <a:effectLst/>
              <a:uLnTx/>
              <a:uFillTx/>
              <a:latin typeface="+mj-lt"/>
              <a:ea typeface="+mn-ea"/>
              <a:cs typeface="+mn-cs"/>
            </a:endParaRPr>
          </a:p>
        </p:txBody>
      </p:sp>
    </p:spTree>
    <p:extLst>
      <p:ext uri="{BB962C8B-B14F-4D97-AF65-F5344CB8AC3E}">
        <p14:creationId xmlns:p14="http://schemas.microsoft.com/office/powerpoint/2010/main" val="415798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137" y="1165654"/>
            <a:ext cx="8391525" cy="586946"/>
          </a:xfrm>
        </p:spPr>
        <p:txBody>
          <a:bodyPr/>
          <a:lstStyle/>
          <a:p>
            <a:r>
              <a:rPr lang="en-US" sz="3600" dirty="0" smtClean="0"/>
              <a:t>State to FFM Account Transfer</a:t>
            </a:r>
            <a:endParaRPr lang="en-US" sz="3600" noProof="0" dirty="0"/>
          </a:p>
        </p:txBody>
      </p:sp>
      <p:sp>
        <p:nvSpPr>
          <p:cNvPr id="9" name="Content Placeholder 1"/>
          <p:cNvSpPr txBox="1">
            <a:spLocks/>
          </p:cNvSpPr>
          <p:nvPr/>
        </p:nvSpPr>
        <p:spPr>
          <a:xfrm>
            <a:off x="2048859" y="3962400"/>
            <a:ext cx="6616071" cy="4343400"/>
          </a:xfrm>
          <a:prstGeom prst="rect">
            <a:avLst/>
          </a:prstGeom>
        </p:spPr>
        <p:txBody>
          <a:bodyPr>
            <a:noAutofit/>
          </a:bodyPr>
          <a:lstStyle>
            <a:lvl1pPr marL="0" indent="0" algn="l" defTabSz="914400" rtl="0" eaLnBrk="1" latinLnBrk="0" hangingPunct="1">
              <a:spcBef>
                <a:spcPts val="0"/>
              </a:spcBef>
              <a:spcAft>
                <a:spcPts val="1000"/>
              </a:spcAft>
              <a:buSzPct val="100000"/>
              <a:buFontTx/>
              <a:buNone/>
              <a:defRPr sz="1000" b="0" kern="1200">
                <a:solidFill>
                  <a:schemeClr val="tx1"/>
                </a:solidFill>
                <a:latin typeface="+mn-lt"/>
                <a:ea typeface="+mn-ea"/>
                <a:cs typeface="+mn-cs"/>
              </a:defRPr>
            </a:lvl1pPr>
            <a:lvl2pPr marL="101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2pPr>
            <a:lvl3pPr marL="228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3pPr>
            <a:lvl4pPr marL="355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baseline="0" dirty="0" smtClean="0">
                <a:solidFill>
                  <a:schemeClr val="tx1"/>
                </a:solidFill>
                <a:latin typeface="+mn-lt"/>
                <a:ea typeface="+mn-ea"/>
                <a:cs typeface="+mn-cs"/>
              </a:defRPr>
            </a:lvl4pPr>
            <a:lvl5pPr marL="482600" indent="-101600" algn="l" defTabSz="798513" rtl="0" eaLnBrk="1" latinLnBrk="0" hangingPunct="1">
              <a:spcBef>
                <a:spcPts val="0"/>
              </a:spcBef>
              <a:spcAft>
                <a:spcPts val="1000"/>
              </a:spcAft>
              <a:buClrTx/>
              <a:buSzPct val="100000"/>
              <a:buFont typeface="Arial" panose="020B0604020202020204" pitchFamily="34" charset="0"/>
              <a:buChar char="−"/>
              <a:tabLst/>
              <a:defRPr lang="en-US" sz="1000" b="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buNone/>
            </a:pPr>
            <a:endParaRPr lang="en-US" dirty="0">
              <a:latin typeface="+mj-lt"/>
              <a:cs typeface="Arial" panose="020B0604020202020204" pitchFamily="34" charset="0"/>
            </a:endParaRPr>
          </a:p>
        </p:txBody>
      </p:sp>
      <p:grpSp>
        <p:nvGrpSpPr>
          <p:cNvPr id="5" name="Group 2"/>
          <p:cNvGrpSpPr>
            <a:grpSpLocks/>
          </p:cNvGrpSpPr>
          <p:nvPr/>
        </p:nvGrpSpPr>
        <p:grpSpPr bwMode="auto">
          <a:xfrm>
            <a:off x="465992" y="2656818"/>
            <a:ext cx="7963853" cy="1000782"/>
            <a:chOff x="103333" y="2938407"/>
            <a:chExt cx="8937332" cy="1395465"/>
          </a:xfrm>
        </p:grpSpPr>
        <p:sp>
          <p:nvSpPr>
            <p:cNvPr id="6" name="Freeform 5"/>
            <p:cNvSpPr/>
            <p:nvPr/>
          </p:nvSpPr>
          <p:spPr>
            <a:xfrm>
              <a:off x="103333" y="2938407"/>
              <a:ext cx="1354093" cy="1395465"/>
            </a:xfrm>
            <a:custGeom>
              <a:avLst/>
              <a:gdLst>
                <a:gd name="connsiteX0" fmla="*/ 0 w 1354141"/>
                <a:gd name="connsiteY0" fmla="*/ 135414 h 1395465"/>
                <a:gd name="connsiteX1" fmla="*/ 135414 w 1354141"/>
                <a:gd name="connsiteY1" fmla="*/ 0 h 1395465"/>
                <a:gd name="connsiteX2" fmla="*/ 1218727 w 1354141"/>
                <a:gd name="connsiteY2" fmla="*/ 0 h 1395465"/>
                <a:gd name="connsiteX3" fmla="*/ 1354141 w 1354141"/>
                <a:gd name="connsiteY3" fmla="*/ 135414 h 1395465"/>
                <a:gd name="connsiteX4" fmla="*/ 1354141 w 1354141"/>
                <a:gd name="connsiteY4" fmla="*/ 1260051 h 1395465"/>
                <a:gd name="connsiteX5" fmla="*/ 1218727 w 1354141"/>
                <a:gd name="connsiteY5" fmla="*/ 1395465 h 1395465"/>
                <a:gd name="connsiteX6" fmla="*/ 135414 w 1354141"/>
                <a:gd name="connsiteY6" fmla="*/ 1395465 h 1395465"/>
                <a:gd name="connsiteX7" fmla="*/ 0 w 1354141"/>
                <a:gd name="connsiteY7" fmla="*/ 1260051 h 1395465"/>
                <a:gd name="connsiteX8" fmla="*/ 0 w 1354141"/>
                <a:gd name="connsiteY8" fmla="*/ 135414 h 13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41" h="1395465">
                  <a:moveTo>
                    <a:pt x="0" y="135414"/>
                  </a:moveTo>
                  <a:cubicBezTo>
                    <a:pt x="0" y="60627"/>
                    <a:pt x="60627" y="0"/>
                    <a:pt x="135414" y="0"/>
                  </a:cubicBezTo>
                  <a:lnTo>
                    <a:pt x="1218727" y="0"/>
                  </a:lnTo>
                  <a:cubicBezTo>
                    <a:pt x="1293514" y="0"/>
                    <a:pt x="1354141" y="60627"/>
                    <a:pt x="1354141" y="135414"/>
                  </a:cubicBezTo>
                  <a:lnTo>
                    <a:pt x="1354141" y="1260051"/>
                  </a:lnTo>
                  <a:cubicBezTo>
                    <a:pt x="1354141" y="1334838"/>
                    <a:pt x="1293514" y="1395465"/>
                    <a:pt x="1218727" y="1395465"/>
                  </a:cubicBezTo>
                  <a:lnTo>
                    <a:pt x="135414" y="1395465"/>
                  </a:lnTo>
                  <a:cubicBezTo>
                    <a:pt x="60627" y="1395465"/>
                    <a:pt x="0" y="1334838"/>
                    <a:pt x="0" y="1260051"/>
                  </a:cubicBezTo>
                  <a:lnTo>
                    <a:pt x="0" y="135414"/>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85381" tIns="85381" rIns="85381" bIns="85381"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User Submits Application in benefind</a:t>
              </a:r>
            </a:p>
          </p:txBody>
        </p:sp>
        <p:sp>
          <p:nvSpPr>
            <p:cNvPr id="7" name="Freeform 6"/>
            <p:cNvSpPr/>
            <p:nvPr/>
          </p:nvSpPr>
          <p:spPr>
            <a:xfrm>
              <a:off x="1592359" y="3468652"/>
              <a:ext cx="287328" cy="334975"/>
            </a:xfrm>
            <a:custGeom>
              <a:avLst/>
              <a:gdLst>
                <a:gd name="connsiteX0" fmla="*/ 0 w 287077"/>
                <a:gd name="connsiteY0" fmla="*/ 67165 h 335827"/>
                <a:gd name="connsiteX1" fmla="*/ 143539 w 287077"/>
                <a:gd name="connsiteY1" fmla="*/ 67165 h 335827"/>
                <a:gd name="connsiteX2" fmla="*/ 143539 w 287077"/>
                <a:gd name="connsiteY2" fmla="*/ 0 h 335827"/>
                <a:gd name="connsiteX3" fmla="*/ 287077 w 287077"/>
                <a:gd name="connsiteY3" fmla="*/ 167914 h 335827"/>
                <a:gd name="connsiteX4" fmla="*/ 143539 w 287077"/>
                <a:gd name="connsiteY4" fmla="*/ 335827 h 335827"/>
                <a:gd name="connsiteX5" fmla="*/ 143539 w 287077"/>
                <a:gd name="connsiteY5" fmla="*/ 268662 h 335827"/>
                <a:gd name="connsiteX6" fmla="*/ 0 w 287077"/>
                <a:gd name="connsiteY6" fmla="*/ 268662 h 335827"/>
                <a:gd name="connsiteX7" fmla="*/ 0 w 287077"/>
                <a:gd name="connsiteY7" fmla="*/ 67165 h 3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77" h="335827">
                  <a:moveTo>
                    <a:pt x="0" y="67165"/>
                  </a:moveTo>
                  <a:lnTo>
                    <a:pt x="143539" y="67165"/>
                  </a:lnTo>
                  <a:lnTo>
                    <a:pt x="143539" y="0"/>
                  </a:lnTo>
                  <a:lnTo>
                    <a:pt x="287077" y="167914"/>
                  </a:lnTo>
                  <a:lnTo>
                    <a:pt x="143539" y="335827"/>
                  </a:lnTo>
                  <a:lnTo>
                    <a:pt x="143539" y="268662"/>
                  </a:lnTo>
                  <a:lnTo>
                    <a:pt x="0" y="268662"/>
                  </a:lnTo>
                  <a:lnTo>
                    <a:pt x="0" y="67165"/>
                  </a:lnTo>
                  <a:close/>
                </a:path>
              </a:pathLst>
            </a:custGeom>
            <a:solidFill>
              <a:srgbClr val="002776">
                <a:tint val="60000"/>
                <a:hueOff val="0"/>
                <a:satOff val="0"/>
                <a:lumOff val="0"/>
                <a:alphaOff val="0"/>
              </a:srgbClr>
            </a:solidFill>
            <a:ln>
              <a:noFill/>
            </a:ln>
            <a:effectLst/>
          </p:spPr>
          <p:txBody>
            <a:bodyPr lIns="0" tIns="67165" rIns="86123" bIns="67165"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mj-lt"/>
                <a:ea typeface="+mn-ea"/>
                <a:cs typeface="+mn-cs"/>
              </a:endParaRPr>
            </a:p>
          </p:txBody>
        </p:sp>
        <p:sp>
          <p:nvSpPr>
            <p:cNvPr id="8" name="Freeform 7"/>
            <p:cNvSpPr/>
            <p:nvPr/>
          </p:nvSpPr>
          <p:spPr>
            <a:xfrm>
              <a:off x="1998746" y="2938407"/>
              <a:ext cx="1354093" cy="1395465"/>
            </a:xfrm>
            <a:custGeom>
              <a:avLst/>
              <a:gdLst>
                <a:gd name="connsiteX0" fmla="*/ 0 w 1354141"/>
                <a:gd name="connsiteY0" fmla="*/ 135414 h 1395465"/>
                <a:gd name="connsiteX1" fmla="*/ 135414 w 1354141"/>
                <a:gd name="connsiteY1" fmla="*/ 0 h 1395465"/>
                <a:gd name="connsiteX2" fmla="*/ 1218727 w 1354141"/>
                <a:gd name="connsiteY2" fmla="*/ 0 h 1395465"/>
                <a:gd name="connsiteX3" fmla="*/ 1354141 w 1354141"/>
                <a:gd name="connsiteY3" fmla="*/ 135414 h 1395465"/>
                <a:gd name="connsiteX4" fmla="*/ 1354141 w 1354141"/>
                <a:gd name="connsiteY4" fmla="*/ 1260051 h 1395465"/>
                <a:gd name="connsiteX5" fmla="*/ 1218727 w 1354141"/>
                <a:gd name="connsiteY5" fmla="*/ 1395465 h 1395465"/>
                <a:gd name="connsiteX6" fmla="*/ 135414 w 1354141"/>
                <a:gd name="connsiteY6" fmla="*/ 1395465 h 1395465"/>
                <a:gd name="connsiteX7" fmla="*/ 0 w 1354141"/>
                <a:gd name="connsiteY7" fmla="*/ 1260051 h 1395465"/>
                <a:gd name="connsiteX8" fmla="*/ 0 w 1354141"/>
                <a:gd name="connsiteY8" fmla="*/ 135414 h 13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41" h="1395465">
                  <a:moveTo>
                    <a:pt x="0" y="135414"/>
                  </a:moveTo>
                  <a:cubicBezTo>
                    <a:pt x="0" y="60627"/>
                    <a:pt x="60627" y="0"/>
                    <a:pt x="135414" y="0"/>
                  </a:cubicBezTo>
                  <a:lnTo>
                    <a:pt x="1218727" y="0"/>
                  </a:lnTo>
                  <a:cubicBezTo>
                    <a:pt x="1293514" y="0"/>
                    <a:pt x="1354141" y="60627"/>
                    <a:pt x="1354141" y="135414"/>
                  </a:cubicBezTo>
                  <a:lnTo>
                    <a:pt x="1354141" y="1260051"/>
                  </a:lnTo>
                  <a:cubicBezTo>
                    <a:pt x="1354141" y="1334838"/>
                    <a:pt x="1293514" y="1395465"/>
                    <a:pt x="1218727" y="1395465"/>
                  </a:cubicBezTo>
                  <a:lnTo>
                    <a:pt x="135414" y="1395465"/>
                  </a:lnTo>
                  <a:cubicBezTo>
                    <a:pt x="60627" y="1395465"/>
                    <a:pt x="0" y="1334838"/>
                    <a:pt x="0" y="1260051"/>
                  </a:cubicBezTo>
                  <a:lnTo>
                    <a:pt x="0" y="135414"/>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85381" tIns="85381" rIns="85381" bIns="85381"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Runs Eligibility on Case Individuals</a:t>
              </a:r>
            </a:p>
          </p:txBody>
        </p:sp>
        <p:sp>
          <p:nvSpPr>
            <p:cNvPr id="10" name="Freeform 9"/>
            <p:cNvSpPr/>
            <p:nvPr/>
          </p:nvSpPr>
          <p:spPr>
            <a:xfrm>
              <a:off x="3489359" y="3468652"/>
              <a:ext cx="285741" cy="334975"/>
            </a:xfrm>
            <a:custGeom>
              <a:avLst/>
              <a:gdLst>
                <a:gd name="connsiteX0" fmla="*/ 0 w 287077"/>
                <a:gd name="connsiteY0" fmla="*/ 67165 h 335827"/>
                <a:gd name="connsiteX1" fmla="*/ 143539 w 287077"/>
                <a:gd name="connsiteY1" fmla="*/ 67165 h 335827"/>
                <a:gd name="connsiteX2" fmla="*/ 143539 w 287077"/>
                <a:gd name="connsiteY2" fmla="*/ 0 h 335827"/>
                <a:gd name="connsiteX3" fmla="*/ 287077 w 287077"/>
                <a:gd name="connsiteY3" fmla="*/ 167914 h 335827"/>
                <a:gd name="connsiteX4" fmla="*/ 143539 w 287077"/>
                <a:gd name="connsiteY4" fmla="*/ 335827 h 335827"/>
                <a:gd name="connsiteX5" fmla="*/ 143539 w 287077"/>
                <a:gd name="connsiteY5" fmla="*/ 268662 h 335827"/>
                <a:gd name="connsiteX6" fmla="*/ 0 w 287077"/>
                <a:gd name="connsiteY6" fmla="*/ 268662 h 335827"/>
                <a:gd name="connsiteX7" fmla="*/ 0 w 287077"/>
                <a:gd name="connsiteY7" fmla="*/ 67165 h 3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77" h="335827">
                  <a:moveTo>
                    <a:pt x="0" y="67165"/>
                  </a:moveTo>
                  <a:lnTo>
                    <a:pt x="143539" y="67165"/>
                  </a:lnTo>
                  <a:lnTo>
                    <a:pt x="143539" y="0"/>
                  </a:lnTo>
                  <a:lnTo>
                    <a:pt x="287077" y="167914"/>
                  </a:lnTo>
                  <a:lnTo>
                    <a:pt x="143539" y="335827"/>
                  </a:lnTo>
                  <a:lnTo>
                    <a:pt x="143539" y="268662"/>
                  </a:lnTo>
                  <a:lnTo>
                    <a:pt x="0" y="268662"/>
                  </a:lnTo>
                  <a:lnTo>
                    <a:pt x="0" y="67165"/>
                  </a:lnTo>
                  <a:close/>
                </a:path>
              </a:pathLst>
            </a:custGeom>
            <a:solidFill>
              <a:srgbClr val="002776">
                <a:tint val="60000"/>
                <a:hueOff val="0"/>
                <a:satOff val="0"/>
                <a:lumOff val="0"/>
                <a:alphaOff val="0"/>
              </a:srgbClr>
            </a:solidFill>
            <a:ln>
              <a:noFill/>
            </a:ln>
            <a:effectLst/>
          </p:spPr>
          <p:txBody>
            <a:bodyPr lIns="0" tIns="67165" rIns="86123" bIns="67165"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mj-lt"/>
                <a:ea typeface="+mn-ea"/>
                <a:cs typeface="+mn-cs"/>
              </a:endParaRPr>
            </a:p>
          </p:txBody>
        </p:sp>
        <p:sp>
          <p:nvSpPr>
            <p:cNvPr id="11" name="Freeform 10"/>
            <p:cNvSpPr/>
            <p:nvPr/>
          </p:nvSpPr>
          <p:spPr>
            <a:xfrm>
              <a:off x="3894159" y="2938407"/>
              <a:ext cx="1355681" cy="1395465"/>
            </a:xfrm>
            <a:custGeom>
              <a:avLst/>
              <a:gdLst>
                <a:gd name="connsiteX0" fmla="*/ 0 w 1354141"/>
                <a:gd name="connsiteY0" fmla="*/ 135414 h 1395465"/>
                <a:gd name="connsiteX1" fmla="*/ 135414 w 1354141"/>
                <a:gd name="connsiteY1" fmla="*/ 0 h 1395465"/>
                <a:gd name="connsiteX2" fmla="*/ 1218727 w 1354141"/>
                <a:gd name="connsiteY2" fmla="*/ 0 h 1395465"/>
                <a:gd name="connsiteX3" fmla="*/ 1354141 w 1354141"/>
                <a:gd name="connsiteY3" fmla="*/ 135414 h 1395465"/>
                <a:gd name="connsiteX4" fmla="*/ 1354141 w 1354141"/>
                <a:gd name="connsiteY4" fmla="*/ 1260051 h 1395465"/>
                <a:gd name="connsiteX5" fmla="*/ 1218727 w 1354141"/>
                <a:gd name="connsiteY5" fmla="*/ 1395465 h 1395465"/>
                <a:gd name="connsiteX6" fmla="*/ 135414 w 1354141"/>
                <a:gd name="connsiteY6" fmla="*/ 1395465 h 1395465"/>
                <a:gd name="connsiteX7" fmla="*/ 0 w 1354141"/>
                <a:gd name="connsiteY7" fmla="*/ 1260051 h 1395465"/>
                <a:gd name="connsiteX8" fmla="*/ 0 w 1354141"/>
                <a:gd name="connsiteY8" fmla="*/ 135414 h 13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41" h="1395465">
                  <a:moveTo>
                    <a:pt x="0" y="135414"/>
                  </a:moveTo>
                  <a:cubicBezTo>
                    <a:pt x="0" y="60627"/>
                    <a:pt x="60627" y="0"/>
                    <a:pt x="135414" y="0"/>
                  </a:cubicBezTo>
                  <a:lnTo>
                    <a:pt x="1218727" y="0"/>
                  </a:lnTo>
                  <a:cubicBezTo>
                    <a:pt x="1293514" y="0"/>
                    <a:pt x="1354141" y="60627"/>
                    <a:pt x="1354141" y="135414"/>
                  </a:cubicBezTo>
                  <a:lnTo>
                    <a:pt x="1354141" y="1260051"/>
                  </a:lnTo>
                  <a:cubicBezTo>
                    <a:pt x="1354141" y="1334838"/>
                    <a:pt x="1293514" y="1395465"/>
                    <a:pt x="1218727" y="1395465"/>
                  </a:cubicBezTo>
                  <a:lnTo>
                    <a:pt x="135414" y="1395465"/>
                  </a:lnTo>
                  <a:cubicBezTo>
                    <a:pt x="60627" y="1395465"/>
                    <a:pt x="0" y="1334838"/>
                    <a:pt x="0" y="1260051"/>
                  </a:cubicBezTo>
                  <a:lnTo>
                    <a:pt x="0" y="135414"/>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85381" tIns="85381" rIns="85381" bIns="85381"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Creates Account Transfer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for </a:t>
              </a:r>
              <a:r>
                <a:rPr kumimoji="0" lang="en-US" sz="1200" b="1" i="0" u="none" strike="noStrike" kern="0" cap="none" spc="0" normalizeH="0" baseline="0" noProof="0" dirty="0">
                  <a:ln>
                    <a:noFill/>
                  </a:ln>
                  <a:solidFill>
                    <a:srgbClr val="FFFFFF"/>
                  </a:solidFill>
                  <a:effectLst/>
                  <a:uLnTx/>
                  <a:uFillTx/>
                  <a:latin typeface="+mj-lt"/>
                  <a:ea typeface="+mn-ea"/>
                  <a:cs typeface="+mn-cs"/>
                </a:rPr>
                <a:t>Denied Individual</a:t>
              </a:r>
            </a:p>
          </p:txBody>
        </p:sp>
        <p:sp>
          <p:nvSpPr>
            <p:cNvPr id="12" name="Freeform 11"/>
            <p:cNvSpPr/>
            <p:nvPr/>
          </p:nvSpPr>
          <p:spPr>
            <a:xfrm>
              <a:off x="5384772" y="3468652"/>
              <a:ext cx="287329" cy="334975"/>
            </a:xfrm>
            <a:custGeom>
              <a:avLst/>
              <a:gdLst>
                <a:gd name="connsiteX0" fmla="*/ 0 w 287077"/>
                <a:gd name="connsiteY0" fmla="*/ 67165 h 335827"/>
                <a:gd name="connsiteX1" fmla="*/ 143539 w 287077"/>
                <a:gd name="connsiteY1" fmla="*/ 67165 h 335827"/>
                <a:gd name="connsiteX2" fmla="*/ 143539 w 287077"/>
                <a:gd name="connsiteY2" fmla="*/ 0 h 335827"/>
                <a:gd name="connsiteX3" fmla="*/ 287077 w 287077"/>
                <a:gd name="connsiteY3" fmla="*/ 167914 h 335827"/>
                <a:gd name="connsiteX4" fmla="*/ 143539 w 287077"/>
                <a:gd name="connsiteY4" fmla="*/ 335827 h 335827"/>
                <a:gd name="connsiteX5" fmla="*/ 143539 w 287077"/>
                <a:gd name="connsiteY5" fmla="*/ 268662 h 335827"/>
                <a:gd name="connsiteX6" fmla="*/ 0 w 287077"/>
                <a:gd name="connsiteY6" fmla="*/ 268662 h 335827"/>
                <a:gd name="connsiteX7" fmla="*/ 0 w 287077"/>
                <a:gd name="connsiteY7" fmla="*/ 67165 h 3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77" h="335827">
                  <a:moveTo>
                    <a:pt x="0" y="67165"/>
                  </a:moveTo>
                  <a:lnTo>
                    <a:pt x="143539" y="67165"/>
                  </a:lnTo>
                  <a:lnTo>
                    <a:pt x="143539" y="0"/>
                  </a:lnTo>
                  <a:lnTo>
                    <a:pt x="287077" y="167914"/>
                  </a:lnTo>
                  <a:lnTo>
                    <a:pt x="143539" y="335827"/>
                  </a:lnTo>
                  <a:lnTo>
                    <a:pt x="143539" y="268662"/>
                  </a:lnTo>
                  <a:lnTo>
                    <a:pt x="0" y="268662"/>
                  </a:lnTo>
                  <a:lnTo>
                    <a:pt x="0" y="67165"/>
                  </a:lnTo>
                  <a:close/>
                </a:path>
              </a:pathLst>
            </a:custGeom>
            <a:solidFill>
              <a:srgbClr val="002776">
                <a:tint val="60000"/>
                <a:hueOff val="0"/>
                <a:satOff val="0"/>
                <a:lumOff val="0"/>
                <a:alphaOff val="0"/>
              </a:srgbClr>
            </a:solidFill>
            <a:ln>
              <a:noFill/>
            </a:ln>
            <a:effectLst/>
          </p:spPr>
          <p:txBody>
            <a:bodyPr lIns="0" tIns="67165" rIns="86123" bIns="67165"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mj-lt"/>
                <a:ea typeface="+mn-ea"/>
                <a:cs typeface="+mn-cs"/>
              </a:endParaRPr>
            </a:p>
          </p:txBody>
        </p:sp>
        <p:sp>
          <p:nvSpPr>
            <p:cNvPr id="14" name="Freeform 13"/>
            <p:cNvSpPr/>
            <p:nvPr/>
          </p:nvSpPr>
          <p:spPr>
            <a:xfrm>
              <a:off x="5791159" y="2938407"/>
              <a:ext cx="1354094" cy="1395465"/>
            </a:xfrm>
            <a:custGeom>
              <a:avLst/>
              <a:gdLst>
                <a:gd name="connsiteX0" fmla="*/ 0 w 1354141"/>
                <a:gd name="connsiteY0" fmla="*/ 135414 h 1395465"/>
                <a:gd name="connsiteX1" fmla="*/ 135414 w 1354141"/>
                <a:gd name="connsiteY1" fmla="*/ 0 h 1395465"/>
                <a:gd name="connsiteX2" fmla="*/ 1218727 w 1354141"/>
                <a:gd name="connsiteY2" fmla="*/ 0 h 1395465"/>
                <a:gd name="connsiteX3" fmla="*/ 1354141 w 1354141"/>
                <a:gd name="connsiteY3" fmla="*/ 135414 h 1395465"/>
                <a:gd name="connsiteX4" fmla="*/ 1354141 w 1354141"/>
                <a:gd name="connsiteY4" fmla="*/ 1260051 h 1395465"/>
                <a:gd name="connsiteX5" fmla="*/ 1218727 w 1354141"/>
                <a:gd name="connsiteY5" fmla="*/ 1395465 h 1395465"/>
                <a:gd name="connsiteX6" fmla="*/ 135414 w 1354141"/>
                <a:gd name="connsiteY6" fmla="*/ 1395465 h 1395465"/>
                <a:gd name="connsiteX7" fmla="*/ 0 w 1354141"/>
                <a:gd name="connsiteY7" fmla="*/ 1260051 h 1395465"/>
                <a:gd name="connsiteX8" fmla="*/ 0 w 1354141"/>
                <a:gd name="connsiteY8" fmla="*/ 135414 h 13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41" h="1395465">
                  <a:moveTo>
                    <a:pt x="0" y="135414"/>
                  </a:moveTo>
                  <a:cubicBezTo>
                    <a:pt x="0" y="60627"/>
                    <a:pt x="60627" y="0"/>
                    <a:pt x="135414" y="0"/>
                  </a:cubicBezTo>
                  <a:lnTo>
                    <a:pt x="1218727" y="0"/>
                  </a:lnTo>
                  <a:cubicBezTo>
                    <a:pt x="1293514" y="0"/>
                    <a:pt x="1354141" y="60627"/>
                    <a:pt x="1354141" y="135414"/>
                  </a:cubicBezTo>
                  <a:lnTo>
                    <a:pt x="1354141" y="1260051"/>
                  </a:lnTo>
                  <a:cubicBezTo>
                    <a:pt x="1354141" y="1334838"/>
                    <a:pt x="1293514" y="1395465"/>
                    <a:pt x="1218727" y="1395465"/>
                  </a:cubicBezTo>
                  <a:lnTo>
                    <a:pt x="135414" y="1395465"/>
                  </a:lnTo>
                  <a:cubicBezTo>
                    <a:pt x="60627" y="1395465"/>
                    <a:pt x="0" y="1334838"/>
                    <a:pt x="0" y="1260051"/>
                  </a:cubicBezTo>
                  <a:lnTo>
                    <a:pt x="0" y="135414"/>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85381" tIns="85381" rIns="85381" bIns="85381"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State Generates Account Transfer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and </a:t>
              </a:r>
              <a:r>
                <a:rPr kumimoji="0" lang="en-US" sz="1200" b="1" i="0" u="none" strike="noStrike" kern="0" cap="none" spc="0" normalizeH="0" baseline="0" noProof="0" dirty="0">
                  <a:ln>
                    <a:noFill/>
                  </a:ln>
                  <a:solidFill>
                    <a:srgbClr val="FFFFFF"/>
                  </a:solidFill>
                  <a:effectLst/>
                  <a:uLnTx/>
                  <a:uFillTx/>
                  <a:latin typeface="+mj-lt"/>
                  <a:ea typeface="+mn-ea"/>
                  <a:cs typeface="+mn-cs"/>
                </a:rPr>
                <a:t>Sends to </a:t>
              </a:r>
              <a:r>
                <a:rPr kumimoji="0" lang="en-US" sz="1200" b="1" i="0" u="none" strike="noStrike" kern="0" cap="none" spc="0" normalizeH="0" baseline="0" noProof="0" dirty="0" smtClean="0">
                  <a:ln>
                    <a:noFill/>
                  </a:ln>
                  <a:solidFill>
                    <a:srgbClr val="FFFFFF"/>
                  </a:solidFill>
                  <a:effectLst/>
                  <a:uLnTx/>
                  <a:uFillTx/>
                  <a:latin typeface="+mj-lt"/>
                  <a:ea typeface="+mn-ea"/>
                  <a:cs typeface="+mn-cs"/>
                </a:rPr>
                <a:t>FFM</a:t>
              </a:r>
              <a:endParaRPr kumimoji="0" lang="en-US" sz="1200" b="1" i="0" u="none" strike="noStrike" kern="0" cap="none" spc="0" normalizeH="0" baseline="0" noProof="0" dirty="0">
                <a:ln>
                  <a:noFill/>
                </a:ln>
                <a:solidFill>
                  <a:srgbClr val="FFFFFF"/>
                </a:solidFill>
                <a:effectLst/>
                <a:uLnTx/>
                <a:uFillTx/>
                <a:latin typeface="+mj-lt"/>
                <a:ea typeface="+mn-ea"/>
                <a:cs typeface="+mn-cs"/>
              </a:endParaRPr>
            </a:p>
          </p:txBody>
        </p:sp>
        <p:sp>
          <p:nvSpPr>
            <p:cNvPr id="15" name="Freeform 14"/>
            <p:cNvSpPr/>
            <p:nvPr/>
          </p:nvSpPr>
          <p:spPr>
            <a:xfrm>
              <a:off x="7280185" y="3468652"/>
              <a:ext cx="287329" cy="334975"/>
            </a:xfrm>
            <a:custGeom>
              <a:avLst/>
              <a:gdLst>
                <a:gd name="connsiteX0" fmla="*/ 0 w 287077"/>
                <a:gd name="connsiteY0" fmla="*/ 67165 h 335827"/>
                <a:gd name="connsiteX1" fmla="*/ 143539 w 287077"/>
                <a:gd name="connsiteY1" fmla="*/ 67165 h 335827"/>
                <a:gd name="connsiteX2" fmla="*/ 143539 w 287077"/>
                <a:gd name="connsiteY2" fmla="*/ 0 h 335827"/>
                <a:gd name="connsiteX3" fmla="*/ 287077 w 287077"/>
                <a:gd name="connsiteY3" fmla="*/ 167914 h 335827"/>
                <a:gd name="connsiteX4" fmla="*/ 143539 w 287077"/>
                <a:gd name="connsiteY4" fmla="*/ 335827 h 335827"/>
                <a:gd name="connsiteX5" fmla="*/ 143539 w 287077"/>
                <a:gd name="connsiteY5" fmla="*/ 268662 h 335827"/>
                <a:gd name="connsiteX6" fmla="*/ 0 w 287077"/>
                <a:gd name="connsiteY6" fmla="*/ 268662 h 335827"/>
                <a:gd name="connsiteX7" fmla="*/ 0 w 287077"/>
                <a:gd name="connsiteY7" fmla="*/ 67165 h 3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077" h="335827">
                  <a:moveTo>
                    <a:pt x="0" y="67165"/>
                  </a:moveTo>
                  <a:lnTo>
                    <a:pt x="143539" y="67165"/>
                  </a:lnTo>
                  <a:lnTo>
                    <a:pt x="143539" y="0"/>
                  </a:lnTo>
                  <a:lnTo>
                    <a:pt x="287077" y="167914"/>
                  </a:lnTo>
                  <a:lnTo>
                    <a:pt x="143539" y="335827"/>
                  </a:lnTo>
                  <a:lnTo>
                    <a:pt x="143539" y="268662"/>
                  </a:lnTo>
                  <a:lnTo>
                    <a:pt x="0" y="268662"/>
                  </a:lnTo>
                  <a:lnTo>
                    <a:pt x="0" y="67165"/>
                  </a:lnTo>
                  <a:close/>
                </a:path>
              </a:pathLst>
            </a:custGeom>
            <a:solidFill>
              <a:srgbClr val="002776">
                <a:tint val="60000"/>
                <a:hueOff val="0"/>
                <a:satOff val="0"/>
                <a:lumOff val="0"/>
                <a:alphaOff val="0"/>
              </a:srgbClr>
            </a:solidFill>
            <a:ln>
              <a:noFill/>
            </a:ln>
            <a:effectLst/>
          </p:spPr>
          <p:txBody>
            <a:bodyPr lIns="0" tIns="67165" rIns="86123" bIns="67165" spcCol="1270" anchor="ctr"/>
            <a:lstStyle/>
            <a:p>
              <a:pPr marL="0" marR="0" lvl="0" indent="0" algn="ctr" defTabSz="666750" eaLnBrk="0" fontAlgn="base" latinLnBrk="0" hangingPunct="0">
                <a:lnSpc>
                  <a:spcPct val="90000"/>
                </a:lnSpc>
                <a:spcBef>
                  <a:spcPct val="0"/>
                </a:spcBef>
                <a:spcAft>
                  <a:spcPct val="35000"/>
                </a:spcAft>
                <a:buClrTx/>
                <a:buSzTx/>
                <a:buFontTx/>
                <a:buNone/>
                <a:tabLst/>
                <a:defRPr/>
              </a:pPr>
              <a:endParaRPr kumimoji="0" lang="en-US" sz="1000" b="0" i="0" u="none" strike="noStrike" kern="0" cap="none" spc="0" normalizeH="0" baseline="0" noProof="0" dirty="0">
                <a:ln>
                  <a:noFill/>
                </a:ln>
                <a:solidFill>
                  <a:srgbClr val="FFFFFF"/>
                </a:solidFill>
                <a:effectLst/>
                <a:uLnTx/>
                <a:uFillTx/>
                <a:latin typeface="+mj-lt"/>
                <a:ea typeface="+mn-ea"/>
                <a:cs typeface="+mn-cs"/>
              </a:endParaRPr>
            </a:p>
          </p:txBody>
        </p:sp>
        <p:sp>
          <p:nvSpPr>
            <p:cNvPr id="16" name="Freeform 15"/>
            <p:cNvSpPr/>
            <p:nvPr/>
          </p:nvSpPr>
          <p:spPr>
            <a:xfrm>
              <a:off x="7686571" y="2938407"/>
              <a:ext cx="1354094" cy="1395465"/>
            </a:xfrm>
            <a:custGeom>
              <a:avLst/>
              <a:gdLst>
                <a:gd name="connsiteX0" fmla="*/ 0 w 1354141"/>
                <a:gd name="connsiteY0" fmla="*/ 135414 h 1395465"/>
                <a:gd name="connsiteX1" fmla="*/ 135414 w 1354141"/>
                <a:gd name="connsiteY1" fmla="*/ 0 h 1395465"/>
                <a:gd name="connsiteX2" fmla="*/ 1218727 w 1354141"/>
                <a:gd name="connsiteY2" fmla="*/ 0 h 1395465"/>
                <a:gd name="connsiteX3" fmla="*/ 1354141 w 1354141"/>
                <a:gd name="connsiteY3" fmla="*/ 135414 h 1395465"/>
                <a:gd name="connsiteX4" fmla="*/ 1354141 w 1354141"/>
                <a:gd name="connsiteY4" fmla="*/ 1260051 h 1395465"/>
                <a:gd name="connsiteX5" fmla="*/ 1218727 w 1354141"/>
                <a:gd name="connsiteY5" fmla="*/ 1395465 h 1395465"/>
                <a:gd name="connsiteX6" fmla="*/ 135414 w 1354141"/>
                <a:gd name="connsiteY6" fmla="*/ 1395465 h 1395465"/>
                <a:gd name="connsiteX7" fmla="*/ 0 w 1354141"/>
                <a:gd name="connsiteY7" fmla="*/ 1260051 h 1395465"/>
                <a:gd name="connsiteX8" fmla="*/ 0 w 1354141"/>
                <a:gd name="connsiteY8" fmla="*/ 135414 h 139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141" h="1395465">
                  <a:moveTo>
                    <a:pt x="0" y="135414"/>
                  </a:moveTo>
                  <a:cubicBezTo>
                    <a:pt x="0" y="60627"/>
                    <a:pt x="60627" y="0"/>
                    <a:pt x="135414" y="0"/>
                  </a:cubicBezTo>
                  <a:lnTo>
                    <a:pt x="1218727" y="0"/>
                  </a:lnTo>
                  <a:cubicBezTo>
                    <a:pt x="1293514" y="0"/>
                    <a:pt x="1354141" y="60627"/>
                    <a:pt x="1354141" y="135414"/>
                  </a:cubicBezTo>
                  <a:lnTo>
                    <a:pt x="1354141" y="1260051"/>
                  </a:lnTo>
                  <a:cubicBezTo>
                    <a:pt x="1354141" y="1334838"/>
                    <a:pt x="1293514" y="1395465"/>
                    <a:pt x="1218727" y="1395465"/>
                  </a:cubicBezTo>
                  <a:lnTo>
                    <a:pt x="135414" y="1395465"/>
                  </a:lnTo>
                  <a:cubicBezTo>
                    <a:pt x="60627" y="1395465"/>
                    <a:pt x="0" y="1334838"/>
                    <a:pt x="0" y="1260051"/>
                  </a:cubicBezTo>
                  <a:lnTo>
                    <a:pt x="0" y="135414"/>
                  </a:lnTo>
                  <a:close/>
                </a:path>
              </a:pathLst>
            </a:custGeom>
            <a:solidFill>
              <a:srgbClr val="002776">
                <a:hueOff val="0"/>
                <a:satOff val="0"/>
                <a:lumOff val="0"/>
                <a:alphaOff val="0"/>
              </a:srgbClr>
            </a:solidFill>
            <a:ln w="25400" cap="flat" cmpd="sng" algn="ctr">
              <a:solidFill>
                <a:srgbClr val="FFFFFF">
                  <a:hueOff val="0"/>
                  <a:satOff val="0"/>
                  <a:lumOff val="0"/>
                  <a:alphaOff val="0"/>
                </a:srgbClr>
              </a:solidFill>
              <a:prstDash val="solid"/>
            </a:ln>
            <a:effectLst/>
          </p:spPr>
          <p:txBody>
            <a:bodyPr lIns="85381" tIns="85381" rIns="85381" bIns="85381" spcCol="1270" anchor="ctr"/>
            <a:lstStyle/>
            <a:p>
              <a:pPr marL="0" marR="0" lvl="0" indent="0" algn="ctr" defTabSz="533400" eaLnBrk="0" fontAlgn="base" latinLnBrk="0" hangingPunct="0">
                <a:lnSpc>
                  <a:spcPct val="90000"/>
                </a:lnSpc>
                <a:spcBef>
                  <a:spcPct val="0"/>
                </a:spcBef>
                <a:spcAft>
                  <a:spcPct val="35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mj-lt"/>
                  <a:ea typeface="+mn-ea"/>
                  <a:cs typeface="+mn-cs"/>
                </a:rPr>
                <a:t>Hub Sends Acknowledgement to State</a:t>
              </a:r>
            </a:p>
          </p:txBody>
        </p:sp>
      </p:grpSp>
      <p:sp>
        <p:nvSpPr>
          <p:cNvPr id="3" name="Rectangle 2"/>
          <p:cNvSpPr/>
          <p:nvPr/>
        </p:nvSpPr>
        <p:spPr>
          <a:xfrm>
            <a:off x="8229600" y="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18" name="Title 1"/>
          <p:cNvSpPr txBox="1">
            <a:spLocks/>
          </p:cNvSpPr>
          <p:nvPr/>
        </p:nvSpPr>
        <p:spPr>
          <a:xfrm>
            <a:off x="381000" y="76200"/>
            <a:ext cx="8305800" cy="1143000"/>
          </a:xfrm>
          <a:prstGeom prst="rect">
            <a:avLst/>
          </a:prstGeom>
          <a:solidFill>
            <a:schemeClr val="accent1"/>
          </a:solidFill>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dirty="0" smtClean="0">
              <a:solidFill>
                <a:schemeClr val="bg1"/>
              </a:solidFill>
            </a:endParaRPr>
          </a:p>
          <a:p>
            <a:r>
              <a:rPr lang="en-US" dirty="0" smtClean="0">
                <a:solidFill>
                  <a:schemeClr val="bg1"/>
                </a:solidFill>
              </a:rPr>
              <a:t>Application Transfers </a:t>
            </a:r>
            <a:endParaRPr lang="en-US" dirty="0">
              <a:solidFill>
                <a:schemeClr val="bg1"/>
              </a:solidFill>
            </a:endParaRPr>
          </a:p>
        </p:txBody>
      </p:sp>
      <p:sp>
        <p:nvSpPr>
          <p:cNvPr id="4" name="Rounded Rectangle 3"/>
          <p:cNvSpPr/>
          <p:nvPr/>
        </p:nvSpPr>
        <p:spPr>
          <a:xfrm>
            <a:off x="609600" y="4267200"/>
            <a:ext cx="805533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Notices are sent to individuals who have information transferred</a:t>
            </a:r>
          </a:p>
          <a:p>
            <a:pPr algn="ctr"/>
            <a:endParaRPr lang="en-US" dirty="0" smtClean="0"/>
          </a:p>
          <a:p>
            <a:pPr algn="ctr"/>
            <a:r>
              <a:rPr lang="en-US" dirty="0"/>
              <a:t>b</a:t>
            </a:r>
            <a:r>
              <a:rPr lang="en-US" dirty="0" smtClean="0"/>
              <a:t>enefind will not have a record of transfer status for accounts sent to FFM</a:t>
            </a:r>
            <a:endParaRPr lang="en-US" dirty="0"/>
          </a:p>
        </p:txBody>
      </p:sp>
      <mc:AlternateContent xmlns:mc="http://schemas.openxmlformats.org/markup-compatibility/2006" xmlns:a14="http://schemas.microsoft.com/office/drawing/2010/main">
        <mc:Choice Requires="a14">
          <p:sp>
            <p:nvSpPr>
              <p:cNvPr id="20" name="TextBox 19"/>
              <p:cNvSpPr txBox="1"/>
              <p:nvPr/>
            </p:nvSpPr>
            <p:spPr>
              <a:xfrm>
                <a:off x="3843910" y="4800600"/>
                <a:ext cx="132825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bg1"/>
                          </a:solidFill>
                          <a:latin typeface="Cambria Math"/>
                          <a:ea typeface="Cambria Math"/>
                        </a:rPr>
                        <m:t>~</m:t>
                      </m:r>
                    </m:oMath>
                  </m:oMathPara>
                </a14:m>
                <a:endParaRPr lang="en-US" dirty="0">
                  <a:solidFill>
                    <a:schemeClr val="bg1"/>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3843910" y="4800600"/>
                <a:ext cx="1328251" cy="369332"/>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466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284071" y="1600200"/>
            <a:ext cx="8363944" cy="5750495"/>
          </a:xfrm>
          <a:prstGeom prst="rect">
            <a:avLst/>
          </a:prstGeom>
        </p:spPr>
        <p:txBody>
          <a:bodyPr>
            <a:noAutofit/>
          </a:bodyPr>
          <a:lstStyle>
            <a:lvl1pPr marL="0" indent="0" algn="l" defTabSz="914400" rtl="0" eaLnBrk="1" latinLnBrk="0" hangingPunct="1">
              <a:spcBef>
                <a:spcPts val="0"/>
              </a:spcBef>
              <a:spcAft>
                <a:spcPts val="1000"/>
              </a:spcAft>
              <a:buSzPct val="100000"/>
              <a:buFontTx/>
              <a:buNone/>
              <a:defRPr sz="1000" b="0" kern="1200">
                <a:solidFill>
                  <a:schemeClr val="tx1"/>
                </a:solidFill>
                <a:latin typeface="+mn-lt"/>
                <a:ea typeface="+mn-ea"/>
                <a:cs typeface="+mn-cs"/>
              </a:defRPr>
            </a:lvl1pPr>
            <a:lvl2pPr marL="101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2pPr>
            <a:lvl3pPr marL="228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3pPr>
            <a:lvl4pPr marL="355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baseline="0" dirty="0" smtClean="0">
                <a:solidFill>
                  <a:schemeClr val="tx1"/>
                </a:solidFill>
                <a:latin typeface="+mn-lt"/>
                <a:ea typeface="+mn-ea"/>
                <a:cs typeface="+mn-cs"/>
              </a:defRPr>
            </a:lvl4pPr>
            <a:lvl5pPr marL="482600" indent="-101600" algn="l" defTabSz="798513" rtl="0" eaLnBrk="1" latinLnBrk="0" hangingPunct="1">
              <a:spcBef>
                <a:spcPts val="0"/>
              </a:spcBef>
              <a:spcAft>
                <a:spcPts val="1000"/>
              </a:spcAft>
              <a:buClrTx/>
              <a:buSzPct val="100000"/>
              <a:buFont typeface="Arial" panose="020B0604020202020204" pitchFamily="34" charset="0"/>
              <a:buChar char="−"/>
              <a:tabLst/>
              <a:defRPr lang="en-US" sz="1000" b="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buNone/>
            </a:pPr>
            <a:endParaRPr lang="en-US" sz="1100" b="1" dirty="0" smtClean="0">
              <a:solidFill>
                <a:schemeClr val="accent1"/>
              </a:solidFill>
              <a:latin typeface="+mj-lt"/>
              <a:cs typeface="Arial" panose="020B0604020202020204" pitchFamily="34" charset="0"/>
            </a:endParaRPr>
          </a:p>
        </p:txBody>
      </p:sp>
      <p:sp>
        <p:nvSpPr>
          <p:cNvPr id="3" name="Rectangle 2"/>
          <p:cNvSpPr/>
          <p:nvPr/>
        </p:nvSpPr>
        <p:spPr>
          <a:xfrm>
            <a:off x="8229600" y="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8" name="Title 1"/>
          <p:cNvSpPr txBox="1">
            <a:spLocks/>
          </p:cNvSpPr>
          <p:nvPr/>
        </p:nvSpPr>
        <p:spPr>
          <a:xfrm>
            <a:off x="381000" y="76200"/>
            <a:ext cx="8305800" cy="1143000"/>
          </a:xfrm>
          <a:prstGeom prst="rect">
            <a:avLst/>
          </a:prstGeom>
          <a:solidFill>
            <a:schemeClr val="accent1"/>
          </a:solidFill>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dirty="0" smtClean="0">
              <a:solidFill>
                <a:schemeClr val="bg1"/>
              </a:solidFill>
            </a:endParaRPr>
          </a:p>
          <a:p>
            <a:r>
              <a:rPr lang="en-US" dirty="0" smtClean="0">
                <a:solidFill>
                  <a:schemeClr val="bg1"/>
                </a:solidFill>
              </a:rPr>
              <a:t>Application Transfers </a:t>
            </a:r>
            <a:endParaRPr lang="en-US" dirty="0">
              <a:solidFill>
                <a:schemeClr val="bg1"/>
              </a:solidFill>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721100312"/>
              </p:ext>
            </p:extLst>
          </p:nvPr>
        </p:nvGraphicFramePr>
        <p:xfrm>
          <a:off x="4876800" y="1372423"/>
          <a:ext cx="3444875" cy="4458484"/>
        </p:xfrm>
        <a:graphic>
          <a:graphicData uri="http://schemas.openxmlformats.org/presentationml/2006/ole">
            <mc:AlternateContent xmlns:mc="http://schemas.openxmlformats.org/markup-compatibility/2006">
              <mc:Choice xmlns:v="urn:schemas-microsoft-com:vml" Requires="v">
                <p:oleObj spid="_x0000_s11283" name="Acrobat Document" r:id="rId4" imgW="5829480" imgH="7543800" progId="AcroExch.Document.11">
                  <p:embed/>
                </p:oleObj>
              </mc:Choice>
              <mc:Fallback>
                <p:oleObj name="Acrobat Document" r:id="rId4" imgW="5829480" imgH="7543800" progId="AcroExch.Document.11">
                  <p:embed/>
                  <p:pic>
                    <p:nvPicPr>
                      <p:cNvPr id="0" name=""/>
                      <p:cNvPicPr/>
                      <p:nvPr/>
                    </p:nvPicPr>
                    <p:blipFill>
                      <a:blip r:embed="rId5"/>
                      <a:stretch>
                        <a:fillRect/>
                      </a:stretch>
                    </p:blipFill>
                    <p:spPr>
                      <a:xfrm>
                        <a:off x="4876800" y="1372423"/>
                        <a:ext cx="3444875" cy="4458484"/>
                      </a:xfrm>
                      <a:prstGeom prst="rect">
                        <a:avLst/>
                      </a:prstGeom>
                      <a:ln w="38100">
                        <a:solidFill>
                          <a:schemeClr val="accent1"/>
                        </a:solidFill>
                      </a:ln>
                    </p:spPr>
                  </p:pic>
                </p:oleObj>
              </mc:Fallback>
            </mc:AlternateContent>
          </a:graphicData>
        </a:graphic>
      </p:graphicFrame>
      <p:sp>
        <p:nvSpPr>
          <p:cNvPr id="11" name="Rectangle 10"/>
          <p:cNvSpPr/>
          <p:nvPr/>
        </p:nvSpPr>
        <p:spPr>
          <a:xfrm>
            <a:off x="762000" y="4876800"/>
            <a:ext cx="2895600" cy="954107"/>
          </a:xfrm>
          <a:prstGeom prst="rect">
            <a:avLst/>
          </a:prstGeom>
        </p:spPr>
        <p:txBody>
          <a:bodyPr wrap="square">
            <a:spAutoFit/>
          </a:bodyPr>
          <a:lstStyle/>
          <a:p>
            <a:r>
              <a:rPr lang="en-US" sz="1400" dirty="0">
                <a:hlinkClick r:id="rId6"/>
              </a:rPr>
              <a:t>https://</a:t>
            </a:r>
            <a:r>
              <a:rPr lang="en-US" sz="1400" dirty="0" smtClean="0">
                <a:hlinkClick r:id="rId6"/>
              </a:rPr>
              <a:t>marketplace.cms.gov/technical-assistance-resources/training-materials/inbound-account-transfer.pdf</a:t>
            </a:r>
            <a:r>
              <a:rPr lang="en-US" sz="1400" dirty="0" smtClean="0"/>
              <a:t> </a:t>
            </a:r>
            <a:endParaRPr lang="en-US" sz="1400" dirty="0"/>
          </a:p>
        </p:txBody>
      </p:sp>
      <p:sp>
        <p:nvSpPr>
          <p:cNvPr id="14" name="Rectangle 13"/>
          <p:cNvSpPr/>
          <p:nvPr/>
        </p:nvSpPr>
        <p:spPr>
          <a:xfrm>
            <a:off x="457200" y="2133600"/>
            <a:ext cx="3276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Example </a:t>
            </a:r>
          </a:p>
          <a:p>
            <a:pPr algn="ctr"/>
            <a:r>
              <a:rPr lang="en-US" sz="3200" dirty="0" smtClean="0">
                <a:solidFill>
                  <a:schemeClr val="bg1"/>
                </a:solidFill>
              </a:rPr>
              <a:t>Inbound Account Transfer Notice </a:t>
            </a:r>
            <a:endParaRPr lang="en-US" sz="3200" dirty="0">
              <a:solidFill>
                <a:schemeClr val="bg1"/>
              </a:solidFill>
            </a:endParaRPr>
          </a:p>
        </p:txBody>
      </p:sp>
      <p:sp>
        <p:nvSpPr>
          <p:cNvPr id="15" name="TextBox 14"/>
          <p:cNvSpPr txBox="1"/>
          <p:nvPr/>
        </p:nvSpPr>
        <p:spPr>
          <a:xfrm>
            <a:off x="6705600" y="5030687"/>
            <a:ext cx="1524000" cy="646331"/>
          </a:xfrm>
          <a:prstGeom prst="rect">
            <a:avLst/>
          </a:prstGeom>
          <a:noFill/>
        </p:spPr>
        <p:txBody>
          <a:bodyPr wrap="square" rtlCol="0">
            <a:spAutoFit/>
          </a:bodyPr>
          <a:lstStyle/>
          <a:p>
            <a:pPr algn="ctr"/>
            <a:r>
              <a:rPr lang="en-US" dirty="0" smtClean="0"/>
              <a:t>Double click to open</a:t>
            </a:r>
            <a:endParaRPr lang="en-US" dirty="0"/>
          </a:p>
        </p:txBody>
      </p:sp>
      <p:pic>
        <p:nvPicPr>
          <p:cNvPr id="11267" name="Picture 3">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1447800"/>
            <a:ext cx="262013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02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152400" y="0"/>
            <a:ext cx="9601200" cy="6949440"/>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Transition Update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631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381000" y="1905000"/>
            <a:ext cx="8543925" cy="3810000"/>
          </a:xfrm>
        </p:spPr>
        <p:txBody>
          <a:bodyPr/>
          <a:lstStyle/>
          <a:p>
            <a:r>
              <a:rPr lang="en-US" sz="1400" dirty="0" smtClean="0">
                <a:solidFill>
                  <a:schemeClr val="tx1"/>
                </a:solidFill>
                <a:latin typeface="Arial" panose="020B0604020202020204" pitchFamily="34" charset="0"/>
                <a:cs typeface="Arial" panose="020B0604020202020204" pitchFamily="34" charset="0"/>
              </a:rPr>
              <a:t>When </a:t>
            </a:r>
            <a:r>
              <a:rPr lang="en-US" sz="1400" dirty="0">
                <a:solidFill>
                  <a:schemeClr val="tx1"/>
                </a:solidFill>
                <a:latin typeface="Arial" panose="020B0604020202020204" pitchFamily="34" charset="0"/>
                <a:cs typeface="Arial" panose="020B0604020202020204" pitchFamily="34" charset="0"/>
              </a:rPr>
              <a:t>an individual applies on HealthCare.gov, the federal system will check if the individual is receiving Medicaid benefits in Kentucky.  benefind will process the requests and respond in one of three ways in real time</a:t>
            </a:r>
            <a:r>
              <a:rPr lang="en-US" sz="1400" dirty="0" smtClean="0">
                <a:solidFill>
                  <a:schemeClr val="tx1"/>
                </a:solidFill>
                <a:latin typeface="Arial" panose="020B0604020202020204" pitchFamily="34" charset="0"/>
                <a:cs typeface="Arial" panose="020B0604020202020204" pitchFamily="34" charset="0"/>
              </a:rPr>
              <a:t>:</a:t>
            </a:r>
          </a:p>
          <a:p>
            <a:endParaRPr lang="en-US" sz="1400" dirty="0" smtClean="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	1</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Full Match</a:t>
            </a:r>
            <a:r>
              <a:rPr lang="en-US" sz="1400" dirty="0">
                <a:solidFill>
                  <a:schemeClr val="tx1"/>
                </a:solidFill>
                <a:latin typeface="Arial" panose="020B0604020202020204" pitchFamily="34" charset="0"/>
                <a:cs typeface="Arial" panose="020B0604020202020204" pitchFamily="34" charset="0"/>
              </a:rPr>
              <a:t>: the person is known to our system and has benefits for the time period </a:t>
            </a:r>
            <a:r>
              <a:rPr lang="en-US" sz="1400" dirty="0" smtClean="0">
                <a:solidFill>
                  <a:schemeClr val="tx1"/>
                </a:solidFill>
                <a:latin typeface="Arial" panose="020B0604020202020204" pitchFamily="34" charset="0"/>
                <a:cs typeface="Arial" panose="020B0604020202020204" pitchFamily="34" charset="0"/>
              </a:rPr>
              <a:t>requested</a:t>
            </a:r>
          </a:p>
          <a:p>
            <a:endParaRPr lang="en-US" sz="1400" dirty="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	2</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Partial Match</a:t>
            </a:r>
            <a:r>
              <a:rPr lang="en-US" sz="1400" dirty="0">
                <a:solidFill>
                  <a:schemeClr val="tx1"/>
                </a:solidFill>
                <a:latin typeface="Arial" panose="020B0604020202020204" pitchFamily="34" charset="0"/>
                <a:cs typeface="Arial" panose="020B0604020202020204" pitchFamily="34" charset="0"/>
              </a:rPr>
              <a:t>: the person is known to our system and has benefits for part of the time period </a:t>
            </a:r>
            <a:r>
              <a:rPr lang="en-US" sz="1400" dirty="0" smtClean="0">
                <a:solidFill>
                  <a:schemeClr val="tx1"/>
                </a:solidFill>
                <a:latin typeface="Arial" panose="020B0604020202020204" pitchFamily="34" charset="0"/>
                <a:cs typeface="Arial" panose="020B0604020202020204" pitchFamily="34" charset="0"/>
              </a:rPr>
              <a:t>	     requested</a:t>
            </a:r>
          </a:p>
          <a:p>
            <a:endParaRPr lang="en-US" sz="1400" dirty="0">
              <a:solidFill>
                <a:schemeClr val="tx1"/>
              </a:solidFill>
              <a:latin typeface="Arial" panose="020B0604020202020204" pitchFamily="34" charset="0"/>
              <a:cs typeface="Arial" panose="020B0604020202020204" pitchFamily="34" charset="0"/>
            </a:endParaRPr>
          </a:p>
          <a:p>
            <a:r>
              <a:rPr lang="en-US" sz="1400" dirty="0" smtClean="0">
                <a:solidFill>
                  <a:schemeClr val="tx1"/>
                </a:solidFill>
                <a:latin typeface="Arial" panose="020B0604020202020204" pitchFamily="34" charset="0"/>
                <a:cs typeface="Arial" panose="020B0604020202020204" pitchFamily="34" charset="0"/>
              </a:rPr>
              <a:t>	3</a:t>
            </a:r>
            <a:r>
              <a:rPr lang="en-US" sz="1400" dirty="0">
                <a:solidFill>
                  <a:schemeClr val="tx1"/>
                </a:solidFill>
                <a:latin typeface="Arial" panose="020B0604020202020204" pitchFamily="34" charset="0"/>
                <a:cs typeface="Arial" panose="020B0604020202020204" pitchFamily="34" charset="0"/>
              </a:rPr>
              <a:t>) </a:t>
            </a:r>
            <a:r>
              <a:rPr lang="en-US" sz="1400" b="1" dirty="0">
                <a:solidFill>
                  <a:schemeClr val="tx1"/>
                </a:solidFill>
                <a:latin typeface="Arial" panose="020B0604020202020204" pitchFamily="34" charset="0"/>
                <a:cs typeface="Arial" panose="020B0604020202020204" pitchFamily="34" charset="0"/>
              </a:rPr>
              <a:t>No Match</a:t>
            </a:r>
            <a:r>
              <a:rPr lang="en-US" sz="1400" dirty="0">
                <a:solidFill>
                  <a:schemeClr val="tx1"/>
                </a:solidFill>
                <a:latin typeface="Arial" panose="020B0604020202020204" pitchFamily="34" charset="0"/>
                <a:cs typeface="Arial" panose="020B0604020202020204" pitchFamily="34" charset="0"/>
              </a:rPr>
              <a:t>: the person is not known to our system or is known to our system but does not </a:t>
            </a:r>
            <a:r>
              <a:rPr lang="en-US" sz="1400" dirty="0" smtClean="0">
                <a:solidFill>
                  <a:schemeClr val="tx1"/>
                </a:solidFill>
                <a:latin typeface="Arial" panose="020B0604020202020204" pitchFamily="34" charset="0"/>
                <a:cs typeface="Arial" panose="020B0604020202020204" pitchFamily="34" charset="0"/>
              </a:rPr>
              <a:t>have</a:t>
            </a:r>
          </a:p>
          <a:p>
            <a:r>
              <a:rPr lang="en-US" sz="1400" dirty="0" smtClean="0">
                <a:solidFill>
                  <a:schemeClr val="tx1"/>
                </a:solidFill>
                <a:latin typeface="Arial" panose="020B0604020202020204" pitchFamily="34" charset="0"/>
                <a:cs typeface="Arial" panose="020B0604020202020204" pitchFamily="34" charset="0"/>
              </a:rPr>
              <a:t>                       benefits </a:t>
            </a:r>
            <a:r>
              <a:rPr lang="en-US" sz="1400" dirty="0">
                <a:solidFill>
                  <a:schemeClr val="tx1"/>
                </a:solidFill>
                <a:latin typeface="Arial" panose="020B0604020202020204" pitchFamily="34" charset="0"/>
                <a:cs typeface="Arial" panose="020B0604020202020204" pitchFamily="34" charset="0"/>
              </a:rPr>
              <a:t>for the period </a:t>
            </a:r>
            <a:r>
              <a:rPr lang="en-US" sz="1400" dirty="0" smtClean="0">
                <a:solidFill>
                  <a:schemeClr val="tx1"/>
                </a:solidFill>
                <a:latin typeface="Arial" panose="020B0604020202020204" pitchFamily="34" charset="0"/>
                <a:cs typeface="Arial" panose="020B0604020202020204" pitchFamily="34" charset="0"/>
              </a:rPr>
              <a:t>requested </a:t>
            </a:r>
          </a:p>
          <a:p>
            <a:endParaRPr lang="en-US" sz="1400" dirty="0" smtClean="0">
              <a:solidFill>
                <a:schemeClr val="tx1"/>
              </a:solidFill>
              <a:latin typeface="Arial" panose="020B0604020202020204" pitchFamily="34" charset="0"/>
              <a:cs typeface="Arial" panose="020B0604020202020204" pitchFamily="34" charset="0"/>
            </a:endParaRPr>
          </a:p>
          <a:p>
            <a:endParaRPr lang="en-US" sz="1400" dirty="0">
              <a:solidFill>
                <a:schemeClr val="tx1"/>
              </a:solidFill>
              <a:latin typeface="Arial" panose="020B0604020202020204" pitchFamily="34" charset="0"/>
              <a:cs typeface="Arial" panose="020B0604020202020204" pitchFamily="34" charset="0"/>
            </a:endParaRPr>
          </a:p>
          <a:p>
            <a:r>
              <a:rPr lang="en-US" sz="1400" dirty="0">
                <a:solidFill>
                  <a:schemeClr val="tx1"/>
                </a:solidFill>
                <a:latin typeface="Arial" panose="020B0604020202020204" pitchFamily="34" charset="0"/>
                <a:cs typeface="Arial" panose="020B0604020202020204" pitchFamily="34" charset="0"/>
              </a:rPr>
              <a:t>During the HealthCare.gov application process, and the request is sent from </a:t>
            </a:r>
            <a:r>
              <a:rPr lang="en-US" sz="1400" dirty="0" smtClean="0">
                <a:solidFill>
                  <a:schemeClr val="tx1"/>
                </a:solidFill>
                <a:latin typeface="Arial" panose="020B0604020202020204" pitchFamily="34" charset="0"/>
                <a:cs typeface="Arial" panose="020B0604020202020204" pitchFamily="34" charset="0"/>
              </a:rPr>
              <a:t>HealthCare.gov and </a:t>
            </a:r>
            <a:r>
              <a:rPr lang="en-US" sz="1400" dirty="0">
                <a:solidFill>
                  <a:schemeClr val="tx1"/>
                </a:solidFill>
                <a:latin typeface="Arial" panose="020B0604020202020204" pitchFamily="34" charset="0"/>
                <a:cs typeface="Arial" panose="020B0604020202020204" pitchFamily="34" charset="0"/>
              </a:rPr>
              <a:t>benefind replies in real time. </a:t>
            </a:r>
          </a:p>
          <a:p>
            <a:endParaRPr lang="en-US" sz="1400" i="1" kern="0"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338137" y="1293808"/>
            <a:ext cx="8391525" cy="334101"/>
          </a:xfrm>
        </p:spPr>
        <p:txBody>
          <a:bodyPr/>
          <a:lstStyle/>
          <a:p>
            <a:r>
              <a:rPr lang="en-US" sz="3200" dirty="0" smtClean="0"/>
              <a:t>Minimum Essential Coverage Check (MEC)</a:t>
            </a:r>
            <a:endParaRPr lang="en-US" sz="3200" noProof="0" dirty="0"/>
          </a:p>
        </p:txBody>
      </p:sp>
      <p:sp>
        <p:nvSpPr>
          <p:cNvPr id="9" name="Content Placeholder 1"/>
          <p:cNvSpPr txBox="1">
            <a:spLocks/>
          </p:cNvSpPr>
          <p:nvPr/>
        </p:nvSpPr>
        <p:spPr>
          <a:xfrm>
            <a:off x="284071" y="1600200"/>
            <a:ext cx="8363944" cy="5750495"/>
          </a:xfrm>
          <a:prstGeom prst="rect">
            <a:avLst/>
          </a:prstGeom>
        </p:spPr>
        <p:txBody>
          <a:bodyPr>
            <a:noAutofit/>
          </a:bodyPr>
          <a:lstStyle>
            <a:lvl1pPr marL="0" indent="0" algn="l" defTabSz="914400" rtl="0" eaLnBrk="1" latinLnBrk="0" hangingPunct="1">
              <a:spcBef>
                <a:spcPts val="0"/>
              </a:spcBef>
              <a:spcAft>
                <a:spcPts val="1000"/>
              </a:spcAft>
              <a:buSzPct val="100000"/>
              <a:buFontTx/>
              <a:buNone/>
              <a:defRPr sz="1000" b="0" kern="1200">
                <a:solidFill>
                  <a:schemeClr val="tx1"/>
                </a:solidFill>
                <a:latin typeface="+mn-lt"/>
                <a:ea typeface="+mn-ea"/>
                <a:cs typeface="+mn-cs"/>
              </a:defRPr>
            </a:lvl1pPr>
            <a:lvl2pPr marL="101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2pPr>
            <a:lvl3pPr marL="228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dirty="0" smtClean="0">
                <a:solidFill>
                  <a:schemeClr val="tx1"/>
                </a:solidFill>
                <a:latin typeface="+mn-lt"/>
                <a:ea typeface="+mn-ea"/>
                <a:cs typeface="+mn-cs"/>
              </a:defRPr>
            </a:lvl3pPr>
            <a:lvl4pPr marL="355600" indent="-101600" algn="l" defTabSz="914400" rtl="0" eaLnBrk="1" latinLnBrk="0" hangingPunct="1">
              <a:spcBef>
                <a:spcPts val="0"/>
              </a:spcBef>
              <a:spcAft>
                <a:spcPts val="1000"/>
              </a:spcAft>
              <a:buClrTx/>
              <a:buSzPct val="100000"/>
              <a:buFont typeface="Arial" panose="020B0604020202020204" pitchFamily="34" charset="0"/>
              <a:buChar char="◦"/>
              <a:defRPr lang="en-US" sz="1000" b="0" kern="1200" baseline="0" dirty="0" smtClean="0">
                <a:solidFill>
                  <a:schemeClr val="tx1"/>
                </a:solidFill>
                <a:latin typeface="+mn-lt"/>
                <a:ea typeface="+mn-ea"/>
                <a:cs typeface="+mn-cs"/>
              </a:defRPr>
            </a:lvl4pPr>
            <a:lvl5pPr marL="482600" indent="-101600" algn="l" defTabSz="798513" rtl="0" eaLnBrk="1" latinLnBrk="0" hangingPunct="1">
              <a:spcBef>
                <a:spcPts val="0"/>
              </a:spcBef>
              <a:spcAft>
                <a:spcPts val="1000"/>
              </a:spcAft>
              <a:buClrTx/>
              <a:buSzPct val="100000"/>
              <a:buFont typeface="Arial" panose="020B0604020202020204" pitchFamily="34" charset="0"/>
              <a:buChar char="−"/>
              <a:tabLst/>
              <a:defRPr lang="en-US" sz="1000" b="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0" lvl="1" indent="0">
              <a:buNone/>
            </a:pPr>
            <a:endParaRPr lang="en-US" sz="1100" b="1" dirty="0" smtClean="0">
              <a:solidFill>
                <a:schemeClr val="accent1"/>
              </a:solidFill>
              <a:latin typeface="+mj-lt"/>
              <a:cs typeface="Arial" panose="020B0604020202020204" pitchFamily="34" charset="0"/>
            </a:endParaRPr>
          </a:p>
        </p:txBody>
      </p:sp>
      <p:sp>
        <p:nvSpPr>
          <p:cNvPr id="3" name="Rectangle 2"/>
          <p:cNvSpPr/>
          <p:nvPr/>
        </p:nvSpPr>
        <p:spPr>
          <a:xfrm>
            <a:off x="8229600" y="0"/>
            <a:ext cx="914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8" name="Title 1"/>
          <p:cNvSpPr txBox="1">
            <a:spLocks/>
          </p:cNvSpPr>
          <p:nvPr/>
        </p:nvSpPr>
        <p:spPr>
          <a:xfrm>
            <a:off x="381000" y="76200"/>
            <a:ext cx="8305800" cy="1143000"/>
          </a:xfrm>
          <a:prstGeom prst="rect">
            <a:avLst/>
          </a:prstGeom>
          <a:solidFill>
            <a:schemeClr val="accent1"/>
          </a:solidFill>
        </p:spPr>
        <p:txBody>
          <a:bodyPr vert="horz" lIns="0" tIns="0" rIns="0" bIns="0" rtlCol="0" anchor="t" anchorCtr="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1200" dirty="0" smtClean="0">
              <a:solidFill>
                <a:schemeClr val="bg1"/>
              </a:solidFill>
            </a:endParaRPr>
          </a:p>
          <a:p>
            <a:r>
              <a:rPr lang="en-US" dirty="0" smtClean="0">
                <a:solidFill>
                  <a:schemeClr val="bg1"/>
                </a:solidFill>
              </a:rPr>
              <a:t>Application Transfers </a:t>
            </a:r>
            <a:endParaRPr lang="en-US" dirty="0">
              <a:solidFill>
                <a:schemeClr val="bg1"/>
              </a:solidFill>
            </a:endParaRPr>
          </a:p>
        </p:txBody>
      </p:sp>
    </p:spTree>
    <p:extLst>
      <p:ext uri="{BB962C8B-B14F-4D97-AF65-F5344CB8AC3E}">
        <p14:creationId xmlns:p14="http://schemas.microsoft.com/office/powerpoint/2010/main" val="230414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Kynect.ky.gov</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533400" y="1371600"/>
            <a:ext cx="7620000" cy="4185761"/>
          </a:xfrm>
          <a:prstGeom prst="rect">
            <a:avLst/>
          </a:prstGeom>
          <a:noFill/>
        </p:spPr>
        <p:txBody>
          <a:bodyPr wrap="square" rtlCol="0">
            <a:spAutoFit/>
          </a:bodyPr>
          <a:lstStyle/>
          <a:p>
            <a:endParaRPr lang="en-US" sz="1200" b="1"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k</a:t>
            </a:r>
            <a:r>
              <a:rPr lang="en-US" sz="2400" b="1" dirty="0" smtClean="0">
                <a:latin typeface="Arial" panose="020B0604020202020204" pitchFamily="34" charset="0"/>
                <a:cs typeface="Arial" panose="020B0604020202020204" pitchFamily="34" charset="0"/>
              </a:rPr>
              <a:t>ynect.ky.gov </a:t>
            </a:r>
            <a:endParaRPr lang="en-US" sz="2400" b="1" dirty="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You can still access the 2016 kynect website</a:t>
            </a:r>
          </a:p>
          <a:p>
            <a:pPr marL="342900" indent="-3429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endParaRPr lang="en-US" sz="2400" b="1"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New landing </a:t>
            </a:r>
            <a:r>
              <a:rPr lang="en-US" sz="2400" dirty="0">
                <a:latin typeface="Arial" panose="020B0604020202020204" pitchFamily="34" charset="0"/>
                <a:cs typeface="Arial" panose="020B0604020202020204" pitchFamily="34" charset="0"/>
              </a:rPr>
              <a:t>page </a:t>
            </a:r>
            <a:r>
              <a:rPr lang="en-US" sz="2400" dirty="0" smtClean="0">
                <a:latin typeface="Arial" panose="020B0604020202020204" pitchFamily="34" charset="0"/>
                <a:cs typeface="Arial" panose="020B0604020202020204" pitchFamily="34" charset="0"/>
              </a:rPr>
              <a:t>for kynect.ky.gov starting 11/1/16</a:t>
            </a:r>
          </a:p>
          <a:p>
            <a:pPr marL="285750" indent="-28575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endParaRPr lang="en-US" sz="2400" dirty="0" smtClean="0"/>
          </a:p>
          <a:p>
            <a:endParaRPr lang="en-US" sz="1400" b="1" dirty="0" smtClean="0">
              <a:solidFill>
                <a:schemeClr val="tx1">
                  <a:lumMod val="75000"/>
                  <a:lumOff val="25000"/>
                </a:schemeClr>
              </a:solidFill>
            </a:endParaRPr>
          </a:p>
          <a:p>
            <a:endParaRPr lang="en-US" sz="2400" b="1" dirty="0" smtClean="0">
              <a:solidFill>
                <a:schemeClr val="tx1">
                  <a:lumMod val="75000"/>
                  <a:lumOff val="25000"/>
                </a:schemeClr>
              </a:solidFill>
            </a:endParaRPr>
          </a:p>
          <a:p>
            <a:endParaRPr lang="en-US" sz="2400" b="1" dirty="0">
              <a:solidFill>
                <a:schemeClr val="tx1">
                  <a:lumMod val="75000"/>
                  <a:lumOff val="25000"/>
                </a:schemeClr>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7211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Facilitating an Enrollment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071"/>
          <a:stretch/>
        </p:blipFill>
        <p:spPr bwMode="auto">
          <a:xfrm>
            <a:off x="6767962" y="6331186"/>
            <a:ext cx="2376038" cy="52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15410"/>
          <a:stretch/>
        </p:blipFill>
        <p:spPr bwMode="auto">
          <a:xfrm>
            <a:off x="3355848" y="6317356"/>
            <a:ext cx="2130552" cy="52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775"/>
          <a:stretch/>
        </p:blipFill>
        <p:spPr bwMode="auto">
          <a:xfrm>
            <a:off x="0" y="6180703"/>
            <a:ext cx="1306286" cy="67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9144000" cy="6691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306286" y="304800"/>
            <a:ext cx="1284514" cy="5334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9367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pic>
        <p:nvPicPr>
          <p:cNvPr id="9" name="Picture 8"/>
          <p:cNvPicPr>
            <a:picLocks noChangeAspect="1"/>
          </p:cNvPicPr>
          <p:nvPr/>
        </p:nvPicPr>
        <p:blipFill>
          <a:blip r:embed="rId3"/>
          <a:stretch>
            <a:fillRect/>
          </a:stretch>
        </p:blipFill>
        <p:spPr>
          <a:xfrm>
            <a:off x="3124200" y="3144"/>
            <a:ext cx="6019800" cy="6854856"/>
          </a:xfrm>
          <a:prstGeom prst="rect">
            <a:avLst/>
          </a:prstGeom>
        </p:spPr>
      </p:pic>
      <p:sp>
        <p:nvSpPr>
          <p:cNvPr id="5" name="Title 4"/>
          <p:cNvSpPr>
            <a:spLocks noGrp="1"/>
          </p:cNvSpPr>
          <p:nvPr>
            <p:ph type="title"/>
          </p:nvPr>
        </p:nvSpPr>
        <p:spPr>
          <a:xfrm>
            <a:off x="0" y="3144"/>
            <a:ext cx="3276600" cy="6854856"/>
          </a:xfrm>
        </p:spPr>
        <p:txBody>
          <a:bodyPr>
            <a:normAutofit/>
          </a:bodyPr>
          <a:lstStyle/>
          <a:p>
            <a:pPr algn="l"/>
            <a:r>
              <a:rPr lang="en-US" sz="1400" dirty="0" smtClean="0">
                <a:latin typeface="Arial" panose="020B0604020202020204" pitchFamily="34" charset="0"/>
                <a:cs typeface="Arial" panose="020B0604020202020204" pitchFamily="34" charset="0"/>
              </a:rPr>
              <a:t>When users click the 2017 button they will be taken to the pre-screening page.  </a:t>
            </a:r>
            <a:br>
              <a:rPr lang="en-US" sz="1400" dirty="0" smtClean="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
            </a:r>
            <a:br>
              <a:rPr lang="en-US" sz="1400" dirty="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Direct link to HealthCare.gov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Direct link to benefind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
            </a:r>
            <a:br>
              <a:rPr lang="en-US" sz="1400" dirty="0" smtClean="0">
                <a:latin typeface="Arial" panose="020B0604020202020204" pitchFamily="34" charset="0"/>
                <a:cs typeface="Arial" panose="020B0604020202020204" pitchFamily="34" charset="0"/>
              </a:rPr>
            </a:br>
            <a:r>
              <a:rPr lang="en-US" sz="1400" dirty="0" smtClean="0">
                <a:latin typeface="Arial" panose="020B0604020202020204" pitchFamily="34" charset="0"/>
                <a:cs typeface="Arial" panose="020B0604020202020204" pitchFamily="34" charset="0"/>
              </a:rPr>
              <a:t>Click Next to continue pre-screening </a:t>
            </a:r>
            <a:endParaRPr lang="en-US" sz="1400" dirty="0">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76200"/>
            <a:ext cx="1416496"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876800" y="800100"/>
            <a:ext cx="3886200" cy="34290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16200000">
            <a:off x="7881205" y="656867"/>
            <a:ext cx="377328" cy="137737"/>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0" name="Rounded Rectangle 9"/>
          <p:cNvSpPr/>
          <p:nvPr/>
        </p:nvSpPr>
        <p:spPr>
          <a:xfrm>
            <a:off x="7924800" y="5334000"/>
            <a:ext cx="838200" cy="45720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 Arrow 14"/>
          <p:cNvSpPr/>
          <p:nvPr/>
        </p:nvSpPr>
        <p:spPr>
          <a:xfrm rot="10800000">
            <a:off x="7010400" y="5443537"/>
            <a:ext cx="800101" cy="238125"/>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6" name="Left Arrow 15"/>
          <p:cNvSpPr/>
          <p:nvPr/>
        </p:nvSpPr>
        <p:spPr>
          <a:xfrm rot="10800000">
            <a:off x="7053694" y="6002364"/>
            <a:ext cx="845128" cy="270242"/>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11" name="Rounded Rectangle 10"/>
          <p:cNvSpPr/>
          <p:nvPr/>
        </p:nvSpPr>
        <p:spPr>
          <a:xfrm>
            <a:off x="8077200" y="6096000"/>
            <a:ext cx="685800" cy="53340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226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b</a:t>
            </a:r>
            <a:r>
              <a:rPr lang="en-US" dirty="0" smtClean="0">
                <a:solidFill>
                  <a:schemeClr val="bg1"/>
                </a:solidFill>
              </a:rPr>
              <a:t>enefind.ky.gov</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533400" y="1411843"/>
            <a:ext cx="7620000" cy="5293757"/>
          </a:xfrm>
          <a:prstGeom prst="rect">
            <a:avLst/>
          </a:prstGeom>
          <a:noFill/>
        </p:spPr>
        <p:txBody>
          <a:bodyPr wrap="square" rtlCol="0">
            <a:spAutoFit/>
          </a:bodyPr>
          <a:lstStyle/>
          <a:p>
            <a:r>
              <a:rPr lang="en-US" sz="2400" b="1" dirty="0" smtClean="0">
                <a:solidFill>
                  <a:schemeClr val="tx1">
                    <a:lumMod val="75000"/>
                    <a:lumOff val="25000"/>
                  </a:schemeClr>
                </a:solidFill>
                <a:latin typeface="Arial" panose="020B0604020202020204" pitchFamily="34" charset="0"/>
                <a:cs typeface="Arial" panose="020B0604020202020204" pitchFamily="34" charset="0"/>
              </a:rPr>
              <a:t>benefind.ky.gov </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endParaRPr lang="en-US"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enefind is Kentucky’s portal to apply for assistance and support programs.</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Medicaid/KCHIP eligible individuals. </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For individuals close to both Medicaid and QHP eligibility, enroll early in open enrollment on benefind.ky.gov to help avoid coverage gap</a:t>
            </a:r>
            <a:r>
              <a:rPr lang="en-US" dirty="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 </a:t>
            </a:r>
          </a:p>
          <a:p>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If someone applies through benefind but qualifies for a QHP, their application will transfer to FFM.  </a:t>
            </a:r>
          </a:p>
          <a:p>
            <a:pPr marL="285750" indent="-285750">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smtClean="0">
                <a:latin typeface="Arial" panose="020B0604020202020204" pitchFamily="34" charset="0"/>
                <a:cs typeface="Arial" panose="020B0604020202020204" pitchFamily="34" charset="0"/>
              </a:rPr>
              <a:t>Agents may get calls from consumers who applied on benefind but were notified they are QHP eligible</a:t>
            </a:r>
          </a:p>
          <a:p>
            <a:r>
              <a:rPr lang="en-US" sz="1400" dirty="0" smtClean="0"/>
              <a:t> </a:t>
            </a:r>
          </a:p>
          <a:p>
            <a:endParaRPr lang="en-US" sz="2400" b="1" dirty="0" smtClean="0">
              <a:solidFill>
                <a:schemeClr val="tx1">
                  <a:lumMod val="75000"/>
                  <a:lumOff val="25000"/>
                </a:schemeClr>
              </a:solidFill>
            </a:endParaRPr>
          </a:p>
          <a:p>
            <a:endParaRPr lang="en-US" sz="2400" b="1" dirty="0">
              <a:solidFill>
                <a:schemeClr val="tx1">
                  <a:lumMod val="75000"/>
                  <a:lumOff val="25000"/>
                </a:schemeClr>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566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95400" y="0"/>
            <a:ext cx="551537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a:off x="6400800" y="4953000"/>
            <a:ext cx="1905000" cy="6096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441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533400" y="1371600"/>
            <a:ext cx="7620000" cy="4893647"/>
          </a:xfrm>
          <a:prstGeom prst="rect">
            <a:avLst/>
          </a:prstGeom>
          <a:noFill/>
        </p:spPr>
        <p:txBody>
          <a:bodyPr wrap="square" rtlCol="0">
            <a:spAutoFit/>
          </a:bodyPr>
          <a:lstStyle/>
          <a:p>
            <a:r>
              <a:rPr lang="en-US" sz="2400" b="1" dirty="0" smtClean="0">
                <a:solidFill>
                  <a:schemeClr val="tx1">
                    <a:lumMod val="75000"/>
                    <a:lumOff val="25000"/>
                  </a:schemeClr>
                </a:solidFill>
                <a:latin typeface="Arial" panose="020B0604020202020204" pitchFamily="34" charset="0"/>
                <a:cs typeface="Arial" panose="020B0604020202020204" pitchFamily="34" charset="0"/>
              </a:rPr>
              <a:t>HealthCare.gov </a:t>
            </a:r>
          </a:p>
          <a:p>
            <a:endParaRPr lang="en-US" sz="24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All QHP applications will need to be entered and submitted through HealthCare.gov.  </a:t>
            </a:r>
            <a:r>
              <a:rPr lang="en-US" sz="2400" b="1" dirty="0" smtClean="0">
                <a:solidFill>
                  <a:schemeClr val="tx1">
                    <a:lumMod val="75000"/>
                    <a:lumOff val="25000"/>
                  </a:schemeClr>
                </a:solidFill>
                <a:latin typeface="Arial" panose="020B0604020202020204" pitchFamily="34" charset="0"/>
                <a:cs typeface="Arial" panose="020B0604020202020204" pitchFamily="34" charset="0"/>
              </a:rPr>
              <a:t>No previous year information will transfer to HealthCare.gov.  </a:t>
            </a:r>
          </a:p>
          <a:p>
            <a:endParaRPr lang="en-US" sz="2400" b="1" dirty="0" smtClean="0">
              <a:solidFill>
                <a:schemeClr val="tx1">
                  <a:lumMod val="75000"/>
                  <a:lumOff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tx1">
                    <a:lumMod val="75000"/>
                    <a:lumOff val="25000"/>
                  </a:schemeClr>
                </a:solidFill>
                <a:latin typeface="Arial" panose="020B0604020202020204" pitchFamily="34" charset="0"/>
                <a:cs typeface="Arial" panose="020B0604020202020204" pitchFamily="34" charset="0"/>
              </a:rPr>
              <a:t>If an individual applies on HealthCare.gov but potentially qualifies for Medicaid, their application information will transfer to benefind.  DCBS may need further information and interview to complete enrollment.</a:t>
            </a:r>
          </a:p>
          <a:p>
            <a:endParaRPr lang="en-US" sz="2400" b="1" dirty="0" smtClean="0">
              <a:solidFill>
                <a:schemeClr val="tx1">
                  <a:lumMod val="75000"/>
                  <a:lumOff val="25000"/>
                </a:schemeClr>
              </a:solidFill>
            </a:endParaRPr>
          </a:p>
          <a:p>
            <a:endParaRPr lang="en-US" sz="2400" b="1" dirty="0">
              <a:solidFill>
                <a:schemeClr val="tx1">
                  <a:lumMod val="75000"/>
                  <a:lumOff val="25000"/>
                </a:schemeClr>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08362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Facilitating an Enrollment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2071"/>
          <a:stretch/>
        </p:blipFill>
        <p:spPr bwMode="auto">
          <a:xfrm>
            <a:off x="6767962" y="6331186"/>
            <a:ext cx="2376038" cy="526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15410"/>
          <a:stretch/>
        </p:blipFill>
        <p:spPr bwMode="auto">
          <a:xfrm>
            <a:off x="3355848" y="6317356"/>
            <a:ext cx="2130552" cy="526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9775"/>
          <a:stretch/>
        </p:blipFill>
        <p:spPr bwMode="auto">
          <a:xfrm>
            <a:off x="0" y="6180703"/>
            <a:ext cx="1306286" cy="677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3430524" y="4256809"/>
            <a:ext cx="990600" cy="381000"/>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07950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Facilitating an Enrollment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685800" y="1439253"/>
            <a:ext cx="7620000" cy="4247317"/>
          </a:xfrm>
          <a:prstGeom prst="rect">
            <a:avLst/>
          </a:prstGeom>
          <a:noFill/>
        </p:spPr>
        <p:txBody>
          <a:bodyPr wrap="square" rtlCol="0">
            <a:spAutoFit/>
          </a:bodyPr>
          <a:lstStyle/>
          <a:p>
            <a:endParaRPr lang="en-US" sz="1200" b="1" dirty="0" smtClean="0">
              <a:solidFill>
                <a:schemeClr val="tx1">
                  <a:lumMod val="75000"/>
                  <a:lumOff val="25000"/>
                </a:schemeClr>
              </a:solidFill>
            </a:endParaRPr>
          </a:p>
          <a:p>
            <a:pPr algn="ctr"/>
            <a:r>
              <a:rPr lang="en-US" b="1" u="sng" dirty="0" smtClean="0">
                <a:solidFill>
                  <a:schemeClr val="tx1">
                    <a:lumMod val="75000"/>
                    <a:lumOff val="25000"/>
                  </a:schemeClr>
                </a:solidFill>
              </a:rPr>
              <a:t>YOU DO NOT NEED TO GO TO EACH WEBSITE</a:t>
            </a:r>
          </a:p>
          <a:p>
            <a:pPr algn="ctr"/>
            <a:endParaRPr lang="en-US" b="1" u="sng" dirty="0" smtClean="0">
              <a:solidFill>
                <a:schemeClr val="tx1">
                  <a:lumMod val="75000"/>
                  <a:lumOff val="25000"/>
                </a:schemeClr>
              </a:solidFill>
            </a:endParaRPr>
          </a:p>
          <a:p>
            <a:r>
              <a:rPr lang="en-US" sz="1600" b="1" dirty="0" smtClean="0">
                <a:solidFill>
                  <a:schemeClr val="tx1">
                    <a:lumMod val="75000"/>
                    <a:lumOff val="25000"/>
                  </a:schemeClr>
                </a:solidFill>
              </a:rPr>
              <a:t>kynect.ky.gov </a:t>
            </a:r>
          </a:p>
          <a:p>
            <a:pPr marL="285750" indent="-285750">
              <a:buFont typeface="Arial" panose="020B0604020202020204" pitchFamily="34" charset="0"/>
              <a:buChar char="•"/>
            </a:pPr>
            <a:r>
              <a:rPr lang="en-US" sz="1400" dirty="0" smtClean="0">
                <a:solidFill>
                  <a:schemeClr val="tx1">
                    <a:lumMod val="75000"/>
                    <a:lumOff val="25000"/>
                  </a:schemeClr>
                </a:solidFill>
              </a:rPr>
              <a:t>Prescreening, finding local assister, 2016 information, portal to other sites  </a:t>
            </a:r>
          </a:p>
          <a:p>
            <a:endParaRPr lang="en-US" sz="1400" b="1" dirty="0" smtClean="0">
              <a:solidFill>
                <a:schemeClr val="tx1">
                  <a:lumMod val="75000"/>
                  <a:lumOff val="25000"/>
                </a:schemeClr>
              </a:solidFill>
            </a:endParaRPr>
          </a:p>
          <a:p>
            <a:r>
              <a:rPr lang="en-US" sz="1600" b="1" dirty="0" smtClean="0">
                <a:solidFill>
                  <a:schemeClr val="tx1">
                    <a:lumMod val="75000"/>
                    <a:lumOff val="25000"/>
                  </a:schemeClr>
                </a:solidFill>
              </a:rPr>
              <a:t>benefind.ky.gov </a:t>
            </a:r>
          </a:p>
          <a:p>
            <a:pPr marL="285750" indent="-285750">
              <a:buFont typeface="Arial" panose="020B0604020202020204" pitchFamily="34" charset="0"/>
              <a:buChar char="•"/>
            </a:pPr>
            <a:r>
              <a:rPr lang="en-US" sz="1400" dirty="0" smtClean="0">
                <a:solidFill>
                  <a:schemeClr val="tx1">
                    <a:lumMod val="75000"/>
                    <a:lumOff val="25000"/>
                  </a:schemeClr>
                </a:solidFill>
              </a:rPr>
              <a:t>Medicaid eligible individuals </a:t>
            </a:r>
          </a:p>
          <a:p>
            <a:pPr marL="285750" indent="-285750">
              <a:buFont typeface="Arial" panose="020B0604020202020204" pitchFamily="34" charset="0"/>
              <a:buChar char="•"/>
            </a:pPr>
            <a:r>
              <a:rPr lang="en-US" sz="1400" dirty="0" smtClean="0">
                <a:solidFill>
                  <a:schemeClr val="tx1">
                    <a:lumMod val="75000"/>
                    <a:lumOff val="25000"/>
                  </a:schemeClr>
                </a:solidFill>
              </a:rPr>
              <a:t>kynect dashboard still available for benefind clients.  </a:t>
            </a:r>
          </a:p>
          <a:p>
            <a:r>
              <a:rPr lang="en-US" sz="1400" dirty="0" smtClean="0"/>
              <a:t> </a:t>
            </a:r>
          </a:p>
          <a:p>
            <a:r>
              <a:rPr lang="en-US" sz="1600" b="1" dirty="0" smtClean="0">
                <a:solidFill>
                  <a:schemeClr val="tx1">
                    <a:lumMod val="75000"/>
                    <a:lumOff val="25000"/>
                  </a:schemeClr>
                </a:solidFill>
              </a:rPr>
              <a:t>HealthCare.gov </a:t>
            </a:r>
          </a:p>
          <a:p>
            <a:pPr marL="285750" indent="-285750">
              <a:buFont typeface="Arial" panose="020B0604020202020204" pitchFamily="34" charset="0"/>
              <a:buChar char="•"/>
            </a:pPr>
            <a:r>
              <a:rPr lang="en-US" sz="1400" dirty="0" smtClean="0">
                <a:solidFill>
                  <a:schemeClr val="tx1">
                    <a:lumMod val="75000"/>
                    <a:lumOff val="25000"/>
                  </a:schemeClr>
                </a:solidFill>
              </a:rPr>
              <a:t>All QHP applications will need to be entered and submitted through healthcare.gov.  No previous year information will transfer to healthcare.gov.  </a:t>
            </a:r>
          </a:p>
          <a:p>
            <a:pPr marL="285750" indent="-285750">
              <a:buFont typeface="Arial" panose="020B0604020202020204" pitchFamily="34" charset="0"/>
              <a:buChar char="•"/>
            </a:pPr>
            <a:r>
              <a:rPr lang="en-US" sz="1400" dirty="0" smtClean="0">
                <a:solidFill>
                  <a:schemeClr val="tx1">
                    <a:lumMod val="75000"/>
                    <a:lumOff val="25000"/>
                  </a:schemeClr>
                </a:solidFill>
              </a:rPr>
              <a:t>If an individual applies on healthcare.gov but potentially qualifies for Medicaid, their application information will transfer to benefind.  </a:t>
            </a:r>
          </a:p>
          <a:p>
            <a:endParaRPr lang="en-US" sz="2400" b="1" dirty="0" smtClean="0">
              <a:solidFill>
                <a:schemeClr val="tx1">
                  <a:lumMod val="75000"/>
                  <a:lumOff val="25000"/>
                </a:schemeClr>
              </a:solidFill>
            </a:endParaRPr>
          </a:p>
          <a:p>
            <a:endParaRPr lang="en-US" sz="2400" b="1" dirty="0">
              <a:solidFill>
                <a:schemeClr val="tx1">
                  <a:lumMod val="75000"/>
                  <a:lumOff val="25000"/>
                </a:schemeClr>
              </a:solidFill>
            </a:endParaRPr>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12870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Facilitating an Enrollment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59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09600" y="1624203"/>
            <a:ext cx="7848600" cy="3293209"/>
          </a:xfrm>
          <a:prstGeom prst="rect">
            <a:avLst/>
          </a:prstGeom>
          <a:noFill/>
        </p:spPr>
        <p:txBody>
          <a:bodyPr wrap="square" rtlCol="0">
            <a:spAutoFit/>
          </a:bodyPr>
          <a:lstStyle/>
          <a:p>
            <a:r>
              <a:rPr lang="en-US" b="1" dirty="0"/>
              <a:t>Special Circumstances may require you to go to both HealthCare.gov and benefind.ky.gov </a:t>
            </a:r>
          </a:p>
          <a:p>
            <a:endParaRPr lang="en-US" b="1" dirty="0"/>
          </a:p>
          <a:p>
            <a:r>
              <a:rPr lang="en-US" b="1" dirty="0"/>
              <a:t>For mixed eligibility households (example: parent QHP and children KCHIP):</a:t>
            </a:r>
          </a:p>
          <a:p>
            <a:r>
              <a:rPr lang="en-US" dirty="0"/>
              <a:t>	</a:t>
            </a:r>
            <a:r>
              <a:rPr lang="en-US" sz="1600" dirty="0"/>
              <a:t>Currently our best recommendation is to enroll the parents as early in open 	enrollment as possible on HealthCare.gov.  The kids stay on </a:t>
            </a:r>
            <a:r>
              <a:rPr lang="en-US" sz="1600" dirty="0" err="1"/>
              <a:t>benefind</a:t>
            </a:r>
            <a:r>
              <a:rPr lang="en-US" sz="1600" dirty="0"/>
              <a:t> until their 	recertification date.  </a:t>
            </a:r>
          </a:p>
          <a:p>
            <a:endParaRPr lang="en-US" dirty="0"/>
          </a:p>
          <a:p>
            <a:r>
              <a:rPr lang="en-US" b="1" dirty="0"/>
              <a:t>For individuals with new enrollments on the cusp of QHP eligibility:</a:t>
            </a:r>
          </a:p>
          <a:p>
            <a:r>
              <a:rPr lang="en-US" dirty="0"/>
              <a:t>	</a:t>
            </a:r>
            <a:r>
              <a:rPr lang="en-US" dirty="0" smtClean="0"/>
              <a:t>E</a:t>
            </a:r>
            <a:r>
              <a:rPr lang="en-US" sz="1600" dirty="0" smtClean="0"/>
              <a:t>nroll these consumers as </a:t>
            </a:r>
            <a:r>
              <a:rPr lang="en-US" sz="1600" dirty="0"/>
              <a:t>early as </a:t>
            </a:r>
            <a:r>
              <a:rPr lang="en-US" sz="1600" dirty="0" smtClean="0"/>
              <a:t>possible.  If </a:t>
            </a:r>
            <a:r>
              <a:rPr lang="en-US" sz="1600" dirty="0"/>
              <a:t>they are potentially eligible for </a:t>
            </a:r>
            <a:r>
              <a:rPr lang="en-US" sz="1600" dirty="0" smtClean="0"/>
              <a:t>	Medicaid</a:t>
            </a:r>
            <a:r>
              <a:rPr lang="en-US" sz="1600" dirty="0"/>
              <a:t>, </a:t>
            </a:r>
            <a:r>
              <a:rPr lang="en-US" sz="1600" dirty="0" smtClean="0"/>
              <a:t>the FFM </a:t>
            </a:r>
            <a:r>
              <a:rPr lang="en-US" sz="1600" dirty="0"/>
              <a:t>will transfer their file to </a:t>
            </a:r>
            <a:r>
              <a:rPr lang="en-US" sz="1600" dirty="0" smtClean="0"/>
              <a:t>the state for Medicaid assessment.  		</a:t>
            </a:r>
            <a:endParaRPr lang="en-US" sz="1600" dirty="0"/>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6455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4338" y="446038"/>
            <a:ext cx="8330184" cy="333425"/>
          </a:xfrm>
        </p:spPr>
        <p:txBody>
          <a:bodyPr/>
          <a:lstStyle/>
          <a:p>
            <a:r>
              <a:rPr lang="en-US" dirty="0" smtClean="0"/>
              <a:t>Kentucky SBM-FP Overall Timeline</a:t>
            </a:r>
            <a:endParaRPr lang="en-US" dirty="0"/>
          </a:p>
        </p:txBody>
      </p:sp>
      <p:pic>
        <p:nvPicPr>
          <p:cNvPr id="5" name="Picture 4"/>
          <p:cNvPicPr>
            <a:picLocks noChangeAspect="1"/>
          </p:cNvPicPr>
          <p:nvPr/>
        </p:nvPicPr>
        <p:blipFill>
          <a:blip r:embed="rId3"/>
          <a:stretch>
            <a:fillRect/>
          </a:stretch>
        </p:blipFill>
        <p:spPr>
          <a:xfrm>
            <a:off x="427757" y="831839"/>
            <a:ext cx="8288487" cy="5729154"/>
          </a:xfrm>
          <a:prstGeom prst="rect">
            <a:avLst/>
          </a:prstGeom>
        </p:spPr>
      </p:pic>
    </p:spTree>
    <p:extLst>
      <p:ext uri="{BB962C8B-B14F-4D97-AF65-F5344CB8AC3E}">
        <p14:creationId xmlns:p14="http://schemas.microsoft.com/office/powerpoint/2010/main" val="39248542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Facilitating an Enrollment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685800" y="1439253"/>
            <a:ext cx="7620000" cy="4893647"/>
          </a:xfrm>
          <a:prstGeom prst="rect">
            <a:avLst/>
          </a:prstGeom>
          <a:noFill/>
        </p:spPr>
        <p:txBody>
          <a:bodyPr wrap="square" rtlCol="0">
            <a:spAutoFit/>
          </a:bodyPr>
          <a:lstStyle/>
          <a:p>
            <a:r>
              <a:rPr lang="en-US" sz="2400" b="1" dirty="0" smtClean="0">
                <a:solidFill>
                  <a:schemeClr val="tx1">
                    <a:lumMod val="75000"/>
                    <a:lumOff val="25000"/>
                  </a:schemeClr>
                </a:solidFill>
                <a:latin typeface="Arial" panose="020B0604020202020204" pitchFamily="34" charset="0"/>
                <a:cs typeface="Arial" panose="020B0604020202020204" pitchFamily="34" charset="0"/>
              </a:rPr>
              <a:t>Enrollment Steps </a:t>
            </a:r>
          </a:p>
          <a:p>
            <a:endParaRPr lang="en-US" sz="2400" b="1" dirty="0">
              <a:solidFill>
                <a:schemeClr val="tx1">
                  <a:lumMod val="75000"/>
                  <a:lumOff val="25000"/>
                </a:schemeClr>
              </a:solidFill>
              <a:latin typeface="Arial" panose="020B0604020202020204" pitchFamily="34" charset="0"/>
              <a:cs typeface="Arial" panose="020B0604020202020204" pitchFamily="34" charset="0"/>
            </a:endParaRPr>
          </a:p>
          <a:p>
            <a:r>
              <a:rPr lang="en-US" dirty="0" smtClean="0">
                <a:solidFill>
                  <a:schemeClr val="tx1">
                    <a:lumMod val="75000"/>
                    <a:lumOff val="25000"/>
                  </a:schemeClr>
                </a:solidFill>
                <a:latin typeface="Arial" panose="020B0604020202020204" pitchFamily="34" charset="0"/>
                <a:cs typeface="Arial" panose="020B0604020202020204" pitchFamily="34" charset="0"/>
              </a:rPr>
              <a:t>There will be no passive QHP enrollments for plan year 2017 or transfer of client information to Federal database.   </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b="1" dirty="0" smtClean="0">
              <a:solidFill>
                <a:schemeClr val="tx1">
                  <a:lumMod val="75000"/>
                  <a:lumOff val="25000"/>
                </a:schemeClr>
              </a:solidFill>
              <a:latin typeface="Arial" panose="020B0604020202020204" pitchFamily="34" charset="0"/>
              <a:cs typeface="Arial" panose="020B0604020202020204" pitchFamily="34" charset="0"/>
            </a:endParaRPr>
          </a:p>
          <a:p>
            <a:r>
              <a:rPr lang="en-US" dirty="0" smtClean="0">
                <a:solidFill>
                  <a:schemeClr val="tx1">
                    <a:lumMod val="75000"/>
                    <a:lumOff val="25000"/>
                  </a:schemeClr>
                </a:solidFill>
                <a:latin typeface="Arial" panose="020B0604020202020204" pitchFamily="34" charset="0"/>
                <a:cs typeface="Arial" panose="020B0604020202020204" pitchFamily="34" charset="0"/>
              </a:rPr>
              <a:t>Application on </a:t>
            </a:r>
            <a:r>
              <a:rPr lang="en-US" u="sng" dirty="0" smtClean="0">
                <a:solidFill>
                  <a:schemeClr val="tx1">
                    <a:lumMod val="75000"/>
                    <a:lumOff val="25000"/>
                  </a:schemeClr>
                </a:solidFill>
                <a:latin typeface="Arial" panose="020B0604020202020204" pitchFamily="34" charset="0"/>
                <a:cs typeface="Arial" panose="020B0604020202020204" pitchFamily="34" charset="0"/>
              </a:rPr>
              <a:t>HealthCare.gov</a:t>
            </a:r>
            <a:r>
              <a:rPr lang="en-US" dirty="0" smtClean="0">
                <a:solidFill>
                  <a:schemeClr val="tx1">
                    <a:lumMod val="75000"/>
                    <a:lumOff val="25000"/>
                  </a:schemeClr>
                </a:solidFill>
                <a:latin typeface="Arial" panose="020B0604020202020204" pitchFamily="34" charset="0"/>
                <a:cs typeface="Arial" panose="020B0604020202020204" pitchFamily="34" charset="0"/>
              </a:rPr>
              <a:t> is very similar to the application questions you are already using. </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en-US" dirty="0" smtClean="0">
                <a:solidFill>
                  <a:schemeClr val="tx1">
                    <a:lumMod val="75000"/>
                    <a:lumOff val="25000"/>
                  </a:schemeClr>
                </a:solidFill>
                <a:latin typeface="Arial" panose="020B0604020202020204" pitchFamily="34" charset="0"/>
                <a:cs typeface="Arial" panose="020B0604020202020204" pitchFamily="34" charset="0"/>
              </a:rPr>
              <a:t>There is a screen in the </a:t>
            </a:r>
            <a:r>
              <a:rPr lang="en-US" u="sng" dirty="0" smtClean="0">
                <a:solidFill>
                  <a:schemeClr val="tx1">
                    <a:lumMod val="75000"/>
                    <a:lumOff val="25000"/>
                  </a:schemeClr>
                </a:solidFill>
                <a:latin typeface="Arial" panose="020B0604020202020204" pitchFamily="34" charset="0"/>
                <a:cs typeface="Arial" panose="020B0604020202020204" pitchFamily="34" charset="0"/>
              </a:rPr>
              <a:t>HealthCare.gov</a:t>
            </a:r>
            <a:r>
              <a:rPr lang="en-US" dirty="0" smtClean="0">
                <a:solidFill>
                  <a:schemeClr val="tx1">
                    <a:lumMod val="75000"/>
                    <a:lumOff val="25000"/>
                  </a:schemeClr>
                </a:solidFill>
                <a:latin typeface="Arial" panose="020B0604020202020204" pitchFamily="34" charset="0"/>
                <a:cs typeface="Arial" panose="020B0604020202020204" pitchFamily="34" charset="0"/>
              </a:rPr>
              <a:t>  application to enter your name and NPN when assisting a client.  This is not the same as being associated with a case in kynect.   </a:t>
            </a:r>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1200" b="1"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8185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7386638"/>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Training </a:t>
            </a:r>
          </a:p>
          <a:p>
            <a:pPr algn="ctr"/>
            <a:r>
              <a:rPr lang="en-US" sz="6600" dirty="0" smtClean="0">
                <a:solidFill>
                  <a:schemeClr val="bg1"/>
                </a:solidFill>
                <a:latin typeface="Arial" panose="020B0604020202020204" pitchFamily="34" charset="0"/>
                <a:cs typeface="Arial" panose="020B0604020202020204" pitchFamily="34" charset="0"/>
              </a:rPr>
              <a:t>and Resources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3378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dirty="0" smtClean="0">
                <a:solidFill>
                  <a:schemeClr val="bg1"/>
                </a:solidFill>
              </a:rPr>
              <a:t/>
            </a:r>
            <a:br>
              <a:rPr lang="en-US" dirty="0" smtClean="0">
                <a:solidFill>
                  <a:schemeClr val="bg1"/>
                </a:solidFill>
              </a:rPr>
            </a:br>
            <a:r>
              <a:rPr lang="en-US" dirty="0" smtClean="0">
                <a:solidFill>
                  <a:schemeClr val="bg1"/>
                </a:solidFill>
              </a:rPr>
              <a:t>2017 </a:t>
            </a:r>
            <a:r>
              <a:rPr lang="en-US" dirty="0">
                <a:solidFill>
                  <a:schemeClr val="bg1"/>
                </a:solidFill>
              </a:rPr>
              <a:t>FFM Registration for Agents</a:t>
            </a:r>
            <a:r>
              <a:rPr lang="en-US" dirty="0"/>
              <a:t/>
            </a:r>
            <a:br>
              <a:rPr lang="en-US" dirty="0"/>
            </a:br>
            <a:r>
              <a:rPr lang="en-US" dirty="0" smtClean="0">
                <a:solidFill>
                  <a:schemeClr val="bg1"/>
                </a:solidFill>
              </a:rPr>
              <a:t>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381000" y="1371600"/>
            <a:ext cx="8305800" cy="4648200"/>
          </a:xfrm>
        </p:spPr>
        <p:txBody>
          <a:bodyPr>
            <a:normAutofit fontScale="25000" lnSpcReduction="20000"/>
          </a:bodyPr>
          <a:lstStyle/>
          <a:p>
            <a:pPr marL="0" indent="0">
              <a:buNone/>
            </a:pPr>
            <a:endParaRPr lang="en-US" sz="2900" dirty="0" smtClean="0"/>
          </a:p>
          <a:p>
            <a:pPr marL="0" indent="0" algn="ctr">
              <a:buNone/>
            </a:pPr>
            <a:r>
              <a:rPr lang="en-US" sz="5600" b="1" u="sng" dirty="0" smtClean="0">
                <a:latin typeface="Arial" panose="020B0604020202020204" pitchFamily="34" charset="0"/>
                <a:cs typeface="Arial" panose="020B0604020202020204" pitchFamily="34" charset="0"/>
              </a:rPr>
              <a:t>Annual FFM Registration Requirements</a:t>
            </a:r>
          </a:p>
          <a:p>
            <a:pPr marL="0" indent="0">
              <a:buNone/>
            </a:pPr>
            <a:r>
              <a:rPr lang="en-US" sz="5600" dirty="0" smtClean="0">
                <a:latin typeface="Arial" panose="020B0604020202020204" pitchFamily="34" charset="0"/>
                <a:cs typeface="Arial" panose="020B0604020202020204" pitchFamily="34" charset="0"/>
              </a:rPr>
              <a:t/>
            </a:r>
            <a:br>
              <a:rPr lang="en-US" sz="5600" dirty="0" smtClean="0">
                <a:latin typeface="Arial" panose="020B0604020202020204" pitchFamily="34" charset="0"/>
                <a:cs typeface="Arial" panose="020B0604020202020204" pitchFamily="34" charset="0"/>
              </a:rPr>
            </a:br>
            <a:r>
              <a:rPr lang="en-US" sz="5600" dirty="0" smtClean="0">
                <a:latin typeface="Arial" panose="020B0604020202020204" pitchFamily="34" charset="0"/>
                <a:cs typeface="Arial" panose="020B0604020202020204" pitchFamily="34" charset="0"/>
              </a:rPr>
              <a:t/>
            </a:r>
            <a:br>
              <a:rPr lang="en-US" sz="5600" dirty="0" smtClean="0">
                <a:latin typeface="Arial" panose="020B0604020202020204" pitchFamily="34" charset="0"/>
                <a:cs typeface="Arial" panose="020B0604020202020204" pitchFamily="34" charset="0"/>
              </a:rPr>
            </a:br>
            <a:r>
              <a:rPr lang="en-US" sz="5600" b="1" dirty="0" smtClean="0">
                <a:latin typeface="Arial" panose="020B0604020202020204" pitchFamily="34" charset="0"/>
                <a:cs typeface="Arial" panose="020B0604020202020204" pitchFamily="34" charset="0"/>
              </a:rPr>
              <a:t>Registe</a:t>
            </a:r>
            <a:r>
              <a:rPr lang="en-US" sz="5600" dirty="0" smtClean="0">
                <a:latin typeface="Arial" panose="020B0604020202020204" pitchFamily="34" charset="0"/>
                <a:cs typeface="Arial" panose="020B0604020202020204" pitchFamily="34" charset="0"/>
              </a:rPr>
              <a:t>r </a:t>
            </a:r>
          </a:p>
          <a:p>
            <a:pPr marL="0" indent="0">
              <a:buNone/>
            </a:pPr>
            <a:r>
              <a:rPr lang="en-US" sz="4800" dirty="0" smtClean="0">
                <a:latin typeface="Arial" panose="020B0604020202020204" pitchFamily="34" charset="0"/>
                <a:cs typeface="Arial" panose="020B0604020202020204" pitchFamily="34" charset="0"/>
              </a:rPr>
              <a:t>Complete registration on the CMS Enterprise Portal at </a:t>
            </a:r>
            <a:r>
              <a:rPr lang="en-US" sz="4800" dirty="0" smtClean="0">
                <a:latin typeface="Arial" panose="020B0604020202020204" pitchFamily="34" charset="0"/>
                <a:cs typeface="Arial" panose="020B0604020202020204" pitchFamily="34" charset="0"/>
                <a:hlinkClick r:id="rId4"/>
              </a:rPr>
              <a:t>https://portal.cms.gov</a:t>
            </a:r>
            <a:endParaRPr lang="en-US" sz="4800" dirty="0" smtClean="0">
              <a:latin typeface="Arial" panose="020B0604020202020204" pitchFamily="34" charset="0"/>
              <a:cs typeface="Arial" panose="020B0604020202020204" pitchFamily="34" charset="0"/>
            </a:endParaRPr>
          </a:p>
          <a:p>
            <a:pPr marL="0" indent="0">
              <a:buNone/>
            </a:pPr>
            <a:r>
              <a:rPr lang="en-US" sz="4800" i="1" u="sng" dirty="0" smtClean="0">
                <a:latin typeface="Arial" panose="020B0604020202020204" pitchFamily="34" charset="0"/>
                <a:cs typeface="Arial" panose="020B0604020202020204" pitchFamily="34" charset="0"/>
              </a:rPr>
              <a:t>Agents and brokers who have previously participated in the FFMs already have a CMS Enterprise Portal account and must use their existing credentials to log in to the portal to access the MLMS.</a:t>
            </a:r>
            <a:br>
              <a:rPr lang="en-US" sz="4800" i="1" u="sng" dirty="0" smtClean="0">
                <a:latin typeface="Arial" panose="020B0604020202020204" pitchFamily="34" charset="0"/>
                <a:cs typeface="Arial" panose="020B0604020202020204" pitchFamily="34" charset="0"/>
              </a:rPr>
            </a:br>
            <a:r>
              <a:rPr lang="en-US" sz="4800" i="1" dirty="0" smtClean="0">
                <a:latin typeface="Arial" panose="020B0604020202020204" pitchFamily="34" charset="0"/>
                <a:cs typeface="Arial" panose="020B0604020202020204" pitchFamily="34" charset="0"/>
              </a:rPr>
              <a:t/>
            </a:r>
            <a:br>
              <a:rPr lang="en-US" sz="4800" i="1" dirty="0" smtClean="0">
                <a:latin typeface="Arial" panose="020B0604020202020204" pitchFamily="34" charset="0"/>
                <a:cs typeface="Arial" panose="020B0604020202020204" pitchFamily="34" charset="0"/>
              </a:rPr>
            </a:br>
            <a:endParaRPr lang="en-US" sz="4800" i="1" dirty="0" smtClean="0">
              <a:latin typeface="Arial" panose="020B0604020202020204" pitchFamily="34" charset="0"/>
              <a:cs typeface="Arial" panose="020B0604020202020204" pitchFamily="34" charset="0"/>
            </a:endParaRPr>
          </a:p>
          <a:p>
            <a:pPr marL="0" indent="0">
              <a:buNone/>
            </a:pPr>
            <a:r>
              <a:rPr lang="en-US" sz="5600" b="1" dirty="0" smtClean="0">
                <a:latin typeface="Arial" panose="020B0604020202020204" pitchFamily="34" charset="0"/>
                <a:cs typeface="Arial" panose="020B0604020202020204" pitchFamily="34" charset="0"/>
              </a:rPr>
              <a:t>SHOP Agreement </a:t>
            </a:r>
          </a:p>
          <a:p>
            <a:pPr marL="0" indent="0">
              <a:buNone/>
            </a:pPr>
            <a:r>
              <a:rPr lang="en-US" sz="4800" dirty="0" smtClean="0">
                <a:latin typeface="Arial" panose="020B0604020202020204" pitchFamily="34" charset="0"/>
                <a:cs typeface="Arial" panose="020B0604020202020204" pitchFamily="34" charset="0"/>
              </a:rPr>
              <a:t>To continue participation in the SHOP Marketplace each year, must also complete an MLMS profile and execute the </a:t>
            </a:r>
            <a:r>
              <a:rPr lang="en-US" sz="4800" b="1" dirty="0" smtClean="0">
                <a:latin typeface="Arial" panose="020B0604020202020204" pitchFamily="34" charset="0"/>
                <a:cs typeface="Arial" panose="020B0604020202020204" pitchFamily="34" charset="0"/>
              </a:rPr>
              <a:t>SHOP</a:t>
            </a:r>
            <a:r>
              <a:rPr lang="en-US" sz="4800" dirty="0" smtClean="0">
                <a:latin typeface="Arial" panose="020B0604020202020204" pitchFamily="34" charset="0"/>
                <a:cs typeface="Arial" panose="020B0604020202020204" pitchFamily="34" charset="0"/>
              </a:rPr>
              <a:t> Marketplace Agreement, and are strongly encouraged to complete the associated training and exams</a:t>
            </a:r>
            <a:r>
              <a:rPr lang="en-US" sz="5600" dirty="0" smtClean="0">
                <a:latin typeface="Arial" panose="020B0604020202020204" pitchFamily="34" charset="0"/>
                <a:cs typeface="Arial" panose="020B0604020202020204" pitchFamily="34" charset="0"/>
              </a:rPr>
              <a:t>.  </a:t>
            </a:r>
          </a:p>
          <a:p>
            <a:pPr marL="0" indent="0">
              <a:buNone/>
            </a:pPr>
            <a:endParaRPr lang="en-US" sz="5600" dirty="0" smtClean="0">
              <a:latin typeface="Arial" panose="020B0604020202020204" pitchFamily="34" charset="0"/>
              <a:cs typeface="Arial" panose="020B0604020202020204" pitchFamily="34" charset="0"/>
            </a:endParaRPr>
          </a:p>
          <a:p>
            <a:pPr marL="0" indent="0">
              <a:buNone/>
            </a:pPr>
            <a:r>
              <a:rPr lang="en-US" sz="5600" b="1" dirty="0" smtClean="0">
                <a:latin typeface="Arial" panose="020B0604020202020204" pitchFamily="34" charset="0"/>
                <a:cs typeface="Arial" panose="020B0604020202020204" pitchFamily="34" charset="0"/>
              </a:rPr>
              <a:t>Refresher if Returning </a:t>
            </a:r>
          </a:p>
          <a:p>
            <a:pPr marL="0" indent="0">
              <a:buNone/>
            </a:pPr>
            <a:r>
              <a:rPr lang="en-US" sz="4800" dirty="0" smtClean="0">
                <a:latin typeface="Arial" panose="020B0604020202020204" pitchFamily="34" charset="0"/>
                <a:cs typeface="Arial" panose="020B0604020202020204" pitchFamily="34" charset="0"/>
              </a:rPr>
              <a:t>Agents and brokers who participated in the FFMs for the Individual Marketplace for plan year 2016 are eligible to take a streamlined </a:t>
            </a:r>
            <a:r>
              <a:rPr lang="en-US" sz="4800" b="1" dirty="0" smtClean="0">
                <a:latin typeface="Arial" panose="020B0604020202020204" pitchFamily="34" charset="0"/>
                <a:cs typeface="Arial" panose="020B0604020202020204" pitchFamily="34" charset="0"/>
              </a:rPr>
              <a:t>Refresher Training </a:t>
            </a:r>
            <a:r>
              <a:rPr lang="en-US" sz="4800" dirty="0" smtClean="0">
                <a:latin typeface="Arial" panose="020B0604020202020204" pitchFamily="34" charset="0"/>
                <a:cs typeface="Arial" panose="020B0604020202020204" pitchFamily="34" charset="0"/>
              </a:rPr>
              <a:t>either through the MLMS or a CMS-approved vendor regardless of how they completed the plan year 2016 training.</a:t>
            </a:r>
            <a:br>
              <a:rPr lang="en-US" sz="4800" dirty="0" smtClean="0">
                <a:latin typeface="Arial" panose="020B0604020202020204" pitchFamily="34" charset="0"/>
                <a:cs typeface="Arial" panose="020B0604020202020204" pitchFamily="34" charset="0"/>
              </a:rPr>
            </a:br>
            <a:r>
              <a:rPr lang="en-US" sz="4800" dirty="0" smtClean="0">
                <a:latin typeface="Arial" panose="020B0604020202020204" pitchFamily="34" charset="0"/>
                <a:cs typeface="Arial" panose="020B0604020202020204" pitchFamily="34" charset="0"/>
              </a:rPr>
              <a:t/>
            </a:r>
            <a:br>
              <a:rPr lang="en-US" sz="4800" dirty="0" smtClean="0">
                <a:latin typeface="Arial" panose="020B0604020202020204" pitchFamily="34" charset="0"/>
                <a:cs typeface="Arial" panose="020B0604020202020204" pitchFamily="34" charset="0"/>
              </a:rPr>
            </a:br>
            <a:endParaRPr lang="en-US" sz="4800" dirty="0" smtClean="0">
              <a:latin typeface="Arial" panose="020B0604020202020204" pitchFamily="34" charset="0"/>
              <a:cs typeface="Arial" panose="020B0604020202020204" pitchFamily="34" charset="0"/>
            </a:endParaRPr>
          </a:p>
          <a:p>
            <a:pPr marL="0" indent="0">
              <a:buNone/>
            </a:pPr>
            <a:r>
              <a:rPr lang="en-US" sz="5600" b="1" dirty="0" smtClean="0">
                <a:latin typeface="Arial" panose="020B0604020202020204" pitchFamily="34" charset="0"/>
                <a:cs typeface="Arial" panose="020B0604020202020204" pitchFamily="34" charset="0"/>
              </a:rPr>
              <a:t>Web based Training or vendor </a:t>
            </a:r>
          </a:p>
          <a:p>
            <a:pPr marL="0" indent="0">
              <a:buNone/>
            </a:pPr>
            <a:r>
              <a:rPr lang="en-US" sz="4800" dirty="0" smtClean="0">
                <a:latin typeface="Arial" panose="020B0604020202020204" pitchFamily="34" charset="0"/>
                <a:cs typeface="Arial" panose="020B0604020202020204" pitchFamily="34" charset="0"/>
              </a:rPr>
              <a:t>For plan year 2017, agents and brokers can complete the CMS-developed training on the MLMS or through a </a:t>
            </a:r>
            <a:r>
              <a:rPr lang="en-US" sz="4800" b="1" dirty="0" smtClean="0">
                <a:latin typeface="Arial" panose="020B0604020202020204" pitchFamily="34" charset="0"/>
                <a:cs typeface="Arial" panose="020B0604020202020204" pitchFamily="34" charset="0"/>
              </a:rPr>
              <a:t>CMS-approved vendor</a:t>
            </a:r>
            <a:r>
              <a:rPr lang="en-US" sz="4800" dirty="0" smtClean="0">
                <a:latin typeface="Arial" panose="020B0604020202020204" pitchFamily="34" charset="0"/>
                <a:cs typeface="Arial" panose="020B0604020202020204" pitchFamily="34" charset="0"/>
              </a:rPr>
              <a:t>. Agents and brokers will access both the CMS-developed training and CMS-approved vendor training via the CMS Enterprise Portal at </a:t>
            </a:r>
            <a:r>
              <a:rPr lang="en-US" sz="4800" dirty="0" smtClean="0">
                <a:latin typeface="Arial" panose="020B0604020202020204" pitchFamily="34" charset="0"/>
                <a:cs typeface="Arial" panose="020B0604020202020204" pitchFamily="34" charset="0"/>
                <a:hlinkClick r:id="rId4"/>
              </a:rPr>
              <a:t>https://portal.cms.gov</a:t>
            </a:r>
            <a:r>
              <a:rPr lang="en-US" sz="4800" dirty="0" smtClean="0">
                <a:latin typeface="Arial" panose="020B0604020202020204" pitchFamily="34"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5501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Training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fontScale="92500"/>
          </a:bodyPr>
          <a:lstStyle/>
          <a:p>
            <a:pPr marL="0" indent="0" algn="ctr">
              <a:buNone/>
            </a:pPr>
            <a:r>
              <a:rPr lang="en-US" sz="2900" u="sng" dirty="0" smtClean="0"/>
              <a:t>Agent Training </a:t>
            </a:r>
          </a:p>
          <a:p>
            <a:pPr marL="0" indent="0">
              <a:buNone/>
            </a:pPr>
            <a:endParaRPr lang="en-US" sz="2900" dirty="0" smtClean="0"/>
          </a:p>
          <a:p>
            <a:r>
              <a:rPr lang="en-US" sz="2900" dirty="0" smtClean="0"/>
              <a:t>Complete FFM Training</a:t>
            </a:r>
          </a:p>
          <a:p>
            <a:r>
              <a:rPr lang="en-US" sz="2900" dirty="0" smtClean="0"/>
              <a:t>Send Certificate of Completion to </a:t>
            </a:r>
            <a:r>
              <a:rPr lang="en-US" sz="2900" dirty="0" smtClean="0">
                <a:hlinkClick r:id="rId4"/>
              </a:rPr>
              <a:t>KHBE.kynect@ky.gov</a:t>
            </a:r>
            <a:r>
              <a:rPr lang="en-US" sz="2900" dirty="0" smtClean="0"/>
              <a:t> </a:t>
            </a:r>
          </a:p>
          <a:p>
            <a:pPr marL="0" indent="0">
              <a:buNone/>
            </a:pPr>
            <a:endParaRPr lang="en-US" sz="2900" dirty="0"/>
          </a:p>
          <a:p>
            <a:r>
              <a:rPr lang="en-US" sz="2200" i="1" dirty="0" smtClean="0"/>
              <a:t>If Agents are interested in assisting clients with Medicaid or KCHIP (for example; a mixed eligibility household) they must complete benefind training in addition to the above requirements </a:t>
            </a:r>
          </a:p>
          <a:p>
            <a:pPr marL="0" indent="0">
              <a:buNone/>
            </a:pPr>
            <a:endParaRPr lang="en-US" sz="2200" i="1" dirty="0" smtClean="0"/>
          </a:p>
          <a:p>
            <a:r>
              <a:rPr lang="en-US" sz="2400" dirty="0" smtClean="0"/>
              <a:t>benefind </a:t>
            </a:r>
            <a:r>
              <a:rPr lang="en-US" sz="2400" dirty="0"/>
              <a:t>training is NOT required for Agents to be certified by KHBE </a:t>
            </a:r>
          </a:p>
          <a:p>
            <a:endParaRPr lang="en-US" sz="2200" i="1" dirty="0" smtClean="0"/>
          </a:p>
          <a:p>
            <a:pPr marL="0" indent="0">
              <a:buNone/>
            </a:pPr>
            <a:endParaRPr lang="en-US" sz="2900" dirty="0">
              <a:solidFill>
                <a:srgbClr val="C00000"/>
              </a:solidFill>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588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Agents FFM Training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3" name="TextBox 2"/>
          <p:cNvSpPr txBox="1"/>
          <p:nvPr/>
        </p:nvSpPr>
        <p:spPr>
          <a:xfrm>
            <a:off x="-12403" y="1362670"/>
            <a:ext cx="1307803"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Seven Steps to FFM Training </a:t>
            </a:r>
            <a:endParaRPr lang="en-US" b="1" dirty="0">
              <a:latin typeface="Arial" panose="020B0604020202020204" pitchFamily="34" charset="0"/>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val="2695435416"/>
              </p:ext>
            </p:extLst>
          </p:nvPr>
        </p:nvGraphicFramePr>
        <p:xfrm>
          <a:off x="0" y="1447800"/>
          <a:ext cx="9144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447800" y="1396425"/>
            <a:ext cx="228600" cy="584775"/>
          </a:xfrm>
          <a:prstGeom prst="rect">
            <a:avLst/>
          </a:prstGeom>
          <a:noFill/>
        </p:spPr>
        <p:txBody>
          <a:bodyPr wrap="square" rtlCol="0">
            <a:spAutoFit/>
          </a:bodyPr>
          <a:lstStyle/>
          <a:p>
            <a:r>
              <a:rPr lang="en-US" sz="3200" b="1" dirty="0" smtClean="0">
                <a:solidFill>
                  <a:schemeClr val="bg1"/>
                </a:solidFill>
              </a:rPr>
              <a:t>1</a:t>
            </a:r>
            <a:endParaRPr lang="en-US" sz="3200" b="1" dirty="0">
              <a:solidFill>
                <a:schemeClr val="bg1"/>
              </a:solidFill>
            </a:endParaRPr>
          </a:p>
        </p:txBody>
      </p:sp>
      <p:sp>
        <p:nvSpPr>
          <p:cNvPr id="13" name="TextBox 12"/>
          <p:cNvSpPr txBox="1"/>
          <p:nvPr/>
        </p:nvSpPr>
        <p:spPr>
          <a:xfrm>
            <a:off x="1447800" y="2082225"/>
            <a:ext cx="228600" cy="584775"/>
          </a:xfrm>
          <a:prstGeom prst="rect">
            <a:avLst/>
          </a:prstGeom>
          <a:noFill/>
        </p:spPr>
        <p:txBody>
          <a:bodyPr wrap="square" rtlCol="0">
            <a:spAutoFit/>
          </a:bodyPr>
          <a:lstStyle/>
          <a:p>
            <a:r>
              <a:rPr lang="en-US" sz="3200" b="1" dirty="0" smtClean="0">
                <a:solidFill>
                  <a:schemeClr val="bg1"/>
                </a:solidFill>
              </a:rPr>
              <a:t>2</a:t>
            </a:r>
            <a:endParaRPr lang="en-US" sz="3200" b="1" dirty="0">
              <a:solidFill>
                <a:schemeClr val="bg1"/>
              </a:solidFill>
            </a:endParaRPr>
          </a:p>
        </p:txBody>
      </p:sp>
      <p:sp>
        <p:nvSpPr>
          <p:cNvPr id="14" name="TextBox 13"/>
          <p:cNvSpPr txBox="1"/>
          <p:nvPr/>
        </p:nvSpPr>
        <p:spPr>
          <a:xfrm>
            <a:off x="1447800" y="2691825"/>
            <a:ext cx="228600" cy="584775"/>
          </a:xfrm>
          <a:prstGeom prst="rect">
            <a:avLst/>
          </a:prstGeom>
          <a:noFill/>
        </p:spPr>
        <p:txBody>
          <a:bodyPr wrap="square" rtlCol="0">
            <a:spAutoFit/>
          </a:bodyPr>
          <a:lstStyle/>
          <a:p>
            <a:r>
              <a:rPr lang="en-US" sz="3200" b="1" dirty="0" smtClean="0">
                <a:solidFill>
                  <a:schemeClr val="bg1"/>
                </a:solidFill>
              </a:rPr>
              <a:t>3</a:t>
            </a:r>
            <a:endParaRPr lang="en-US" sz="3200" b="1" dirty="0">
              <a:solidFill>
                <a:schemeClr val="bg1"/>
              </a:solidFill>
            </a:endParaRPr>
          </a:p>
        </p:txBody>
      </p:sp>
      <p:sp>
        <p:nvSpPr>
          <p:cNvPr id="15" name="TextBox 14"/>
          <p:cNvSpPr txBox="1"/>
          <p:nvPr/>
        </p:nvSpPr>
        <p:spPr>
          <a:xfrm>
            <a:off x="1447800" y="3377625"/>
            <a:ext cx="228600" cy="584775"/>
          </a:xfrm>
          <a:prstGeom prst="rect">
            <a:avLst/>
          </a:prstGeom>
          <a:noFill/>
        </p:spPr>
        <p:txBody>
          <a:bodyPr wrap="square" rtlCol="0">
            <a:spAutoFit/>
          </a:bodyPr>
          <a:lstStyle/>
          <a:p>
            <a:r>
              <a:rPr lang="en-US" sz="3200" b="1" dirty="0" smtClean="0">
                <a:solidFill>
                  <a:schemeClr val="bg1"/>
                </a:solidFill>
              </a:rPr>
              <a:t>4</a:t>
            </a:r>
            <a:endParaRPr lang="en-US" sz="3200" b="1" dirty="0">
              <a:solidFill>
                <a:schemeClr val="bg1"/>
              </a:solidFill>
            </a:endParaRPr>
          </a:p>
        </p:txBody>
      </p:sp>
      <p:sp>
        <p:nvSpPr>
          <p:cNvPr id="16" name="TextBox 15"/>
          <p:cNvSpPr txBox="1"/>
          <p:nvPr/>
        </p:nvSpPr>
        <p:spPr>
          <a:xfrm>
            <a:off x="1447800" y="4063425"/>
            <a:ext cx="228600" cy="584775"/>
          </a:xfrm>
          <a:prstGeom prst="rect">
            <a:avLst/>
          </a:prstGeom>
          <a:noFill/>
        </p:spPr>
        <p:txBody>
          <a:bodyPr wrap="square" rtlCol="0">
            <a:spAutoFit/>
          </a:bodyPr>
          <a:lstStyle/>
          <a:p>
            <a:r>
              <a:rPr lang="en-US" sz="3200" b="1" dirty="0" smtClean="0">
                <a:solidFill>
                  <a:schemeClr val="bg1"/>
                </a:solidFill>
              </a:rPr>
              <a:t>5</a:t>
            </a:r>
            <a:endParaRPr lang="en-US" sz="3200" b="1" dirty="0">
              <a:solidFill>
                <a:schemeClr val="bg1"/>
              </a:solidFill>
            </a:endParaRPr>
          </a:p>
        </p:txBody>
      </p:sp>
      <p:sp>
        <p:nvSpPr>
          <p:cNvPr id="17" name="TextBox 16"/>
          <p:cNvSpPr txBox="1"/>
          <p:nvPr/>
        </p:nvSpPr>
        <p:spPr>
          <a:xfrm>
            <a:off x="1447800" y="4724400"/>
            <a:ext cx="228600" cy="584775"/>
          </a:xfrm>
          <a:prstGeom prst="rect">
            <a:avLst/>
          </a:prstGeom>
          <a:noFill/>
        </p:spPr>
        <p:txBody>
          <a:bodyPr wrap="square" rtlCol="0">
            <a:spAutoFit/>
          </a:bodyPr>
          <a:lstStyle/>
          <a:p>
            <a:r>
              <a:rPr lang="en-US" sz="3200" b="1" dirty="0" smtClean="0">
                <a:solidFill>
                  <a:schemeClr val="bg1"/>
                </a:solidFill>
              </a:rPr>
              <a:t>6</a:t>
            </a:r>
            <a:endParaRPr lang="en-US" sz="3200" b="1" dirty="0">
              <a:solidFill>
                <a:schemeClr val="bg1"/>
              </a:solidFill>
            </a:endParaRPr>
          </a:p>
        </p:txBody>
      </p:sp>
      <p:sp>
        <p:nvSpPr>
          <p:cNvPr id="18" name="TextBox 17"/>
          <p:cNvSpPr txBox="1"/>
          <p:nvPr/>
        </p:nvSpPr>
        <p:spPr>
          <a:xfrm>
            <a:off x="1447800" y="5385375"/>
            <a:ext cx="228600" cy="584775"/>
          </a:xfrm>
          <a:prstGeom prst="rect">
            <a:avLst/>
          </a:prstGeom>
          <a:noFill/>
        </p:spPr>
        <p:txBody>
          <a:bodyPr wrap="square" rtlCol="0">
            <a:spAutoFit/>
          </a:bodyPr>
          <a:lstStyle/>
          <a:p>
            <a:r>
              <a:rPr lang="en-US" sz="3200" b="1" dirty="0" smtClean="0">
                <a:solidFill>
                  <a:schemeClr val="bg1"/>
                </a:solidFill>
              </a:rPr>
              <a:t>7</a:t>
            </a:r>
            <a:endParaRPr lang="en-US" sz="3200" b="1" dirty="0">
              <a:solidFill>
                <a:schemeClr val="bg1"/>
              </a:solidFill>
            </a:endParaRPr>
          </a:p>
        </p:txBody>
      </p:sp>
      <p:sp>
        <p:nvSpPr>
          <p:cNvPr id="19" name="Rectangle 18"/>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433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kynectors as </a:t>
            </a:r>
            <a:r>
              <a:rPr lang="en-US" dirty="0" smtClean="0">
                <a:solidFill>
                  <a:schemeClr val="bg1"/>
                </a:solidFill>
              </a:rPr>
              <a:t>Application Assisters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5" name="Rectangle 4"/>
          <p:cNvSpPr/>
          <p:nvPr/>
        </p:nvSpPr>
        <p:spPr>
          <a:xfrm>
            <a:off x="653143" y="1676399"/>
            <a:ext cx="1046120" cy="461665"/>
          </a:xfrm>
          <a:prstGeom prst="rect">
            <a:avLst/>
          </a:prstGeom>
        </p:spPr>
        <p:txBody>
          <a:bodyPr wrap="none">
            <a:spAutoFit/>
          </a:bodyPr>
          <a:lstStyle/>
          <a:p>
            <a:r>
              <a:rPr lang="en-US" sz="2400" b="1" dirty="0" smtClean="0">
                <a:solidFill>
                  <a:schemeClr val="tx1">
                    <a:lumMod val="75000"/>
                    <a:lumOff val="25000"/>
                  </a:schemeClr>
                </a:solidFill>
              </a:rPr>
              <a:t>Toolkit</a:t>
            </a:r>
            <a:endParaRPr lang="en-US" sz="2400" b="1" dirty="0">
              <a:solidFill>
                <a:schemeClr val="tx1">
                  <a:lumMod val="75000"/>
                  <a:lumOff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19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1905001" y="4267200"/>
            <a:ext cx="824181"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1967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kynectors as </a:t>
            </a:r>
            <a:r>
              <a:rPr lang="en-US" dirty="0" smtClean="0">
                <a:solidFill>
                  <a:schemeClr val="bg1"/>
                </a:solidFill>
              </a:rPr>
              <a:t>Application Assisters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5" name="Rectangle 4"/>
          <p:cNvSpPr/>
          <p:nvPr/>
        </p:nvSpPr>
        <p:spPr>
          <a:xfrm>
            <a:off x="653143" y="1676399"/>
            <a:ext cx="1046120" cy="461665"/>
          </a:xfrm>
          <a:prstGeom prst="rect">
            <a:avLst/>
          </a:prstGeom>
        </p:spPr>
        <p:txBody>
          <a:bodyPr wrap="none">
            <a:spAutoFit/>
          </a:bodyPr>
          <a:lstStyle/>
          <a:p>
            <a:r>
              <a:rPr lang="en-US" sz="2400" b="1" dirty="0" smtClean="0">
                <a:solidFill>
                  <a:schemeClr val="tx1">
                    <a:lumMod val="75000"/>
                    <a:lumOff val="25000"/>
                  </a:schemeClr>
                </a:solidFill>
              </a:rPr>
              <a:t>Toolkit</a:t>
            </a:r>
            <a:endParaRPr lang="en-US" sz="2400" b="1" dirty="0">
              <a:solidFill>
                <a:schemeClr val="tx1">
                  <a:lumMod val="75000"/>
                  <a:lumOff val="25000"/>
                </a:schemeClr>
              </a:solidFill>
            </a:endParaRPr>
          </a:p>
        </p:txBody>
      </p:sp>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pic>
        <p:nvPicPr>
          <p:cNvPr id="8" name="Picture 7"/>
          <p:cNvPicPr/>
          <p:nvPr/>
        </p:nvPicPr>
        <p:blipFill>
          <a:blip r:embed="rId3"/>
          <a:stretch>
            <a:fillRect/>
          </a:stretch>
        </p:blipFill>
        <p:spPr>
          <a:xfrm>
            <a:off x="653143" y="1423555"/>
            <a:ext cx="7500258" cy="1853045"/>
          </a:xfrm>
          <a:prstGeom prst="rect">
            <a:avLst/>
          </a:prstGeom>
        </p:spPr>
      </p:pic>
      <p:pic>
        <p:nvPicPr>
          <p:cNvPr id="9" name="Picture 8"/>
          <p:cNvPicPr/>
          <p:nvPr/>
        </p:nvPicPr>
        <p:blipFill>
          <a:blip r:embed="rId4"/>
          <a:stretch>
            <a:fillRect/>
          </a:stretch>
        </p:blipFill>
        <p:spPr>
          <a:xfrm>
            <a:off x="2514600" y="3276600"/>
            <a:ext cx="5943600" cy="2722244"/>
          </a:xfrm>
          <a:prstGeom prst="rect">
            <a:avLst/>
          </a:prstGeom>
        </p:spPr>
      </p:pic>
      <p:sp>
        <p:nvSpPr>
          <p:cNvPr id="3" name="Right Arrow 2"/>
          <p:cNvSpPr/>
          <p:nvPr/>
        </p:nvSpPr>
        <p:spPr>
          <a:xfrm>
            <a:off x="428058" y="4495800"/>
            <a:ext cx="1905000" cy="90392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87775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Agents in the FFM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5" name="Rectangle 4"/>
          <p:cNvSpPr/>
          <p:nvPr/>
        </p:nvSpPr>
        <p:spPr>
          <a:xfrm>
            <a:off x="457200" y="1506150"/>
            <a:ext cx="8534400" cy="4247317"/>
          </a:xfrm>
          <a:prstGeom prst="rect">
            <a:avLst/>
          </a:prstGeom>
        </p:spPr>
        <p:txBody>
          <a:bodyPr wrap="square" numCol="1">
            <a:spAutoFit/>
          </a:bodyPr>
          <a:lstStyle/>
          <a:p>
            <a:r>
              <a:rPr lang="en-US" dirty="0"/>
              <a:t>You must enter a correct National Producer Number (NPN) in your MLMS profile to receive credit for completing registration.</a:t>
            </a:r>
          </a:p>
          <a:p>
            <a:endParaRPr lang="en-US" dirty="0" smtClean="0"/>
          </a:p>
          <a:p>
            <a:r>
              <a:rPr lang="en-US" dirty="0" smtClean="0"/>
              <a:t>The </a:t>
            </a:r>
            <a:r>
              <a:rPr lang="en-US" dirty="0"/>
              <a:t>NPN can be up to 10 digits long and must not begin with a zero (0).</a:t>
            </a:r>
          </a:p>
          <a:p>
            <a:r>
              <a:rPr lang="en-US" dirty="0"/>
              <a:t>The NPN must not include any special characters or letters.</a:t>
            </a:r>
          </a:p>
          <a:p>
            <a:r>
              <a:rPr lang="en-US" dirty="0"/>
              <a:t>The NPN is generally not the same as your state license number. You should be sure to use your NPN, not a state license number.</a:t>
            </a:r>
          </a:p>
          <a:p>
            <a:endParaRPr lang="en-US" dirty="0" smtClean="0"/>
          </a:p>
          <a:p>
            <a:r>
              <a:rPr lang="en-US" dirty="0" smtClean="0"/>
              <a:t>To </a:t>
            </a:r>
            <a:r>
              <a:rPr lang="en-US" dirty="0"/>
              <a:t>update the NPN, select the “Complete Agent Broker Training” link and update the information in your MLMS profile.</a:t>
            </a:r>
          </a:p>
          <a:p>
            <a:endParaRPr lang="en-US" dirty="0" smtClean="0"/>
          </a:p>
          <a:p>
            <a:r>
              <a:rPr lang="en-US" dirty="0" smtClean="0"/>
              <a:t>Agent </a:t>
            </a:r>
            <a:r>
              <a:rPr lang="en-US" dirty="0"/>
              <a:t>and broker NPNs can be found at: </a:t>
            </a:r>
            <a:r>
              <a:rPr lang="en-US" dirty="0" smtClean="0">
                <a:hlinkClick r:id="rId3"/>
              </a:rPr>
              <a:t>www.nipr.com/PacNpnSearch.htm</a:t>
            </a:r>
            <a:r>
              <a:rPr lang="en-US" dirty="0" smtClean="0"/>
              <a:t> </a:t>
            </a:r>
            <a:endParaRPr lang="en-US" dirty="0"/>
          </a:p>
          <a:p>
            <a:endParaRPr lang="en-US" dirty="0" smtClean="0"/>
          </a:p>
          <a:p>
            <a:r>
              <a:rPr lang="en-US" dirty="0" smtClean="0"/>
              <a:t>You </a:t>
            </a:r>
            <a:r>
              <a:rPr lang="en-US" dirty="0"/>
              <a:t>should confirm your NPN is correct in your MLMS profiles. Entering an inaccurate NPN could result in denial of compensation/credit by an issuer.</a:t>
            </a:r>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3" name="Rectangle 2"/>
          <p:cNvSpPr/>
          <p:nvPr/>
        </p:nvSpPr>
        <p:spPr>
          <a:xfrm>
            <a:off x="381000" y="5001490"/>
            <a:ext cx="8534400" cy="865909"/>
          </a:xfrm>
          <a:prstGeom prst="rect">
            <a:avLst/>
          </a:prstGeom>
          <a:solidFill>
            <a:srgbClr val="FFFF99">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1753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Training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1493837"/>
            <a:ext cx="8229600" cy="4525963"/>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State Requirements for Assisters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Complete </a:t>
            </a:r>
            <a:r>
              <a:rPr lang="en-US" sz="2800" dirty="0">
                <a:latin typeface="Arial" panose="020B0604020202020204" pitchFamily="34" charset="0"/>
                <a:cs typeface="Arial" panose="020B0604020202020204" pitchFamily="34" charset="0"/>
              </a:rPr>
              <a:t>FFM Training for </a:t>
            </a:r>
            <a:r>
              <a:rPr lang="en-US" sz="2800" dirty="0" smtClean="0">
                <a:latin typeface="Arial" panose="020B0604020202020204" pitchFamily="34" charset="0"/>
                <a:cs typeface="Arial" panose="020B0604020202020204" pitchFamily="34" charset="0"/>
              </a:rPr>
              <a:t>Assister </a:t>
            </a:r>
            <a:r>
              <a:rPr lang="en-US" sz="2800" dirty="0">
                <a:latin typeface="Arial" panose="020B0604020202020204" pitchFamily="34" charset="0"/>
                <a:cs typeface="Arial" panose="020B0604020202020204" pitchFamily="34" charset="0"/>
              </a:rPr>
              <a:t>role</a:t>
            </a:r>
          </a:p>
          <a:p>
            <a:r>
              <a:rPr lang="en-US" sz="2800" dirty="0">
                <a:latin typeface="Arial" panose="020B0604020202020204" pitchFamily="34" charset="0"/>
                <a:cs typeface="Arial" panose="020B0604020202020204" pitchFamily="34" charset="0"/>
              </a:rPr>
              <a:t>Complete benefind Training  </a:t>
            </a:r>
          </a:p>
          <a:p>
            <a:r>
              <a:rPr lang="en-US" sz="2800" dirty="0">
                <a:latin typeface="Arial" panose="020B0604020202020204" pitchFamily="34" charset="0"/>
                <a:cs typeface="Arial" panose="020B0604020202020204" pitchFamily="34" charset="0"/>
              </a:rPr>
              <a:t>Send Certificate of Completion to </a:t>
            </a:r>
            <a:r>
              <a:rPr lang="en-US" sz="2800" dirty="0">
                <a:latin typeface="Arial" panose="020B0604020202020204" pitchFamily="34" charset="0"/>
                <a:cs typeface="Arial" panose="020B0604020202020204" pitchFamily="34" charset="0"/>
                <a:hlinkClick r:id="rId4"/>
              </a:rPr>
              <a:t>KHBE.kynect@ky.gov</a:t>
            </a:r>
            <a:r>
              <a:rPr lang="en-US" sz="2800" dirty="0">
                <a:latin typeface="Arial" panose="020B0604020202020204" pitchFamily="34" charset="0"/>
                <a:cs typeface="Arial" panose="020B0604020202020204" pitchFamily="34" charset="0"/>
              </a:rPr>
              <a:t> </a:t>
            </a:r>
          </a:p>
          <a:p>
            <a:pPr marL="0" indent="0">
              <a:buNone/>
            </a:pPr>
            <a:endParaRPr lang="en-US" sz="2900" dirty="0" smtClean="0"/>
          </a:p>
          <a:p>
            <a:pPr marL="0" indent="0">
              <a:buNone/>
            </a:pPr>
            <a:endParaRPr lang="en-US" sz="2900" dirty="0">
              <a:solidFill>
                <a:srgbClr val="FF0000"/>
              </a:solidFill>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0494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kynectors as </a:t>
            </a:r>
            <a:r>
              <a:rPr lang="en-US" dirty="0" smtClean="0">
                <a:solidFill>
                  <a:schemeClr val="bg1"/>
                </a:solidFill>
              </a:rPr>
              <a:t>Application Assisters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5" name="Rectangle 4"/>
          <p:cNvSpPr/>
          <p:nvPr/>
        </p:nvSpPr>
        <p:spPr>
          <a:xfrm>
            <a:off x="653143" y="1676399"/>
            <a:ext cx="1046120" cy="461665"/>
          </a:xfrm>
          <a:prstGeom prst="rect">
            <a:avLst/>
          </a:prstGeom>
        </p:spPr>
        <p:txBody>
          <a:bodyPr wrap="none">
            <a:spAutoFit/>
          </a:bodyPr>
          <a:lstStyle/>
          <a:p>
            <a:r>
              <a:rPr lang="en-US" sz="2400" b="1" dirty="0" smtClean="0">
                <a:solidFill>
                  <a:schemeClr val="tx1">
                    <a:lumMod val="75000"/>
                    <a:lumOff val="25000"/>
                  </a:schemeClr>
                </a:solidFill>
              </a:rPr>
              <a:t>Toolkit</a:t>
            </a:r>
            <a:endParaRPr lang="en-US" sz="2400" b="1" dirty="0">
              <a:solidFill>
                <a:schemeClr val="tx1">
                  <a:lumMod val="75000"/>
                  <a:lumOff val="25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876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2133601" y="3713016"/>
            <a:ext cx="685801" cy="24938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8363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Transition Update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39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1493837"/>
            <a:ext cx="8229600" cy="4754563"/>
          </a:xfrm>
        </p:spPr>
        <p:txBody>
          <a:bodyPr>
            <a:normAutofit fontScale="70000" lnSpcReduction="20000"/>
          </a:bodyPr>
          <a:lstStyle/>
          <a:p>
            <a:pPr marL="0" indent="0">
              <a:lnSpc>
                <a:spcPct val="150000"/>
              </a:lnSpc>
              <a:buNone/>
            </a:pPr>
            <a:r>
              <a:rPr lang="en-US" sz="4600" b="1" dirty="0" smtClean="0">
                <a:latin typeface="Arial" panose="020B0604020202020204" pitchFamily="34" charset="0"/>
                <a:cs typeface="Arial" panose="020B0604020202020204" pitchFamily="34" charset="0"/>
              </a:rPr>
              <a:t>Key Transition Milestones</a:t>
            </a:r>
          </a:p>
          <a:p>
            <a:pPr>
              <a:lnSpc>
                <a:spcPct val="150000"/>
              </a:lnSpc>
            </a:pPr>
            <a:r>
              <a:rPr lang="en-US" dirty="0" smtClean="0">
                <a:latin typeface="Arial" panose="020B0604020202020204" pitchFamily="34" charset="0"/>
                <a:cs typeface="Arial" panose="020B0604020202020204" pitchFamily="34" charset="0"/>
              </a:rPr>
              <a:t>Plan certification</a:t>
            </a:r>
          </a:p>
          <a:p>
            <a:pPr>
              <a:lnSpc>
                <a:spcPct val="150000"/>
              </a:lnSpc>
            </a:pPr>
            <a:r>
              <a:rPr lang="en-US" dirty="0" smtClean="0">
                <a:latin typeface="Arial" panose="020B0604020202020204" pitchFamily="34" charset="0"/>
                <a:cs typeface="Arial" panose="020B0604020202020204" pitchFamily="34" charset="0"/>
              </a:rPr>
              <a:t>Connectivity </a:t>
            </a:r>
            <a:r>
              <a:rPr lang="en-US" dirty="0">
                <a:latin typeface="Arial" panose="020B0604020202020204" pitchFamily="34" charset="0"/>
                <a:cs typeface="Arial" panose="020B0604020202020204" pitchFamily="34" charset="0"/>
              </a:rPr>
              <a:t>testing </a:t>
            </a:r>
            <a:endParaRPr lang="en-US" dirty="0" smtClean="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UAT Testing </a:t>
            </a:r>
            <a:r>
              <a:rPr lang="en-US" dirty="0" smtClean="0">
                <a:latin typeface="Arial" panose="020B0604020202020204" pitchFamily="34" charset="0"/>
                <a:cs typeface="Arial" panose="020B0604020202020204" pitchFamily="34" charset="0"/>
              </a:rPr>
              <a:t> </a:t>
            </a:r>
          </a:p>
          <a:p>
            <a:pPr>
              <a:lnSpc>
                <a:spcPct val="150000"/>
              </a:lnSpc>
            </a:pPr>
            <a:r>
              <a:rPr lang="en-US" dirty="0" smtClean="0">
                <a:latin typeface="Arial" panose="020B0604020202020204" pitchFamily="34" charset="0"/>
                <a:cs typeface="Arial" panose="020B0604020202020204" pitchFamily="34" charset="0"/>
              </a:rPr>
              <a:t>Regression Testing</a:t>
            </a:r>
          </a:p>
          <a:p>
            <a:pPr>
              <a:lnSpc>
                <a:spcPct val="150000"/>
              </a:lnSpc>
            </a:pPr>
            <a:r>
              <a:rPr lang="en-US" dirty="0" smtClean="0">
                <a:latin typeface="Arial" panose="020B0604020202020204" pitchFamily="34" charset="0"/>
                <a:cs typeface="Arial" panose="020B0604020202020204" pitchFamily="34" charset="0"/>
              </a:rPr>
              <a:t>Training  </a:t>
            </a:r>
            <a:endParaRPr lang="en-US" dirty="0">
              <a:latin typeface="Arial" panose="020B0604020202020204" pitchFamily="34" charset="0"/>
              <a:cs typeface="Arial" panose="020B0604020202020204" pitchFamily="34" charset="0"/>
            </a:endParaRPr>
          </a:p>
          <a:p>
            <a:pPr>
              <a:lnSpc>
                <a:spcPct val="150000"/>
              </a:lnSpc>
            </a:pPr>
            <a:r>
              <a:rPr lang="en-US" dirty="0" smtClean="0">
                <a:latin typeface="Arial" panose="020B0604020202020204" pitchFamily="34" charset="0"/>
                <a:cs typeface="Arial" panose="020B0604020202020204" pitchFamily="34" charset="0"/>
              </a:rPr>
              <a:t>Client Lists</a:t>
            </a:r>
          </a:p>
          <a:p>
            <a:pPr>
              <a:lnSpc>
                <a:spcPct val="150000"/>
              </a:lnSpc>
            </a:pPr>
            <a:r>
              <a:rPr lang="en-US" dirty="0" smtClean="0">
                <a:latin typeface="Arial" panose="020B0604020202020204" pitchFamily="34" charset="0"/>
                <a:cs typeface="Arial" panose="020B0604020202020204" pitchFamily="34" charset="0"/>
              </a:rPr>
              <a:t>Education and Outreach  </a:t>
            </a:r>
          </a:p>
          <a:p>
            <a:pPr>
              <a:lnSpc>
                <a:spcPct val="150000"/>
              </a:lnSpc>
            </a:pPr>
            <a:endParaRPr lang="en-US" dirty="0"/>
          </a:p>
          <a:p>
            <a:pPr marL="0" indent="0">
              <a:buNone/>
            </a:pPr>
            <a:endParaRPr lang="en-US" dirty="0"/>
          </a:p>
        </p:txBody>
      </p:sp>
      <p:sp>
        <p:nvSpPr>
          <p:cNvPr id="6" name="Rectangle 5"/>
          <p:cNvSpPr/>
          <p:nvPr/>
        </p:nvSpPr>
        <p:spPr>
          <a:xfrm>
            <a:off x="0" y="61722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1302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a:solidFill>
                  <a:schemeClr val="bg1"/>
                </a:solidFill>
              </a:rPr>
              <a:t>kynectors as </a:t>
            </a:r>
            <a:r>
              <a:rPr lang="en-US" dirty="0" smtClean="0">
                <a:solidFill>
                  <a:schemeClr val="bg1"/>
                </a:solidFill>
              </a:rPr>
              <a:t>Application Assisters </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sp>
        <p:nvSpPr>
          <p:cNvPr id="5" name="Rectangle 4"/>
          <p:cNvSpPr/>
          <p:nvPr/>
        </p:nvSpPr>
        <p:spPr>
          <a:xfrm>
            <a:off x="653143" y="1676399"/>
            <a:ext cx="1046120" cy="461665"/>
          </a:xfrm>
          <a:prstGeom prst="rect">
            <a:avLst/>
          </a:prstGeom>
        </p:spPr>
        <p:txBody>
          <a:bodyPr wrap="none">
            <a:spAutoFit/>
          </a:bodyPr>
          <a:lstStyle/>
          <a:p>
            <a:r>
              <a:rPr lang="en-US" sz="2400" b="1" dirty="0" smtClean="0">
                <a:solidFill>
                  <a:schemeClr val="tx1">
                    <a:lumMod val="75000"/>
                    <a:lumOff val="25000"/>
                  </a:schemeClr>
                </a:solidFill>
              </a:rPr>
              <a:t>Toolkit</a:t>
            </a:r>
            <a:endParaRPr lang="en-US" sz="2400" b="1" dirty="0">
              <a:solidFill>
                <a:schemeClr val="tx1">
                  <a:lumMod val="75000"/>
                  <a:lumOff val="25000"/>
                </a:schemeClr>
              </a:solidFill>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876925"/>
            <a:ext cx="9144000"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097"/>
            <a:ext cx="9144000" cy="6904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Left Arrow 2"/>
          <p:cNvSpPr/>
          <p:nvPr/>
        </p:nvSpPr>
        <p:spPr>
          <a:xfrm rot="16200000">
            <a:off x="6819900" y="4914900"/>
            <a:ext cx="1524000" cy="6858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8809933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solidFill>
        </p:spPr>
        <p:txBody>
          <a:bodyPr>
            <a:normAutofit/>
          </a:bodyPr>
          <a:lstStyle/>
          <a:p>
            <a:r>
              <a:rPr lang="en-US" dirty="0" smtClean="0">
                <a:solidFill>
                  <a:schemeClr val="bg1"/>
                </a:solidFill>
              </a:rPr>
              <a:t>Training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371600"/>
            <a:ext cx="8229600" cy="4525963"/>
          </a:xfrm>
        </p:spPr>
        <p:txBody>
          <a:bodyPr>
            <a:normAutofit/>
          </a:bodyPr>
          <a:lstStyle/>
          <a:p>
            <a:pPr marL="0" indent="0">
              <a:buNone/>
            </a:pPr>
            <a:r>
              <a:rPr lang="en-US" sz="2900" dirty="0" smtClean="0"/>
              <a:t>Announcements </a:t>
            </a:r>
          </a:p>
          <a:p>
            <a:pPr marL="0" indent="0">
              <a:buNone/>
            </a:pPr>
            <a:r>
              <a:rPr lang="en-US" sz="2900" dirty="0" smtClean="0"/>
              <a:t>	Deploy Information </a:t>
            </a:r>
          </a:p>
          <a:p>
            <a:pPr marL="0" indent="0">
              <a:buNone/>
            </a:pPr>
            <a:r>
              <a:rPr lang="en-US" sz="2900" dirty="0"/>
              <a:t>	</a:t>
            </a:r>
            <a:r>
              <a:rPr lang="en-US" sz="2900" dirty="0" smtClean="0"/>
              <a:t>Quick Reference Guides </a:t>
            </a:r>
          </a:p>
          <a:p>
            <a:pPr marL="0" indent="0">
              <a:buNone/>
            </a:pPr>
            <a:r>
              <a:rPr lang="en-US" sz="2900" dirty="0"/>
              <a:t>	</a:t>
            </a:r>
            <a:r>
              <a:rPr lang="en-US" sz="2900" dirty="0" smtClean="0"/>
              <a:t>Job Aids </a:t>
            </a:r>
            <a:endParaRPr lang="en-US" sz="2900" dirty="0" smtClean="0"/>
          </a:p>
          <a:p>
            <a:pPr marL="0" indent="0">
              <a:buNone/>
            </a:pPr>
            <a:endParaRPr lang="en-US" sz="2400" dirty="0" smtClean="0"/>
          </a:p>
          <a:p>
            <a:pPr marL="0" indent="0">
              <a:buNone/>
            </a:pPr>
            <a:r>
              <a:rPr lang="en-US" sz="2900" dirty="0" smtClean="0"/>
              <a:t>Webinars by KOHBIE and FFM   </a:t>
            </a:r>
          </a:p>
          <a:p>
            <a:pPr marL="0" indent="0">
              <a:buNone/>
            </a:pPr>
            <a:endParaRPr lang="en-US" sz="2900" dirty="0"/>
          </a:p>
          <a:p>
            <a:pPr marL="0" indent="0">
              <a:buNone/>
            </a:pPr>
            <a:r>
              <a:rPr lang="en-US" sz="2900" dirty="0" smtClean="0"/>
              <a:t>Sign up for CMS email updates </a:t>
            </a:r>
          </a:p>
          <a:p>
            <a:pPr marL="0" indent="0">
              <a:buNone/>
            </a:pPr>
            <a:endParaRPr lang="en-US" sz="2900" dirty="0" smtClean="0"/>
          </a:p>
          <a:p>
            <a:pPr marL="0" indent="0">
              <a:buNone/>
            </a:pPr>
            <a:endParaRPr lang="en-US" sz="2900" dirty="0">
              <a:solidFill>
                <a:srgbClr val="FF0000"/>
              </a:solidFill>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86940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b="1" dirty="0" smtClean="0">
                <a:solidFill>
                  <a:schemeClr val="bg1"/>
                </a:solidFill>
              </a:rPr>
              <a:t>Training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1493837"/>
            <a:ext cx="8229600" cy="4525963"/>
          </a:xfrm>
        </p:spPr>
        <p:txBody>
          <a:bodyPr>
            <a:normAutofit lnSpcReduction="10000"/>
          </a:bodyPr>
          <a:lstStyle/>
          <a:p>
            <a:pPr marL="0" indent="0">
              <a:buNone/>
            </a:pPr>
            <a:r>
              <a:rPr lang="en-US" sz="2800" b="1" u="sng" dirty="0" smtClean="0">
                <a:latin typeface="Arial" panose="020B0604020202020204" pitchFamily="34" charset="0"/>
                <a:cs typeface="Arial" panose="020B0604020202020204" pitchFamily="34" charset="0"/>
              </a:rPr>
              <a:t>Resources </a:t>
            </a:r>
          </a:p>
          <a:p>
            <a:pPr marL="0" indent="0">
              <a:buNone/>
            </a:pPr>
            <a:endParaRPr lang="en-US" sz="2000" u="sng" dirty="0" smtClean="0">
              <a:latin typeface="Arial" panose="020B0604020202020204" pitchFamily="34" charset="0"/>
              <a:cs typeface="Arial" panose="020B0604020202020204" pitchFamily="34" charset="0"/>
              <a:hlinkClick r:id="rId4"/>
            </a:endParaRPr>
          </a:p>
          <a:p>
            <a:pPr marL="0" indent="0">
              <a:buNone/>
            </a:pPr>
            <a:r>
              <a:rPr lang="en-US" sz="2000" dirty="0" smtClean="0">
                <a:latin typeface="Arial" panose="020B0604020202020204" pitchFamily="34" charset="0"/>
                <a:cs typeface="Arial" panose="020B0604020202020204" pitchFamily="34" charset="0"/>
              </a:rPr>
              <a:t>HBE Website </a:t>
            </a:r>
            <a:endParaRPr lang="en-US" sz="2000" dirty="0" smtClean="0">
              <a:latin typeface="Arial" panose="020B0604020202020204" pitchFamily="34" charset="0"/>
              <a:cs typeface="Arial" panose="020B0604020202020204" pitchFamily="34" charset="0"/>
              <a:hlinkClick r:id="rId4"/>
            </a:endParaRPr>
          </a:p>
          <a:p>
            <a:pPr marL="0" indent="0">
              <a:buNone/>
            </a:pPr>
            <a:r>
              <a:rPr lang="en-US" sz="2000" u="sng" dirty="0" smtClean="0">
                <a:latin typeface="Arial" panose="020B0604020202020204" pitchFamily="34" charset="0"/>
                <a:cs typeface="Arial" panose="020B0604020202020204" pitchFamily="34" charset="0"/>
                <a:hlinkClick r:id="rId4"/>
              </a:rPr>
              <a:t>http</a:t>
            </a:r>
            <a:r>
              <a:rPr lang="en-US" sz="2000" u="sng" dirty="0">
                <a:latin typeface="Arial" panose="020B0604020202020204" pitchFamily="34" charset="0"/>
                <a:cs typeface="Arial" panose="020B0604020202020204" pitchFamily="34" charset="0"/>
                <a:hlinkClick r:id="rId4"/>
              </a:rPr>
              <a:t>://</a:t>
            </a:r>
            <a:r>
              <a:rPr lang="en-US" sz="2000" u="sng" dirty="0" smtClean="0">
                <a:latin typeface="Arial" panose="020B0604020202020204" pitchFamily="34" charset="0"/>
                <a:cs typeface="Arial" panose="020B0604020202020204" pitchFamily="34" charset="0"/>
                <a:hlinkClick r:id="rId4"/>
              </a:rPr>
              <a:t>healthbenefitexchange.ky.gov/Pages/Agents-and-kynectors.aspx</a:t>
            </a:r>
            <a:r>
              <a:rPr lang="en-US" sz="2800" b="1" u="sng" dirty="0" smtClean="0">
                <a:latin typeface="Arial" panose="020B0604020202020204" pitchFamily="34" charset="0"/>
                <a:cs typeface="Arial" panose="020B0604020202020204" pitchFamily="34" charset="0"/>
              </a:rPr>
              <a:t>  </a:t>
            </a:r>
            <a:endParaRPr lang="en-US" sz="2800" b="1" u="sng" dirty="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Agents and Brokers </a:t>
            </a:r>
          </a:p>
          <a:p>
            <a:pPr marL="0" indent="0">
              <a:buNone/>
            </a:pPr>
            <a:r>
              <a:rPr lang="en-US" sz="2100" dirty="0" smtClean="0">
                <a:latin typeface="Arial" panose="020B0604020202020204" pitchFamily="34" charset="0"/>
                <a:cs typeface="Arial" panose="020B0604020202020204" pitchFamily="34" charset="0"/>
                <a:hlinkClick r:id="rId5"/>
              </a:rPr>
              <a:t>https</a:t>
            </a:r>
            <a:r>
              <a:rPr lang="en-US" sz="2100" dirty="0">
                <a:latin typeface="Arial" panose="020B0604020202020204" pitchFamily="34" charset="0"/>
                <a:cs typeface="Arial" panose="020B0604020202020204" pitchFamily="34" charset="0"/>
                <a:hlinkClick r:id="rId5"/>
              </a:rPr>
              <a:t>://</a:t>
            </a:r>
            <a:r>
              <a:rPr lang="en-US" sz="2100" dirty="0" smtClean="0">
                <a:latin typeface="Arial" panose="020B0604020202020204" pitchFamily="34" charset="0"/>
                <a:cs typeface="Arial" panose="020B0604020202020204" pitchFamily="34" charset="0"/>
                <a:hlinkClick r:id="rId5"/>
              </a:rPr>
              <a:t>www.cms.gov/cciio/programs-and-initiatives/health-insurance-marketplaces/a-b-resources.html</a:t>
            </a:r>
            <a:endParaRPr lang="en-US" sz="2100" dirty="0">
              <a:latin typeface="Arial" panose="020B0604020202020204" pitchFamily="34" charset="0"/>
              <a:cs typeface="Arial" panose="020B0604020202020204" pitchFamily="34" charset="0"/>
            </a:endParaRPr>
          </a:p>
          <a:p>
            <a:pPr marL="0" indent="0">
              <a:buNone/>
            </a:pPr>
            <a:endParaRPr lang="en-US" sz="28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CMS News </a:t>
            </a:r>
          </a:p>
          <a:p>
            <a:pPr marL="0" indent="0">
              <a:buNone/>
            </a:pPr>
            <a:r>
              <a:rPr lang="en-US" sz="2200" dirty="0" smtClean="0">
                <a:latin typeface="Arial" panose="020B0604020202020204" pitchFamily="34" charset="0"/>
                <a:cs typeface="Arial" panose="020B0604020202020204" pitchFamily="34" charset="0"/>
                <a:hlinkClick r:id="rId6"/>
              </a:rPr>
              <a:t>https</a:t>
            </a:r>
            <a:r>
              <a:rPr lang="en-US" sz="2200" dirty="0">
                <a:latin typeface="Arial" panose="020B0604020202020204" pitchFamily="34" charset="0"/>
                <a:cs typeface="Arial" panose="020B0604020202020204" pitchFamily="34" charset="0"/>
                <a:hlinkClick r:id="rId6"/>
              </a:rPr>
              <a:t>://</a:t>
            </a:r>
            <a:r>
              <a:rPr lang="en-US" sz="2200" dirty="0" smtClean="0">
                <a:latin typeface="Arial" panose="020B0604020202020204" pitchFamily="34" charset="0"/>
                <a:cs typeface="Arial" panose="020B0604020202020204" pitchFamily="34" charset="0"/>
                <a:hlinkClick r:id="rId6"/>
              </a:rPr>
              <a:t>www.cms.gov/Newsroom/Newsroom-Center.html</a:t>
            </a:r>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64736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7386638"/>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HealthCare.gov </a:t>
            </a:r>
          </a:p>
          <a:p>
            <a:pPr algn="ctr"/>
            <a:r>
              <a:rPr lang="en-US" sz="6600" dirty="0" smtClean="0">
                <a:solidFill>
                  <a:schemeClr val="bg1"/>
                </a:solidFill>
                <a:latin typeface="Arial" panose="020B0604020202020204" pitchFamily="34" charset="0"/>
                <a:cs typeface="Arial" panose="020B0604020202020204" pitchFamily="34" charset="0"/>
              </a:rPr>
              <a:t>Processes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631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solidFill>
                  <a:schemeClr val="bg1"/>
                </a:solidFill>
              </a:rPr>
              <a:t>Application Process </a:t>
            </a:r>
            <a:endParaRPr lang="en-US" dirty="0">
              <a:solidFill>
                <a:schemeClr val="bg1"/>
              </a:solidFill>
            </a:endParaRPr>
          </a:p>
        </p:txBody>
      </p:sp>
      <p:sp>
        <p:nvSpPr>
          <p:cNvPr id="4" name="Content Placeholder 3"/>
          <p:cNvSpPr>
            <a:spLocks noGrp="1"/>
          </p:cNvSpPr>
          <p:nvPr>
            <p:ph idx="1"/>
          </p:nvPr>
        </p:nvSpPr>
        <p:spPr>
          <a:xfrm>
            <a:off x="304800" y="1524000"/>
            <a:ext cx="8229600" cy="4525963"/>
          </a:xfrm>
        </p:spPr>
        <p:txBody>
          <a:bodyPr/>
          <a:lstStyle/>
          <a:p>
            <a:pPr marL="0" indent="0">
              <a:buNone/>
            </a:pPr>
            <a:r>
              <a:rPr lang="en-US" sz="2400" dirty="0" smtClean="0"/>
              <a:t> </a:t>
            </a:r>
          </a:p>
          <a:p>
            <a:pPr marL="0" indent="0">
              <a:buNone/>
            </a:pPr>
            <a:endParaRPr lang="en-US" sz="2400" dirty="0" smtClean="0"/>
          </a:p>
          <a:p>
            <a:pPr marL="0" indent="0">
              <a:buNone/>
            </a:pPr>
            <a:endParaRPr lang="en-US" dirty="0"/>
          </a:p>
        </p:txBody>
      </p:sp>
      <p:sp>
        <p:nvSpPr>
          <p:cNvPr id="5" name="Rounded Rectangle 4"/>
          <p:cNvSpPr/>
          <p:nvPr/>
        </p:nvSpPr>
        <p:spPr>
          <a:xfrm>
            <a:off x="228600" y="16002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Online </a:t>
            </a:r>
            <a:endParaRPr lang="en-US" sz="3200" b="1" dirty="0"/>
          </a:p>
        </p:txBody>
      </p:sp>
      <p:sp>
        <p:nvSpPr>
          <p:cNvPr id="7" name="Rounded Rectangle 6"/>
          <p:cNvSpPr/>
          <p:nvPr/>
        </p:nvSpPr>
        <p:spPr>
          <a:xfrm>
            <a:off x="3276600" y="1600200"/>
            <a:ext cx="274319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Paper</a:t>
            </a:r>
            <a:r>
              <a:rPr lang="en-US" dirty="0" smtClean="0"/>
              <a:t> </a:t>
            </a:r>
            <a:endParaRPr lang="en-US" dirty="0"/>
          </a:p>
        </p:txBody>
      </p:sp>
      <p:sp>
        <p:nvSpPr>
          <p:cNvPr id="8" name="Rounded Rectangle 7"/>
          <p:cNvSpPr/>
          <p:nvPr/>
        </p:nvSpPr>
        <p:spPr>
          <a:xfrm>
            <a:off x="6248400" y="1600200"/>
            <a:ext cx="2743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Call Center </a:t>
            </a:r>
            <a:endParaRPr lang="en-US" sz="3200" b="1" dirty="0"/>
          </a:p>
        </p:txBody>
      </p:sp>
      <p:sp>
        <p:nvSpPr>
          <p:cNvPr id="6" name="Rounded Rectangle 5"/>
          <p:cNvSpPr/>
          <p:nvPr/>
        </p:nvSpPr>
        <p:spPr>
          <a:xfrm>
            <a:off x="228600" y="2286000"/>
            <a:ext cx="14478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Quick </a:t>
            </a:r>
          </a:p>
          <a:p>
            <a:endParaRPr lang="en-US" dirty="0" smtClean="0"/>
          </a:p>
          <a:p>
            <a:r>
              <a:rPr lang="en-US" dirty="0" smtClean="0"/>
              <a:t>Dynamic application that gathers all necessary information </a:t>
            </a:r>
          </a:p>
          <a:p>
            <a:endParaRPr lang="en-US" dirty="0" smtClean="0"/>
          </a:p>
          <a:p>
            <a:r>
              <a:rPr lang="en-US" dirty="0" smtClean="0"/>
              <a:t>Complete process at one time </a:t>
            </a:r>
            <a:endParaRPr lang="en-US" dirty="0"/>
          </a:p>
        </p:txBody>
      </p:sp>
      <p:sp>
        <p:nvSpPr>
          <p:cNvPr id="10" name="Rounded Rectangle 9"/>
          <p:cNvSpPr/>
          <p:nvPr/>
        </p:nvSpPr>
        <p:spPr>
          <a:xfrm>
            <a:off x="1676400" y="2286000"/>
            <a:ext cx="1295400" cy="3505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Must create an online account</a:t>
            </a:r>
          </a:p>
          <a:p>
            <a:pPr algn="ctr"/>
            <a:endParaRPr lang="en-US" dirty="0"/>
          </a:p>
          <a:p>
            <a:pPr algn="ctr"/>
            <a:r>
              <a:rPr lang="en-US" dirty="0" smtClean="0"/>
              <a:t>ID Proofing before moving forward</a:t>
            </a:r>
          </a:p>
          <a:p>
            <a:pPr algn="ctr"/>
            <a:endParaRPr lang="en-US" dirty="0"/>
          </a:p>
        </p:txBody>
      </p:sp>
      <p:sp>
        <p:nvSpPr>
          <p:cNvPr id="11" name="Rounded Rectangle 10"/>
          <p:cNvSpPr/>
          <p:nvPr/>
        </p:nvSpPr>
        <p:spPr>
          <a:xfrm>
            <a:off x="3276600" y="2289464"/>
            <a:ext cx="13716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t>Can complete several in a single event </a:t>
            </a:r>
          </a:p>
          <a:p>
            <a:endParaRPr lang="en-US" sz="1600" b="1" dirty="0"/>
          </a:p>
          <a:p>
            <a:r>
              <a:rPr lang="en-US" sz="1600" b="1" dirty="0" smtClean="0"/>
              <a:t>Can send copies of ID information with application </a:t>
            </a:r>
          </a:p>
        </p:txBody>
      </p:sp>
      <p:sp>
        <p:nvSpPr>
          <p:cNvPr id="12" name="Rounded Rectangle 11"/>
          <p:cNvSpPr/>
          <p:nvPr/>
        </p:nvSpPr>
        <p:spPr>
          <a:xfrm>
            <a:off x="4648200" y="2286000"/>
            <a:ext cx="1364673" cy="3505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Delays </a:t>
            </a:r>
          </a:p>
          <a:p>
            <a:pPr algn="ctr"/>
            <a:endParaRPr lang="en-US" sz="1600" b="1" dirty="0"/>
          </a:p>
          <a:p>
            <a:pPr algn="ctr"/>
            <a:r>
              <a:rPr lang="en-US" sz="1600" b="1" dirty="0" smtClean="0"/>
              <a:t>Must wait for FFM to enter </a:t>
            </a:r>
          </a:p>
          <a:p>
            <a:pPr algn="ctr"/>
            <a:endParaRPr lang="en-US" sz="1600" b="1" dirty="0"/>
          </a:p>
          <a:p>
            <a:pPr algn="ctr"/>
            <a:r>
              <a:rPr lang="en-US" sz="1600" b="1" dirty="0" smtClean="0"/>
              <a:t>Questions may not be answered completely</a:t>
            </a:r>
          </a:p>
          <a:p>
            <a:pPr algn="ctr"/>
            <a:r>
              <a:rPr lang="en-US" sz="1600" b="1" dirty="0" smtClean="0"/>
              <a:t> </a:t>
            </a:r>
          </a:p>
          <a:p>
            <a:pPr algn="ctr"/>
            <a:r>
              <a:rPr lang="en-US" sz="1600" b="1" dirty="0" smtClean="0"/>
              <a:t>Will involve  follow up</a:t>
            </a:r>
            <a:endParaRPr lang="en-US" sz="1600" b="1" dirty="0"/>
          </a:p>
        </p:txBody>
      </p:sp>
      <p:sp>
        <p:nvSpPr>
          <p:cNvPr id="13" name="Rounded Rectangle 12"/>
          <p:cNvSpPr/>
          <p:nvPr/>
        </p:nvSpPr>
        <p:spPr>
          <a:xfrm>
            <a:off x="7620000" y="2289464"/>
            <a:ext cx="1371600" cy="35052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Cannot see the screen when they are reviewing available plans</a:t>
            </a:r>
          </a:p>
          <a:p>
            <a:pPr algn="ctr"/>
            <a:endParaRPr lang="en-US" dirty="0"/>
          </a:p>
          <a:p>
            <a:pPr algn="ctr"/>
            <a:r>
              <a:rPr lang="en-US" dirty="0" smtClean="0"/>
              <a:t>Wait times during OEP </a:t>
            </a:r>
          </a:p>
          <a:p>
            <a:pPr algn="ctr"/>
            <a:endParaRPr lang="en-US" dirty="0"/>
          </a:p>
          <a:p>
            <a:pPr algn="ctr"/>
            <a:endParaRPr lang="en-US" dirty="0" smtClean="0"/>
          </a:p>
          <a:p>
            <a:pPr algn="ctr"/>
            <a:endParaRPr lang="en-US" dirty="0"/>
          </a:p>
        </p:txBody>
      </p:sp>
      <p:sp>
        <p:nvSpPr>
          <p:cNvPr id="14" name="Rounded Rectangle 13"/>
          <p:cNvSpPr/>
          <p:nvPr/>
        </p:nvSpPr>
        <p:spPr>
          <a:xfrm>
            <a:off x="6248400" y="2289464"/>
            <a:ext cx="1371600" cy="3505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Quick </a:t>
            </a:r>
          </a:p>
          <a:p>
            <a:endParaRPr lang="en-US" dirty="0" smtClean="0"/>
          </a:p>
          <a:p>
            <a:r>
              <a:rPr lang="en-US" dirty="0" smtClean="0"/>
              <a:t>All info is entered</a:t>
            </a:r>
          </a:p>
          <a:p>
            <a:endParaRPr lang="en-US" dirty="0" smtClean="0"/>
          </a:p>
          <a:p>
            <a:r>
              <a:rPr lang="en-US" dirty="0" smtClean="0"/>
              <a:t>Complete process at one time </a:t>
            </a:r>
            <a:endParaRPr lang="en-US" dirty="0"/>
          </a:p>
        </p:txBody>
      </p:sp>
      <p:sp>
        <p:nvSpPr>
          <p:cNvPr id="15" name="Rectangle 1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16" name="4-Point Star 15"/>
          <p:cNvSpPr/>
          <p:nvPr/>
        </p:nvSpPr>
        <p:spPr>
          <a:xfrm>
            <a:off x="624840" y="27432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4-Point Star 16"/>
          <p:cNvSpPr/>
          <p:nvPr/>
        </p:nvSpPr>
        <p:spPr>
          <a:xfrm>
            <a:off x="701040" y="4635521"/>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4-Point Star 17"/>
          <p:cNvSpPr/>
          <p:nvPr/>
        </p:nvSpPr>
        <p:spPr>
          <a:xfrm>
            <a:off x="2057400" y="35814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4-Point Star 18"/>
          <p:cNvSpPr/>
          <p:nvPr/>
        </p:nvSpPr>
        <p:spPr>
          <a:xfrm>
            <a:off x="3657600" y="38862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4-Point Star 19"/>
          <p:cNvSpPr/>
          <p:nvPr/>
        </p:nvSpPr>
        <p:spPr>
          <a:xfrm>
            <a:off x="5112822" y="49530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4-Point Star 20"/>
          <p:cNvSpPr/>
          <p:nvPr/>
        </p:nvSpPr>
        <p:spPr>
          <a:xfrm>
            <a:off x="5120640" y="3712029"/>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4-Point Star 21"/>
          <p:cNvSpPr/>
          <p:nvPr/>
        </p:nvSpPr>
        <p:spPr>
          <a:xfrm>
            <a:off x="5109556" y="27432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4-Point Star 22"/>
          <p:cNvSpPr/>
          <p:nvPr/>
        </p:nvSpPr>
        <p:spPr>
          <a:xfrm>
            <a:off x="6629400" y="25908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4-Point Star 23"/>
          <p:cNvSpPr/>
          <p:nvPr/>
        </p:nvSpPr>
        <p:spPr>
          <a:xfrm>
            <a:off x="6644640" y="32766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4-Point Star 24"/>
          <p:cNvSpPr/>
          <p:nvPr/>
        </p:nvSpPr>
        <p:spPr>
          <a:xfrm>
            <a:off x="6644640" y="41148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4-Point Star 25"/>
          <p:cNvSpPr/>
          <p:nvPr/>
        </p:nvSpPr>
        <p:spPr>
          <a:xfrm>
            <a:off x="8084820" y="4267200"/>
            <a:ext cx="441960" cy="1524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8994729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457200" y="1600200"/>
            <a:ext cx="6858000" cy="369332"/>
          </a:xfrm>
          <a:prstGeom prst="rect">
            <a:avLst/>
          </a:prstGeom>
          <a:noFill/>
        </p:spPr>
        <p:txBody>
          <a:bodyPr wrap="square" rtlCol="0">
            <a:spAutoFit/>
          </a:bodyPr>
          <a:lstStyle/>
          <a:p>
            <a:endParaRPr lang="en-US" dirty="0" smtClean="0"/>
          </a:p>
        </p:txBody>
      </p:sp>
      <p:sp>
        <p:nvSpPr>
          <p:cNvPr id="7" name="TextBox 6"/>
          <p:cNvSpPr txBox="1"/>
          <p:nvPr/>
        </p:nvSpPr>
        <p:spPr>
          <a:xfrm>
            <a:off x="457200" y="1438617"/>
            <a:ext cx="8305800" cy="115416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Language Line</a:t>
            </a:r>
          </a:p>
          <a:p>
            <a:r>
              <a:rPr lang="en-US" dirty="0" smtClean="0"/>
              <a:t> </a:t>
            </a:r>
          </a:p>
          <a:p>
            <a:endParaRPr lang="en-US" sz="900" dirty="0"/>
          </a:p>
          <a:p>
            <a:endParaRPr lang="en-US" dirty="0" smtClean="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34521"/>
          <a:stretch/>
        </p:blipFill>
        <p:spPr>
          <a:xfrm>
            <a:off x="1353928" y="2209800"/>
            <a:ext cx="5976140" cy="2966224"/>
          </a:xfrm>
          <a:prstGeom prst="rect">
            <a:avLst/>
          </a:prstGeom>
        </p:spPr>
      </p:pic>
      <p:sp>
        <p:nvSpPr>
          <p:cNvPr id="5" name="Rectangle 4"/>
          <p:cNvSpPr/>
          <p:nvPr/>
        </p:nvSpPr>
        <p:spPr>
          <a:xfrm>
            <a:off x="-1" y="5373469"/>
            <a:ext cx="9143999" cy="646331"/>
          </a:xfrm>
          <a:prstGeom prst="rect">
            <a:avLst/>
          </a:prstGeom>
        </p:spPr>
        <p:txBody>
          <a:bodyPr wrap="square">
            <a:spAutoFit/>
          </a:bodyPr>
          <a:lstStyle/>
          <a:p>
            <a:r>
              <a:rPr lang="en-US" u="sng" dirty="0">
                <a:hlinkClick r:id="rId5"/>
              </a:rPr>
              <a:t>https://marketplace.cms.gov/outreach-and-education/getting-help-in-a-language-other-than-english.pdf</a:t>
            </a:r>
            <a:endParaRPr lang="en-US" dirty="0"/>
          </a:p>
        </p:txBody>
      </p:sp>
      <p:sp>
        <p:nvSpPr>
          <p:cNvPr id="9" name="Rectangle 8"/>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55867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457200" y="1446707"/>
            <a:ext cx="8077200" cy="369332"/>
          </a:xfrm>
          <a:prstGeom prst="rect">
            <a:avLst/>
          </a:prstGeom>
          <a:noFill/>
        </p:spPr>
        <p:txBody>
          <a:bodyPr wrap="square" rtlCol="0">
            <a:spAutoFit/>
          </a:bodyPr>
          <a:lstStyle/>
          <a:p>
            <a:r>
              <a:rPr lang="en-US" dirty="0" smtClean="0"/>
              <a:t>Direct Enrollment Pathway Using an Issuer or Web-Broker Website </a:t>
            </a:r>
          </a:p>
        </p:txBody>
      </p:sp>
      <p:sp>
        <p:nvSpPr>
          <p:cNvPr id="9" name="Rectangle 8"/>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pic>
        <p:nvPicPr>
          <p:cNvPr id="133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47212"/>
            <a:ext cx="8310563" cy="4065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10795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457200" y="1600200"/>
            <a:ext cx="6858000" cy="369332"/>
          </a:xfrm>
          <a:prstGeom prst="rect">
            <a:avLst/>
          </a:prstGeom>
          <a:noFill/>
        </p:spPr>
        <p:txBody>
          <a:bodyPr wrap="square" rtlCol="0">
            <a:spAutoFit/>
          </a:bodyPr>
          <a:lstStyle/>
          <a:p>
            <a:r>
              <a:rPr lang="en-US" dirty="0" smtClean="0"/>
              <a:t>Marketplace Pathway or “Side-by-Side”</a:t>
            </a:r>
          </a:p>
        </p:txBody>
      </p:sp>
      <p:sp>
        <p:nvSpPr>
          <p:cNvPr id="9" name="Rectangle 8"/>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014559"/>
            <a:ext cx="9010650" cy="3379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5093153"/>
            <a:ext cx="6629400" cy="840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7235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a:p>
        </p:txBody>
      </p:sp>
      <p:sp>
        <p:nvSpPr>
          <p:cNvPr id="6" name="TextBox 5"/>
          <p:cNvSpPr txBox="1"/>
          <p:nvPr/>
        </p:nvSpPr>
        <p:spPr>
          <a:xfrm>
            <a:off x="457200" y="1600200"/>
            <a:ext cx="6858000" cy="369332"/>
          </a:xfrm>
          <a:prstGeom prst="rect">
            <a:avLst/>
          </a:prstGeom>
          <a:noFill/>
        </p:spPr>
        <p:txBody>
          <a:bodyPr wrap="square" rtlCol="0">
            <a:spAutoFit/>
          </a:bodyPr>
          <a:lstStyle/>
          <a:p>
            <a:endParaRPr lang="en-US" dirty="0" smtClean="0"/>
          </a:p>
        </p:txBody>
      </p:sp>
      <p:sp>
        <p:nvSpPr>
          <p:cNvPr id="9" name="Rectangle 8"/>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
        <p:nvSpPr>
          <p:cNvPr id="8" name="Rectangle 7"/>
          <p:cNvSpPr/>
          <p:nvPr/>
        </p:nvSpPr>
        <p:spPr>
          <a:xfrm>
            <a:off x="419099" y="1447800"/>
            <a:ext cx="8305800" cy="4524315"/>
          </a:xfrm>
          <a:prstGeom prst="rect">
            <a:avLst/>
          </a:prstGeom>
        </p:spPr>
        <p:txBody>
          <a:bodyPr wrap="square">
            <a:spAutoFit/>
          </a:bodyPr>
          <a:lstStyle/>
          <a:p>
            <a:r>
              <a:rPr lang="en-US" sz="1600" dirty="0"/>
              <a:t>Beginning this Open Enrollment, the Individual Marketplace Call Center is streamlining access for agents and brokers </a:t>
            </a:r>
            <a:r>
              <a:rPr lang="en-US" sz="1600" b="1" dirty="0"/>
              <a:t>who have completed 2017 Marketplace registration</a:t>
            </a:r>
            <a:r>
              <a:rPr lang="en-US" sz="1600" dirty="0"/>
              <a:t>. </a:t>
            </a:r>
            <a:endParaRPr lang="en-US" sz="1600" dirty="0" smtClean="0"/>
          </a:p>
          <a:p>
            <a:endParaRPr lang="en-US" sz="1600" dirty="0"/>
          </a:p>
          <a:p>
            <a:r>
              <a:rPr lang="en-US" sz="1600" dirty="0" smtClean="0"/>
              <a:t>To </a:t>
            </a:r>
            <a:r>
              <a:rPr lang="en-US" sz="1600" dirty="0"/>
              <a:t>access this enhanced agent/broker service, follow the steps below.</a:t>
            </a:r>
          </a:p>
          <a:p>
            <a:r>
              <a:rPr lang="en-US" sz="1600" dirty="0" smtClean="0"/>
              <a:t>Call </a:t>
            </a:r>
            <a:r>
              <a:rPr lang="en-US" sz="1600" dirty="0"/>
              <a:t>855-788-6275.</a:t>
            </a:r>
          </a:p>
          <a:p>
            <a:r>
              <a:rPr lang="en-US" sz="1600" dirty="0"/>
              <a:t>Enter your NPN</a:t>
            </a:r>
            <a:r>
              <a:rPr lang="en-US" sz="1600" dirty="0" smtClean="0"/>
              <a:t>.</a:t>
            </a:r>
          </a:p>
          <a:p>
            <a:endParaRPr lang="en-US" sz="1600" dirty="0"/>
          </a:p>
          <a:p>
            <a:r>
              <a:rPr lang="en-US" sz="1600" dirty="0" smtClean="0"/>
              <a:t>Only </a:t>
            </a:r>
            <a:r>
              <a:rPr lang="en-US" sz="1600" dirty="0"/>
              <a:t>registered agents/brokers with the Marketplace will be able to access </a:t>
            </a:r>
            <a:r>
              <a:rPr lang="en-US" sz="1600" dirty="0" smtClean="0"/>
              <a:t>this enhanced </a:t>
            </a:r>
            <a:r>
              <a:rPr lang="en-US" sz="1600" dirty="0"/>
              <a:t>service</a:t>
            </a:r>
            <a:r>
              <a:rPr lang="en-US" sz="1600" dirty="0" smtClean="0"/>
              <a:t>.</a:t>
            </a:r>
          </a:p>
          <a:p>
            <a:endParaRPr lang="en-US" sz="1600" dirty="0"/>
          </a:p>
          <a:p>
            <a:r>
              <a:rPr lang="en-US" sz="1600" dirty="0"/>
              <a:t>Valid NPNs will be updated weekly (typically on Fridays</a:t>
            </a:r>
            <a:r>
              <a:rPr lang="en-US" sz="1600" dirty="0" smtClean="0"/>
              <a:t>).</a:t>
            </a:r>
          </a:p>
          <a:p>
            <a:endParaRPr lang="en-US" sz="1600" dirty="0"/>
          </a:p>
          <a:p>
            <a:r>
              <a:rPr lang="en-US" sz="1600" dirty="0" smtClean="0"/>
              <a:t>When </a:t>
            </a:r>
            <a:r>
              <a:rPr lang="en-US" sz="1600" dirty="0"/>
              <a:t>a valid NPN is entered, agents/brokers will be presented with three (3) options</a:t>
            </a:r>
            <a:r>
              <a:rPr lang="en-US" sz="1600" dirty="0" smtClean="0"/>
              <a:t>:</a:t>
            </a:r>
          </a:p>
          <a:p>
            <a:endParaRPr lang="en-US" sz="1600" dirty="0"/>
          </a:p>
          <a:p>
            <a:pPr marL="742950" lvl="1" indent="-285750">
              <a:buFont typeface="Arial" panose="020B0604020202020204" pitchFamily="34" charset="0"/>
              <a:buChar char="•"/>
            </a:pPr>
            <a:r>
              <a:rPr lang="en-US" sz="1600" dirty="0" smtClean="0"/>
              <a:t>Password </a:t>
            </a:r>
            <a:r>
              <a:rPr lang="en-US" sz="1600" dirty="0"/>
              <a:t>Resets for consumer HealthCare.gov </a:t>
            </a:r>
            <a:r>
              <a:rPr lang="en-US" sz="1600" dirty="0" smtClean="0"/>
              <a:t>accounts</a:t>
            </a:r>
          </a:p>
          <a:p>
            <a:pPr marL="742950" lvl="1" indent="-285750">
              <a:buFont typeface="Arial" panose="020B0604020202020204" pitchFamily="34" charset="0"/>
              <a:buChar char="•"/>
            </a:pPr>
            <a:r>
              <a:rPr lang="en-US" sz="1600" dirty="0" smtClean="0"/>
              <a:t>Special </a:t>
            </a:r>
            <a:r>
              <a:rPr lang="en-US" sz="1600" dirty="0"/>
              <a:t>Enrollment Periods (that aren’t common/available through the application) </a:t>
            </a:r>
            <a:endParaRPr lang="en-US" sz="1600" dirty="0" smtClean="0"/>
          </a:p>
          <a:p>
            <a:pPr marL="742950" lvl="1" indent="-285750">
              <a:buFont typeface="Arial" panose="020B0604020202020204" pitchFamily="34" charset="0"/>
              <a:buChar char="•"/>
            </a:pPr>
            <a:r>
              <a:rPr lang="en-US" sz="1600" dirty="0" smtClean="0"/>
              <a:t>Other Issues</a:t>
            </a:r>
          </a:p>
          <a:p>
            <a:pPr marL="742950" lvl="1" indent="-285750">
              <a:buFont typeface="Arial" panose="020B0604020202020204" pitchFamily="34" charset="0"/>
              <a:buChar char="•"/>
            </a:pPr>
            <a:endParaRPr lang="en-US" sz="1600" dirty="0"/>
          </a:p>
          <a:p>
            <a:r>
              <a:rPr lang="en-US" sz="1600" dirty="0"/>
              <a:t>Agents/brokers entering invalid NPNs will be transferred to the main Marketplace Call Center line.</a:t>
            </a:r>
          </a:p>
        </p:txBody>
      </p:sp>
    </p:spTree>
    <p:extLst>
      <p:ext uri="{BB962C8B-B14F-4D97-AF65-F5344CB8AC3E}">
        <p14:creationId xmlns:p14="http://schemas.microsoft.com/office/powerpoint/2010/main" val="14935153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Account Creation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p:txBody>
          <a:bodyPr>
            <a:normAutofit/>
          </a:bodyPr>
          <a:lstStyle/>
          <a:p>
            <a:pPr marL="0" indent="0">
              <a:buNone/>
            </a:pPr>
            <a:endParaRPr lang="en-US" sz="2800" dirty="0" smtClean="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457200" y="1524000"/>
            <a:ext cx="6858000" cy="498598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Account Creation</a:t>
            </a:r>
          </a:p>
          <a:p>
            <a:endParaRPr lang="en-US" dirty="0"/>
          </a:p>
          <a:p>
            <a:r>
              <a:rPr lang="en-US" sz="2400" dirty="0" smtClean="0">
                <a:latin typeface="Arial" panose="020B0604020202020204" pitchFamily="34" charset="0"/>
                <a:cs typeface="Arial" panose="020B0604020202020204" pitchFamily="34" charset="0"/>
              </a:rPr>
              <a:t>Must create an account to: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Access application online</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Select plan online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Online enrollment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Manage account  </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Email address</a:t>
            </a:r>
          </a:p>
          <a:p>
            <a:r>
              <a:rPr lang="en-US" sz="2400" dirty="0" smtClean="0">
                <a:latin typeface="Arial" panose="020B0604020202020204" pitchFamily="34" charset="0"/>
                <a:cs typeface="Arial" panose="020B0604020202020204" pitchFamily="34" charset="0"/>
              </a:rPr>
              <a:t>	Will need email address to create account.</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Have access to that email account </a:t>
            </a:r>
          </a:p>
          <a:p>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Use same email used on application </a:t>
            </a:r>
          </a:p>
          <a:p>
            <a:endParaRPr lang="en-US" dirty="0"/>
          </a:p>
          <a:p>
            <a:r>
              <a:rPr lang="en-US" dirty="0" smtClean="0"/>
              <a:t> </a:t>
            </a:r>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8901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Transition Update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48400"/>
            <a:ext cx="9143999"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199" y="1371600"/>
            <a:ext cx="8229600" cy="4754563"/>
          </a:xfrm>
        </p:spPr>
        <p:txBody>
          <a:bodyPr>
            <a:normAutofit/>
          </a:bodyPr>
          <a:lstStyle/>
          <a:p>
            <a:pPr marL="0" indent="0">
              <a:lnSpc>
                <a:spcPct val="150000"/>
              </a:lnSpc>
              <a:buNone/>
            </a:pPr>
            <a:r>
              <a:rPr lang="en-US" b="1" dirty="0" smtClean="0">
                <a:latin typeface="Arial" panose="020B0604020202020204" pitchFamily="34" charset="0"/>
                <a:cs typeface="Arial" panose="020B0604020202020204" pitchFamily="34" charset="0"/>
              </a:rPr>
              <a:t>October</a:t>
            </a:r>
          </a:p>
          <a:p>
            <a:pPr>
              <a:spcBef>
                <a:spcPts val="0"/>
              </a:spcBef>
            </a:pPr>
            <a:endParaRPr lang="en-US" sz="2200" dirty="0" smtClean="0">
              <a:latin typeface="Arial" panose="020B0604020202020204" pitchFamily="34" charset="0"/>
              <a:cs typeface="Arial" panose="020B0604020202020204" pitchFamily="34" charset="0"/>
            </a:endParaRPr>
          </a:p>
          <a:p>
            <a:pPr>
              <a:spcBef>
                <a:spcPts val="0"/>
              </a:spcBef>
            </a:pPr>
            <a:r>
              <a:rPr lang="en-US" sz="2200" dirty="0" smtClean="0">
                <a:latin typeface="Arial" panose="020B0604020202020204" pitchFamily="34" charset="0"/>
                <a:cs typeface="Arial" panose="020B0604020202020204" pitchFamily="34" charset="0"/>
              </a:rPr>
              <a:t>Notices </a:t>
            </a:r>
          </a:p>
          <a:p>
            <a:pPr marL="0" indent="0">
              <a:spcBef>
                <a:spcPts val="0"/>
              </a:spcBef>
              <a:buNone/>
            </a:pPr>
            <a:endParaRPr lang="en-US" sz="2200" dirty="0" smtClean="0">
              <a:latin typeface="Arial" panose="020B0604020202020204" pitchFamily="34" charset="0"/>
              <a:cs typeface="Arial" panose="020B0604020202020204" pitchFamily="34" charset="0"/>
            </a:endParaRPr>
          </a:p>
          <a:p>
            <a:pPr>
              <a:spcBef>
                <a:spcPts val="0"/>
              </a:spcBef>
            </a:pPr>
            <a:r>
              <a:rPr lang="en-US" sz="2200" dirty="0">
                <a:latin typeface="Arial" panose="020B0604020202020204" pitchFamily="34" charset="0"/>
                <a:cs typeface="Arial" panose="020B0604020202020204" pitchFamily="34" charset="0"/>
              </a:rPr>
              <a:t>Updated Marketing Materials </a:t>
            </a:r>
            <a:r>
              <a:rPr lang="en-US" sz="2200" dirty="0" smtClean="0">
                <a:latin typeface="Arial" panose="020B0604020202020204" pitchFamily="34" charset="0"/>
                <a:cs typeface="Arial" panose="020B0604020202020204" pitchFamily="34" charset="0"/>
              </a:rPr>
              <a:t>distributed</a:t>
            </a:r>
          </a:p>
          <a:p>
            <a:pPr marL="0" indent="0">
              <a:spcBef>
                <a:spcPts val="0"/>
              </a:spcBef>
              <a:buNone/>
            </a:pPr>
            <a:endParaRPr lang="en-US" sz="2200" dirty="0" smtClean="0">
              <a:latin typeface="Arial" panose="020B0604020202020204" pitchFamily="34" charset="0"/>
              <a:cs typeface="Arial" panose="020B0604020202020204" pitchFamily="34" charset="0"/>
            </a:endParaRPr>
          </a:p>
          <a:p>
            <a:pPr>
              <a:spcBef>
                <a:spcPts val="0"/>
              </a:spcBef>
            </a:pPr>
            <a:r>
              <a:rPr lang="en-US" sz="2200" dirty="0" smtClean="0">
                <a:latin typeface="Arial" panose="020B0604020202020204" pitchFamily="34" charset="0"/>
                <a:cs typeface="Arial" panose="020B0604020202020204" pitchFamily="34" charset="0"/>
              </a:rPr>
              <a:t>Transition </a:t>
            </a:r>
            <a:r>
              <a:rPr lang="en-US" sz="2200" dirty="0">
                <a:latin typeface="Arial" panose="020B0604020202020204" pitchFamily="34" charset="0"/>
                <a:cs typeface="Arial" panose="020B0604020202020204" pitchFamily="34" charset="0"/>
              </a:rPr>
              <a:t>messaging </a:t>
            </a:r>
            <a:r>
              <a:rPr lang="en-US" sz="2200" dirty="0" smtClean="0">
                <a:latin typeface="Arial" panose="020B0604020202020204" pitchFamily="34" charset="0"/>
                <a:cs typeface="Arial" panose="020B0604020202020204" pitchFamily="34" charset="0"/>
              </a:rPr>
              <a:t>began</a:t>
            </a:r>
          </a:p>
          <a:p>
            <a:pPr marL="0" indent="0">
              <a:spcBef>
                <a:spcPts val="0"/>
              </a:spcBef>
              <a:buNone/>
            </a:pPr>
            <a:endParaRPr lang="en-US" sz="2200" dirty="0" smtClean="0">
              <a:latin typeface="Arial" panose="020B0604020202020204" pitchFamily="34" charset="0"/>
              <a:cs typeface="Arial" panose="020B0604020202020204" pitchFamily="34" charset="0"/>
            </a:endParaRPr>
          </a:p>
          <a:p>
            <a:pPr>
              <a:spcBef>
                <a:spcPts val="0"/>
              </a:spcBef>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Call center </a:t>
            </a:r>
            <a:r>
              <a:rPr lang="en-US" sz="2200" dirty="0" smtClean="0">
                <a:latin typeface="Arial" panose="020B0604020202020204" pitchFamily="34" charset="0"/>
                <a:cs typeface="Arial" panose="020B0604020202020204" pitchFamily="34" charset="0"/>
              </a:rPr>
              <a:t>started transition </a:t>
            </a:r>
            <a:r>
              <a:rPr lang="en-US" sz="2200" dirty="0">
                <a:latin typeface="Arial" panose="020B0604020202020204" pitchFamily="34" charset="0"/>
                <a:cs typeface="Arial" panose="020B0604020202020204" pitchFamily="34" charset="0"/>
              </a:rPr>
              <a:t>scripting and special message on IVR. </a:t>
            </a:r>
            <a:endParaRPr lang="en-US" sz="2200" dirty="0" smtClean="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p:txBody>
      </p:sp>
      <p:sp>
        <p:nvSpPr>
          <p:cNvPr id="5" name="Rectangle 4"/>
          <p:cNvSpPr/>
          <p:nvPr/>
        </p:nvSpPr>
        <p:spPr>
          <a:xfrm>
            <a:off x="0" y="61722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464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810000" cy="6857999"/>
          </a:xfrm>
          <a:solidFill>
            <a:schemeClr val="accent1"/>
          </a:solidFill>
        </p:spPr>
        <p:txBody>
          <a:bodyPr>
            <a:normAutofit/>
          </a:bodyPr>
          <a:lstStyle/>
          <a:p>
            <a:r>
              <a:rPr lang="en-US" dirty="0" smtClean="0">
                <a:solidFill>
                  <a:schemeClr val="bg1"/>
                </a:solidFill>
              </a:rPr>
              <a:t>Creating a HealthCare.gov Account  </a:t>
            </a:r>
            <a:endParaRPr lang="en-US" dirty="0">
              <a:solidFill>
                <a:schemeClr val="bg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016"/>
            <a:ext cx="5334000" cy="7088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457200"/>
            <a:ext cx="4572000" cy="609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8686800" y="435429"/>
            <a:ext cx="1447800" cy="6096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Don’t create more than one account </a:t>
            </a:r>
            <a:endParaRPr lang="en-US" sz="1400" dirty="0">
              <a:latin typeface="Arial" panose="020B0604020202020204" pitchFamily="34" charset="0"/>
              <a:cs typeface="Arial" panose="020B0604020202020204" pitchFamily="34" charset="0"/>
            </a:endParaRPr>
          </a:p>
        </p:txBody>
      </p:sp>
      <p:sp>
        <p:nvSpPr>
          <p:cNvPr id="6" name="Rounded Rectangle 5"/>
          <p:cNvSpPr/>
          <p:nvPr/>
        </p:nvSpPr>
        <p:spPr>
          <a:xfrm>
            <a:off x="3962400" y="4114800"/>
            <a:ext cx="4724400" cy="381000"/>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773886" y="4000500"/>
            <a:ext cx="1436914" cy="647700"/>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Helpful to write down and keep in safe place </a:t>
            </a:r>
            <a:endParaRPr lang="en-US" sz="1200" dirty="0"/>
          </a:p>
        </p:txBody>
      </p:sp>
    </p:spTree>
    <p:extLst>
      <p:ext uri="{BB962C8B-B14F-4D97-AF65-F5344CB8AC3E}">
        <p14:creationId xmlns:p14="http://schemas.microsoft.com/office/powerpoint/2010/main" val="40232970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3428999" cy="6857999"/>
          </a:xfrm>
          <a:solidFill>
            <a:schemeClr val="accent1"/>
          </a:solidFill>
        </p:spPr>
        <p:txBody>
          <a:bodyPr>
            <a:normAutofit/>
          </a:bodyPr>
          <a:lstStyle/>
          <a:p>
            <a:r>
              <a:rPr lang="en-US" sz="4000" dirty="0" smtClean="0">
                <a:solidFill>
                  <a:schemeClr val="bg1"/>
                </a:solidFill>
              </a:rPr>
              <a:t>Creating a HealthCare.gov Account  </a:t>
            </a:r>
            <a:endParaRPr lang="en-US" sz="4000" dirty="0">
              <a:solidFill>
                <a:schemeClr val="bg1"/>
              </a:solidFill>
            </a:endParaRPr>
          </a:p>
        </p:txBody>
      </p:sp>
      <p:pic>
        <p:nvPicPr>
          <p:cNvPr id="6" name="Picture 5"/>
          <p:cNvPicPr/>
          <p:nvPr/>
        </p:nvPicPr>
        <p:blipFill>
          <a:blip r:embed="rId3"/>
          <a:stretch>
            <a:fillRect/>
          </a:stretch>
        </p:blipFill>
        <p:spPr>
          <a:xfrm>
            <a:off x="3407228" y="-1"/>
            <a:ext cx="5715001" cy="6858001"/>
          </a:xfrm>
          <a:prstGeom prst="rect">
            <a:avLst/>
          </a:prstGeom>
        </p:spPr>
      </p:pic>
      <p:sp>
        <p:nvSpPr>
          <p:cNvPr id="3" name="Rounded Rectangle 2"/>
          <p:cNvSpPr/>
          <p:nvPr/>
        </p:nvSpPr>
        <p:spPr>
          <a:xfrm>
            <a:off x="3657600" y="0"/>
            <a:ext cx="3657600" cy="533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581400" y="5105400"/>
            <a:ext cx="4800600" cy="1262062"/>
          </a:xfrm>
          <a:prstGeom prst="round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067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ID Proofing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93837"/>
            <a:ext cx="8229600" cy="4525963"/>
          </a:xfrm>
        </p:spPr>
        <p:txBody>
          <a:bodyPr>
            <a:normAutofit fontScale="92500" lnSpcReduction="10000"/>
          </a:bodyPr>
          <a:lstStyle/>
          <a:p>
            <a:pPr marL="0" indent="0">
              <a:buNone/>
            </a:pPr>
            <a:r>
              <a:rPr lang="en-US" b="1" dirty="0" smtClean="0">
                <a:latin typeface="Arial" panose="020B0604020202020204" pitchFamily="34" charset="0"/>
                <a:cs typeface="Arial" panose="020B0604020202020204" pitchFamily="34" charset="0"/>
              </a:rPr>
              <a:t>ID Proofing</a:t>
            </a:r>
          </a:p>
          <a:p>
            <a:pPr marL="0" indent="0">
              <a:buNone/>
            </a:pPr>
            <a:r>
              <a:rPr lang="en-US" b="1" dirty="0" smtClean="0">
                <a:latin typeface="Arial" panose="020B0604020202020204" pitchFamily="34" charset="0"/>
                <a:cs typeface="Arial" panose="020B0604020202020204" pitchFamily="34" charset="0"/>
              </a:rPr>
              <a:t> </a:t>
            </a:r>
          </a:p>
          <a:p>
            <a:pPr marL="0" indent="0">
              <a:buNone/>
            </a:pPr>
            <a:r>
              <a:rPr lang="en-US" dirty="0" smtClean="0">
                <a:latin typeface="Arial" panose="020B0604020202020204" pitchFamily="34" charset="0"/>
                <a:cs typeface="Arial" panose="020B0604020202020204" pitchFamily="34" charset="0"/>
              </a:rPr>
              <a:t>	Must prove identity when system doesn’t 	recognize </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Can resolve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through call with Experian</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upload documents </a:t>
            </a:r>
          </a:p>
          <a:p>
            <a:pPr marL="0" indent="0">
              <a:buNone/>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mail documents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33735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solidFill>
        </p:spPr>
        <p:txBody>
          <a:bodyPr>
            <a:normAutofit/>
          </a:bodyPr>
          <a:lstStyle/>
          <a:p>
            <a:r>
              <a:rPr lang="en-US" dirty="0" smtClean="0">
                <a:solidFill>
                  <a:schemeClr val="bg1"/>
                </a:solidFill>
              </a:rPr>
              <a:t>ID Proofing </a:t>
            </a:r>
            <a:endParaRPr lang="en-US" dirty="0">
              <a:solidFill>
                <a:schemeClr val="bg1"/>
              </a:solidFill>
            </a:endParaRPr>
          </a:p>
        </p:txBody>
      </p:sp>
      <p:pic>
        <p:nvPicPr>
          <p:cNvPr id="7" name="Picture 6"/>
          <p:cNvPicPr/>
          <p:nvPr/>
        </p:nvPicPr>
        <p:blipFill>
          <a:blip r:embed="rId3"/>
          <a:stretch>
            <a:fillRect/>
          </a:stretch>
        </p:blipFill>
        <p:spPr>
          <a:xfrm>
            <a:off x="533400" y="1371600"/>
            <a:ext cx="8077200" cy="4267200"/>
          </a:xfrm>
          <a:prstGeom prst="rect">
            <a:avLst/>
          </a:prstGeom>
        </p:spPr>
      </p:pic>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49306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solidFill>
        </p:spPr>
        <p:txBody>
          <a:bodyPr>
            <a:normAutofit/>
          </a:bodyPr>
          <a:lstStyle/>
          <a:p>
            <a:r>
              <a:rPr lang="en-US" dirty="0" smtClean="0">
                <a:solidFill>
                  <a:schemeClr val="bg1"/>
                </a:solidFill>
              </a:rPr>
              <a:t>ID Proofing </a:t>
            </a:r>
            <a:endParaRPr lang="en-US" dirty="0">
              <a:solidFill>
                <a:schemeClr val="bg1"/>
              </a:solidFill>
            </a:endParaRPr>
          </a:p>
        </p:txBody>
      </p:sp>
      <p:pic>
        <p:nvPicPr>
          <p:cNvPr id="7" name="Picture 6"/>
          <p:cNvPicPr/>
          <p:nvPr/>
        </p:nvPicPr>
        <p:blipFill>
          <a:blip r:embed="rId3"/>
          <a:stretch>
            <a:fillRect/>
          </a:stretch>
        </p:blipFill>
        <p:spPr>
          <a:xfrm>
            <a:off x="1752600" y="1371600"/>
            <a:ext cx="5791200" cy="4314507"/>
          </a:xfrm>
          <a:prstGeom prst="rect">
            <a:avLst/>
          </a:prstGeom>
        </p:spPr>
      </p:pic>
      <p:sp>
        <p:nvSpPr>
          <p:cNvPr id="3" name="Rectangle 2"/>
          <p:cNvSpPr/>
          <p:nvPr/>
        </p:nvSpPr>
        <p:spPr>
          <a:xfrm>
            <a:off x="2362200" y="2971800"/>
            <a:ext cx="3505200" cy="3048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89456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solidFill>
            <a:schemeClr val="accent1"/>
          </a:solidFill>
        </p:spPr>
        <p:txBody>
          <a:bodyPr>
            <a:normAutofit/>
          </a:bodyPr>
          <a:lstStyle/>
          <a:p>
            <a:r>
              <a:rPr lang="en-US" dirty="0" smtClean="0">
                <a:solidFill>
                  <a:schemeClr val="bg1"/>
                </a:solidFill>
              </a:rPr>
              <a:t>Adding NPN Number </a:t>
            </a:r>
            <a:endParaRPr lang="en-US" dirty="0">
              <a:solidFill>
                <a:schemeClr val="bg1"/>
              </a:solidFill>
            </a:endParaRPr>
          </a:p>
        </p:txBody>
      </p:sp>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982" y="1191489"/>
            <a:ext cx="8208818" cy="482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3181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Eligibility Results   </a:t>
            </a:r>
            <a:endParaRPr lang="en-US" dirty="0">
              <a:solidFill>
                <a:schemeClr val="bg1"/>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1" y="1447800"/>
            <a:ext cx="3581400" cy="4525963"/>
          </a:xfrm>
        </p:spPr>
        <p:txBody>
          <a:bodyPr>
            <a:normAutofit fontScale="92500" lnSpcReduction="10000"/>
          </a:bodyPr>
          <a:lstStyle/>
          <a:p>
            <a:pPr marL="0" indent="0">
              <a:buNone/>
            </a:pPr>
            <a:r>
              <a:rPr lang="en-US" sz="2800" b="1" dirty="0" smtClean="0">
                <a:latin typeface="Arial" panose="020B0604020202020204" pitchFamily="34" charset="0"/>
                <a:cs typeface="Arial" panose="020B0604020202020204" pitchFamily="34" charset="0"/>
              </a:rPr>
              <a:t>Eligibility Results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At the end of the application, Eligibility results are generated immediately.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If paper application was submitted, a Notice of Eligibility will be mailed to consumer    </a:t>
            </a:r>
          </a:p>
        </p:txBody>
      </p:sp>
      <p:graphicFrame>
        <p:nvGraphicFramePr>
          <p:cNvPr id="4" name="Object 3"/>
          <p:cNvGraphicFramePr>
            <a:graphicFrameLocks noChangeAspect="1"/>
          </p:cNvGraphicFramePr>
          <p:nvPr>
            <p:extLst>
              <p:ext uri="{D42A27DB-BD31-4B8C-83A1-F6EECF244321}">
                <p14:modId xmlns:p14="http://schemas.microsoft.com/office/powerpoint/2010/main" val="2580244770"/>
              </p:ext>
            </p:extLst>
          </p:nvPr>
        </p:nvGraphicFramePr>
        <p:xfrm>
          <a:off x="5181600" y="1505663"/>
          <a:ext cx="3429000" cy="4437937"/>
        </p:xfrm>
        <a:graphic>
          <a:graphicData uri="http://schemas.openxmlformats.org/presentationml/2006/ole">
            <mc:AlternateContent xmlns:mc="http://schemas.openxmlformats.org/markup-compatibility/2006">
              <mc:Choice xmlns:v="urn:schemas-microsoft-com:vml" Requires="v">
                <p:oleObj spid="_x0000_s7212" name="Acrobat Document" r:id="rId5" imgW="5829480" imgH="7543800" progId="AcroExch.Document.11">
                  <p:embed/>
                </p:oleObj>
              </mc:Choice>
              <mc:Fallback>
                <p:oleObj name="Acrobat Document" r:id="rId5" imgW="5829480" imgH="7543800" progId="AcroExch.Document.11">
                  <p:embed/>
                  <p:pic>
                    <p:nvPicPr>
                      <p:cNvPr id="0" name=""/>
                      <p:cNvPicPr/>
                      <p:nvPr/>
                    </p:nvPicPr>
                    <p:blipFill>
                      <a:blip r:embed="rId6"/>
                      <a:stretch>
                        <a:fillRect/>
                      </a:stretch>
                    </p:blipFill>
                    <p:spPr>
                      <a:xfrm>
                        <a:off x="5181600" y="1505663"/>
                        <a:ext cx="3429000" cy="4437937"/>
                      </a:xfrm>
                      <a:prstGeom prst="rect">
                        <a:avLst/>
                      </a:prstGeom>
                    </p:spPr>
                  </p:pic>
                </p:oleObj>
              </mc:Fallback>
            </mc:AlternateContent>
          </a:graphicData>
        </a:graphic>
      </p:graphicFrame>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745" y="1447800"/>
            <a:ext cx="502919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8177545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Mixed Eligibility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217714" y="1447800"/>
            <a:ext cx="3733800" cy="4525963"/>
          </a:xfrm>
        </p:spPr>
        <p:txBody>
          <a:bodyPr>
            <a:normAutofit/>
          </a:bodyPr>
          <a:lstStyle/>
          <a:p>
            <a:pPr marL="0" indent="0">
              <a:buNone/>
            </a:pPr>
            <a:r>
              <a:rPr lang="en-US" sz="2800" b="1" u="sng" dirty="0" smtClean="0">
                <a:latin typeface="Arial" panose="020B0604020202020204" pitchFamily="34" charset="0"/>
                <a:cs typeface="Arial" panose="020B0604020202020204" pitchFamily="34" charset="0"/>
              </a:rPr>
              <a:t>Mixed Eligibility</a:t>
            </a:r>
          </a:p>
          <a:p>
            <a:pPr marL="0" indent="0">
              <a:buNone/>
            </a:pPr>
            <a:endParaRPr lang="en-US" sz="2800" b="1" dirty="0">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Eligibility Notice will indicate what program each person on the application is qualified for and indicate any next steps </a:t>
            </a:r>
          </a:p>
        </p:txBody>
      </p:sp>
      <p:pic>
        <p:nvPicPr>
          <p:cNvPr id="81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447800"/>
            <a:ext cx="5181599"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7726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Data Matching Issues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sz="2800" dirty="0" smtClean="0">
                <a:latin typeface="Arial" panose="020B0604020202020204" pitchFamily="34" charset="0"/>
                <a:cs typeface="Arial" panose="020B0604020202020204" pitchFamily="34" charset="0"/>
              </a:rPr>
              <a:t>Also called DMI or Inconsistency.  Was called RFI in KY system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Raised income level threshold from 10% to 25% to alleviate inconsistencies for 2017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Can continue with enrollment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Resolve by uploading requested documents or mailing documents  </a:t>
            </a: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74782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Plan Selection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dirty="0" smtClean="0">
                <a:latin typeface="Arial" panose="020B0604020202020204" pitchFamily="34" charset="0"/>
                <a:cs typeface="Arial" panose="020B0604020202020204" pitchFamily="34" charset="0"/>
              </a:rPr>
              <a:t>Plan Selection</a:t>
            </a:r>
          </a:p>
          <a:p>
            <a:pPr marL="0" indent="0">
              <a:buNone/>
            </a:pPr>
            <a:r>
              <a:rPr lang="en-US" sz="2800" dirty="0">
                <a:latin typeface="Arial" panose="020B0604020202020204" pitchFamily="34" charset="0"/>
                <a:cs typeface="Arial" panose="020B0604020202020204" pitchFamily="34" charset="0"/>
                <a:hlinkClick r:id="rId4"/>
              </a:rPr>
              <a:t>https://www.healthcare.gov/see-plans</a:t>
            </a:r>
            <a:r>
              <a:rPr lang="en-US" sz="2800" dirty="0" smtClean="0">
                <a:latin typeface="Arial" panose="020B0604020202020204" pitchFamily="34" charset="0"/>
                <a:cs typeface="Arial" panose="020B0604020202020204" pitchFamily="34" charset="0"/>
                <a:hlinkClick r:id="rId4"/>
              </a:rPr>
              <a:t>/</a:t>
            </a:r>
            <a:endParaRPr lang="en-US" sz="28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   </a:t>
            </a:r>
          </a:p>
        </p:txBody>
      </p:sp>
      <p:pic>
        <p:nvPicPr>
          <p:cNvPr id="7" name="Picture 6"/>
          <p:cNvPicPr/>
          <p:nvPr/>
        </p:nvPicPr>
        <p:blipFill rotWithShape="1">
          <a:blip r:embed="rId5"/>
          <a:srcRect l="50000"/>
          <a:stretch/>
        </p:blipFill>
        <p:spPr bwMode="auto">
          <a:xfrm>
            <a:off x="304800" y="2500312"/>
            <a:ext cx="5753100" cy="3367088"/>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1981200" y="3733800"/>
            <a:ext cx="685800" cy="228600"/>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0715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1"/>
          </a:solidFill>
        </p:spPr>
        <p:txBody>
          <a:bodyPr>
            <a:normAutofit/>
          </a:bodyPr>
          <a:lstStyle/>
          <a:p>
            <a:r>
              <a:rPr lang="en-US" dirty="0" smtClean="0">
                <a:solidFill>
                  <a:schemeClr val="bg1"/>
                </a:solidFill>
              </a:rPr>
              <a:t>Transition</a:t>
            </a:r>
            <a:r>
              <a:rPr lang="en-US" dirty="0">
                <a:solidFill>
                  <a:schemeClr val="bg1"/>
                </a:solidFill>
              </a:rPr>
              <a:t> </a:t>
            </a:r>
            <a:r>
              <a:rPr lang="en-US" dirty="0" smtClean="0">
                <a:solidFill>
                  <a:schemeClr val="bg1"/>
                </a:solidFill>
              </a:rPr>
              <a:t>Update</a:t>
            </a:r>
            <a:endParaRPr lang="en-US" dirty="0">
              <a:solidFill>
                <a:schemeClr val="bg1"/>
              </a:solidFill>
            </a:endParaRPr>
          </a:p>
        </p:txBody>
      </p:sp>
      <p:sp>
        <p:nvSpPr>
          <p:cNvPr id="4" name="Content Placeholder 3"/>
          <p:cNvSpPr>
            <a:spLocks noGrp="1"/>
          </p:cNvSpPr>
          <p:nvPr>
            <p:ph idx="1"/>
          </p:nvPr>
        </p:nvSpPr>
        <p:spPr>
          <a:xfrm>
            <a:off x="533400" y="1622082"/>
            <a:ext cx="8229600" cy="4525963"/>
          </a:xfrm>
        </p:spPr>
        <p:txBody>
          <a:bodyPr/>
          <a:lstStyle/>
          <a:p>
            <a:pPr marL="0" indent="0">
              <a:buNone/>
            </a:pPr>
            <a:r>
              <a:rPr lang="en-US" b="1" dirty="0" smtClean="0">
                <a:solidFill>
                  <a:schemeClr val="tx1">
                    <a:lumMod val="75000"/>
                    <a:lumOff val="25000"/>
                  </a:schemeClr>
                </a:solidFill>
              </a:rPr>
              <a:t> </a:t>
            </a:r>
            <a:endParaRPr lang="en-US" b="1" dirty="0">
              <a:solidFill>
                <a:schemeClr val="tx1">
                  <a:lumMod val="75000"/>
                  <a:lumOff val="25000"/>
                </a:schemeClr>
              </a:solidFill>
            </a:endParaRPr>
          </a:p>
        </p:txBody>
      </p:sp>
      <p:graphicFrame>
        <p:nvGraphicFramePr>
          <p:cNvPr id="8" name="Diagram 7"/>
          <p:cNvGraphicFramePr/>
          <p:nvPr>
            <p:extLst>
              <p:ext uri="{D42A27DB-BD31-4B8C-83A1-F6EECF244321}">
                <p14:modId xmlns:p14="http://schemas.microsoft.com/office/powerpoint/2010/main" val="3733936051"/>
              </p:ext>
            </p:extLst>
          </p:nvPr>
        </p:nvGraphicFramePr>
        <p:xfrm>
          <a:off x="419100" y="1371601"/>
          <a:ext cx="8305800" cy="4494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0" y="5943600"/>
            <a:ext cx="9144000" cy="9144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2476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dirty="0" smtClean="0">
                <a:solidFill>
                  <a:schemeClr val="bg1"/>
                </a:solidFill>
              </a:rPr>
              <a:t>HealthCare.gov  </a:t>
            </a:r>
            <a:endParaRPr 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3999"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447800"/>
            <a:ext cx="8229600" cy="4525963"/>
          </a:xfrm>
        </p:spPr>
        <p:txBody>
          <a:bodyPr>
            <a:normAutofit fontScale="55000" lnSpcReduction="20000"/>
          </a:bodyPr>
          <a:lstStyle/>
          <a:p>
            <a:pPr marL="0" indent="0">
              <a:buNone/>
            </a:pPr>
            <a:r>
              <a:rPr lang="en-US" sz="2400" dirty="0" smtClean="0">
                <a:latin typeface="Arial" panose="020B0604020202020204" pitchFamily="34" charset="0"/>
                <a:cs typeface="Arial" panose="020B0604020202020204" pitchFamily="34" charset="0"/>
              </a:rPr>
              <a:t>Primer for Agents and Brokers </a:t>
            </a:r>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hlinkClick r:id="rId4"/>
              </a:rPr>
              <a:t>https</a:t>
            </a:r>
            <a:r>
              <a:rPr lang="en-US" sz="2800" dirty="0">
                <a:latin typeface="Arial" panose="020B0604020202020204" pitchFamily="34" charset="0"/>
                <a:cs typeface="Arial" panose="020B0604020202020204" pitchFamily="34" charset="0"/>
                <a:hlinkClick r:id="rId4"/>
              </a:rPr>
              <a:t>://</a:t>
            </a:r>
            <a:r>
              <a:rPr lang="en-US" sz="2800" dirty="0" smtClean="0">
                <a:latin typeface="Arial" panose="020B0604020202020204" pitchFamily="34" charset="0"/>
                <a:cs typeface="Arial" panose="020B0604020202020204" pitchFamily="34" charset="0"/>
                <a:hlinkClick r:id="rId4"/>
              </a:rPr>
              <a:t>www.regtap.info/uploads/library/AB_slides_102616_5CR_102616.pdf</a:t>
            </a:r>
            <a:r>
              <a:rPr lang="en-US" sz="2800" dirty="0" smtClean="0">
                <a:latin typeface="Arial" panose="020B0604020202020204" pitchFamily="34" charset="0"/>
                <a:cs typeface="Arial" panose="020B0604020202020204" pitchFamily="34" charset="0"/>
              </a:rPr>
              <a:t>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b="1" u="sng" dirty="0"/>
              <a:t>HealthCare.gov Agent assistance line:  1-855-788-6275</a:t>
            </a:r>
            <a:endParaRPr lang="en-US" sz="2800" dirty="0"/>
          </a:p>
          <a:p>
            <a:pPr marL="0" lvl="0" indent="0">
              <a:buNone/>
            </a:pPr>
            <a:r>
              <a:rPr lang="en-US" dirty="0"/>
              <a:t>Call 1-855-788-6275.</a:t>
            </a:r>
            <a:endParaRPr lang="en-US" sz="2800" dirty="0"/>
          </a:p>
          <a:p>
            <a:pPr marL="0" lvl="0" indent="0">
              <a:buNone/>
            </a:pPr>
            <a:endParaRPr lang="en-US" dirty="0" smtClean="0"/>
          </a:p>
          <a:p>
            <a:pPr marL="0" lvl="0" indent="0">
              <a:buNone/>
            </a:pPr>
            <a:r>
              <a:rPr lang="en-US" dirty="0" smtClean="0"/>
              <a:t>Enter </a:t>
            </a:r>
            <a:r>
              <a:rPr lang="en-US" dirty="0"/>
              <a:t>your NPN.  </a:t>
            </a:r>
            <a:r>
              <a:rPr lang="en-US" i="1" dirty="0"/>
              <a:t>Only registered agents/brokers with the Marketplace will be able to access this enhanced service.</a:t>
            </a:r>
            <a:endParaRPr lang="en-US" sz="2800" i="1" dirty="0"/>
          </a:p>
          <a:p>
            <a:pPr marL="0" lvl="0" indent="0">
              <a:buNone/>
            </a:pPr>
            <a:endParaRPr lang="en-US" dirty="0" smtClean="0"/>
          </a:p>
          <a:p>
            <a:pPr marL="0" lvl="0" indent="0">
              <a:buNone/>
            </a:pPr>
            <a:r>
              <a:rPr lang="en-US" dirty="0" smtClean="0"/>
              <a:t>Valid </a:t>
            </a:r>
            <a:r>
              <a:rPr lang="en-US" dirty="0"/>
              <a:t>NPNs will be updated weekly (typically on Fridays).</a:t>
            </a:r>
            <a:endParaRPr lang="en-US" sz="2800" dirty="0"/>
          </a:p>
          <a:p>
            <a:pPr marL="0" lvl="0" indent="0">
              <a:buNone/>
            </a:pPr>
            <a:endParaRPr lang="en-US" dirty="0" smtClean="0"/>
          </a:p>
          <a:p>
            <a:pPr marL="0" lvl="0" indent="0">
              <a:buNone/>
            </a:pPr>
            <a:r>
              <a:rPr lang="en-US" dirty="0" smtClean="0"/>
              <a:t>When </a:t>
            </a:r>
            <a:r>
              <a:rPr lang="en-US" dirty="0"/>
              <a:t>a valid NPN is entered, agents/brokers will be presented with three (3) options: </a:t>
            </a:r>
            <a:endParaRPr lang="en-US" sz="2800" dirty="0"/>
          </a:p>
          <a:p>
            <a:pPr lvl="1"/>
            <a:r>
              <a:rPr lang="en-US" dirty="0"/>
              <a:t>“Password Resets” for consumer HealthCare.gov accounts</a:t>
            </a:r>
            <a:endParaRPr lang="en-US" sz="2400" dirty="0"/>
          </a:p>
          <a:p>
            <a:pPr lvl="1"/>
            <a:r>
              <a:rPr lang="en-US" dirty="0"/>
              <a:t>“Special Enrollment Periods” (that aren’t common/available through the application)</a:t>
            </a:r>
            <a:endParaRPr lang="en-US" sz="2400" dirty="0"/>
          </a:p>
          <a:p>
            <a:pPr lvl="1"/>
            <a:r>
              <a:rPr lang="en-US" dirty="0"/>
              <a:t>“Other Issues”</a:t>
            </a:r>
            <a:endParaRPr lang="en-US" sz="2400" dirty="0"/>
          </a:p>
          <a:p>
            <a:pPr marL="0" lvl="0" indent="0">
              <a:buNone/>
            </a:pPr>
            <a:r>
              <a:rPr lang="en-US" dirty="0"/>
              <a:t>Agents/brokers entering invalid NPNs will be transferred to the main Marketplace Call Center line.</a:t>
            </a:r>
            <a:endParaRPr lang="en-US" sz="2800" dirty="0"/>
          </a:p>
          <a:p>
            <a:pPr marL="0" indent="0">
              <a:buNone/>
            </a:pPr>
            <a:endParaRPr lang="en-US" sz="2800" dirty="0" smtClean="0">
              <a:latin typeface="Arial" panose="020B0604020202020204" pitchFamily="34" charset="0"/>
              <a:cs typeface="Arial" panose="020B0604020202020204" pitchFamily="34" charset="0"/>
            </a:endParaRPr>
          </a:p>
        </p:txBody>
      </p:sp>
      <p:sp>
        <p:nvSpPr>
          <p:cNvPr id="5" name="Rectangle 4"/>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103106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152400" y="0"/>
            <a:ext cx="9296400" cy="6949440"/>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r>
              <a:rPr lang="en-US" sz="4400" dirty="0" smtClean="0">
                <a:solidFill>
                  <a:schemeClr val="bg1"/>
                </a:solidFill>
                <a:latin typeface="Arial" panose="020B0604020202020204" pitchFamily="34" charset="0"/>
                <a:cs typeface="Arial" panose="020B0604020202020204" pitchFamily="34" charset="0"/>
              </a:rPr>
              <a:t>Thank You</a:t>
            </a:r>
            <a:endParaRPr lang="en-US" sz="4400" dirty="0" smtClean="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340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a:solidFill>
                  <a:schemeClr val="bg1"/>
                </a:solidFill>
              </a:rPr>
              <a:t>Transition Update </a:t>
            </a:r>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a:p>
        </p:txBody>
      </p:sp>
      <p:sp>
        <p:nvSpPr>
          <p:cNvPr id="3" name="TextBox 2"/>
          <p:cNvSpPr txBox="1"/>
          <p:nvPr/>
        </p:nvSpPr>
        <p:spPr>
          <a:xfrm>
            <a:off x="464127" y="1447800"/>
            <a:ext cx="8153400" cy="461665"/>
          </a:xfrm>
          <a:prstGeom prst="rect">
            <a:avLst/>
          </a:prstGeom>
          <a:noFill/>
        </p:spPr>
        <p:txBody>
          <a:bodyPr wrap="square" rtlCol="0">
            <a:spAutoFit/>
          </a:bodyPr>
          <a:lstStyle/>
          <a:p>
            <a:pPr lvl="1"/>
            <a:r>
              <a:rPr lang="en-US" sz="2400" b="1" dirty="0" smtClean="0">
                <a:solidFill>
                  <a:schemeClr val="tx1">
                    <a:lumMod val="75000"/>
                    <a:lumOff val="25000"/>
                  </a:schemeClr>
                </a:solidFill>
                <a:latin typeface="Arial" panose="020B0604020202020204" pitchFamily="34" charset="0"/>
                <a:cs typeface="Arial" panose="020B0604020202020204" pitchFamily="34" charset="0"/>
              </a:rPr>
              <a:t>Kentucky as SBM-FP</a:t>
            </a:r>
            <a:endParaRPr lang="en-US" sz="2400" b="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618452740"/>
              </p:ext>
            </p:extLst>
          </p:nvPr>
        </p:nvGraphicFramePr>
        <p:xfrm>
          <a:off x="464127" y="1909465"/>
          <a:ext cx="8153400" cy="4047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0" y="6019800"/>
            <a:ext cx="9144000" cy="8382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smtClean="0">
                <a:latin typeface="Arial" panose="020B0604020202020204" pitchFamily="34" charset="0"/>
                <a:cs typeface="Arial" panose="020B0604020202020204" pitchFamily="34" charset="0"/>
              </a:rPr>
              <a:t>KHBE</a:t>
            </a:r>
          </a:p>
          <a:p>
            <a:pPr algn="r"/>
            <a:r>
              <a:rPr lang="en-US" b="1" dirty="0" smtClean="0">
                <a:latin typeface="Arial" panose="020B0604020202020204" pitchFamily="34" charset="0"/>
                <a:cs typeface="Arial" panose="020B0604020202020204" pitchFamily="34" charset="0"/>
              </a:rPr>
              <a:t>Kentucky Health Benefit Exchange </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547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895600"/>
            <a:ext cx="8229600" cy="1143000"/>
          </a:xfrm>
        </p:spPr>
        <p:txBody>
          <a:bodyPr>
            <a:normAutofit/>
          </a:bodyPr>
          <a:lstStyle/>
          <a:p>
            <a:endParaRPr lang="en-US" dirty="0"/>
          </a:p>
        </p:txBody>
      </p:sp>
      <p:sp>
        <p:nvSpPr>
          <p:cNvPr id="2" name="TextBox 1"/>
          <p:cNvSpPr txBox="1"/>
          <p:nvPr/>
        </p:nvSpPr>
        <p:spPr>
          <a:xfrm>
            <a:off x="-381000" y="0"/>
            <a:ext cx="9525000" cy="7386638"/>
          </a:xfrm>
          <a:prstGeom prst="rect">
            <a:avLst/>
          </a:prstGeom>
          <a:solidFill>
            <a:schemeClr val="accent1">
              <a:lumMod val="75000"/>
            </a:schemeClr>
          </a:solidFill>
        </p:spPr>
        <p:txBody>
          <a:bodyPr wrap="square" rtlCol="0">
            <a:spAutoFit/>
          </a:bodyPr>
          <a:lstStyle/>
          <a:p>
            <a:endParaRPr lang="en-US" dirty="0" smtClean="0">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r>
              <a:rPr lang="en-US" sz="6600" dirty="0" smtClean="0">
                <a:solidFill>
                  <a:schemeClr val="bg1"/>
                </a:solidFill>
                <a:latin typeface="Arial" panose="020B0604020202020204" pitchFamily="34" charset="0"/>
                <a:cs typeface="Arial" panose="020B0604020202020204" pitchFamily="34" charset="0"/>
              </a:rPr>
              <a:t>Education </a:t>
            </a:r>
          </a:p>
          <a:p>
            <a:pPr algn="ctr"/>
            <a:r>
              <a:rPr lang="en-US" sz="6600" dirty="0" smtClean="0">
                <a:solidFill>
                  <a:schemeClr val="bg1"/>
                </a:solidFill>
                <a:latin typeface="Arial" panose="020B0604020202020204" pitchFamily="34" charset="0"/>
                <a:cs typeface="Arial" panose="020B0604020202020204" pitchFamily="34" charset="0"/>
              </a:rPr>
              <a:t>and Outreach </a:t>
            </a: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a:p>
            <a:pPr algn="ctr"/>
            <a:endParaRPr lang="en-US" sz="3600" dirty="0" smtClean="0">
              <a:solidFill>
                <a:schemeClr val="bg1"/>
              </a:solidFill>
              <a:latin typeface="Arial" panose="020B0604020202020204" pitchFamily="34" charset="0"/>
              <a:cs typeface="Arial" panose="020B0604020202020204" pitchFamily="34" charset="0"/>
            </a:endParaRPr>
          </a:p>
          <a:p>
            <a:pPr algn="ct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6631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3922</TotalTime>
  <Words>5466</Words>
  <Application>Microsoft Office PowerPoint</Application>
  <PresentationFormat>On-screen Show (4:3)</PresentationFormat>
  <Paragraphs>935</Paragraphs>
  <Slides>71</Slides>
  <Notes>71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Office Theme</vt:lpstr>
      <vt:lpstr>Acrobat Document</vt:lpstr>
      <vt:lpstr>Adobe Acrobat Document</vt:lpstr>
      <vt:lpstr>PowerPoint Presentation</vt:lpstr>
      <vt:lpstr> Agenda </vt:lpstr>
      <vt:lpstr>PowerPoint Presentation</vt:lpstr>
      <vt:lpstr>Kentucky SBM-FP Overall Timeline</vt:lpstr>
      <vt:lpstr>Transition Update </vt:lpstr>
      <vt:lpstr>Transition Update </vt:lpstr>
      <vt:lpstr>Transition Update</vt:lpstr>
      <vt:lpstr>Transition Update </vt:lpstr>
      <vt:lpstr>PowerPoint Presentation</vt:lpstr>
      <vt:lpstr>Education and Outreach  </vt:lpstr>
      <vt:lpstr>Education and Outreach  </vt:lpstr>
      <vt:lpstr>Education and Outreach  </vt:lpstr>
      <vt:lpstr>Education and Outreach </vt:lpstr>
      <vt:lpstr>Education and Outreach  </vt:lpstr>
      <vt:lpstr>PowerPoint Presentation</vt:lpstr>
      <vt:lpstr>Agents </vt:lpstr>
      <vt:lpstr>Agents in the FFM </vt:lpstr>
      <vt:lpstr>Application Assisters </vt:lpstr>
      <vt:lpstr>Application Assisters </vt:lpstr>
      <vt:lpstr>Application Assisters </vt:lpstr>
      <vt:lpstr>Application Assisters </vt:lpstr>
      <vt:lpstr>Agents and Assisters working together </vt:lpstr>
      <vt:lpstr>Agents and Assisters working together </vt:lpstr>
      <vt:lpstr>PowerPoint Presentation</vt:lpstr>
      <vt:lpstr>Where to Apply </vt:lpstr>
      <vt:lpstr>PowerPoint Presentation</vt:lpstr>
      <vt:lpstr>FFM to State Account Transfer</vt:lpstr>
      <vt:lpstr>State to FFM Account Transfer</vt:lpstr>
      <vt:lpstr>PowerPoint Presentation</vt:lpstr>
      <vt:lpstr>Minimum Essential Coverage Check (MEC)</vt:lpstr>
      <vt:lpstr>Kynect.ky.gov</vt:lpstr>
      <vt:lpstr>Facilitating an Enrollment </vt:lpstr>
      <vt:lpstr>When users click the 2017 button they will be taken to the pre-screening page.    Direct link to HealthCare.gov   Direct link to benefind   Click Next to continue pre-screening </vt:lpstr>
      <vt:lpstr>benefind.ky.gov</vt:lpstr>
      <vt:lpstr>PowerPoint Presentation</vt:lpstr>
      <vt:lpstr>HealthCare.gov</vt:lpstr>
      <vt:lpstr>Facilitating an Enrollment </vt:lpstr>
      <vt:lpstr>Facilitating an Enrollment </vt:lpstr>
      <vt:lpstr>Facilitating an Enrollment </vt:lpstr>
      <vt:lpstr>Facilitating an Enrollment </vt:lpstr>
      <vt:lpstr>PowerPoint Presentation</vt:lpstr>
      <vt:lpstr> 2017 FFM Registration for Agents  </vt:lpstr>
      <vt:lpstr>Training </vt:lpstr>
      <vt:lpstr>Agents FFM Training  </vt:lpstr>
      <vt:lpstr>kynectors as Application Assisters </vt:lpstr>
      <vt:lpstr>kynectors as Application Assisters </vt:lpstr>
      <vt:lpstr>Agents in the FFM </vt:lpstr>
      <vt:lpstr>Training </vt:lpstr>
      <vt:lpstr>kynectors as Application Assisters </vt:lpstr>
      <vt:lpstr>kynectors as Application Assisters </vt:lpstr>
      <vt:lpstr>Training </vt:lpstr>
      <vt:lpstr>Training </vt:lpstr>
      <vt:lpstr>PowerPoint Presentation</vt:lpstr>
      <vt:lpstr>Application Process </vt:lpstr>
      <vt:lpstr>HealthCare.gov  </vt:lpstr>
      <vt:lpstr>HealthCare.gov  </vt:lpstr>
      <vt:lpstr>HealthCare.gov  </vt:lpstr>
      <vt:lpstr>HealthCare.gov  </vt:lpstr>
      <vt:lpstr>HealthCare.gov Account Creation   </vt:lpstr>
      <vt:lpstr>Creating a HealthCare.gov Account  </vt:lpstr>
      <vt:lpstr>Creating a HealthCare.gov Account  </vt:lpstr>
      <vt:lpstr>ID Proofing  </vt:lpstr>
      <vt:lpstr>ID Proofing </vt:lpstr>
      <vt:lpstr>ID Proofing </vt:lpstr>
      <vt:lpstr>Adding NPN Number </vt:lpstr>
      <vt:lpstr>Eligibility Results   </vt:lpstr>
      <vt:lpstr>Mixed Eligibility </vt:lpstr>
      <vt:lpstr>Data Matching Issues  </vt:lpstr>
      <vt:lpstr>Plan Selection </vt:lpstr>
      <vt:lpstr>HealthCare.gov  </vt:lpstr>
      <vt:lpstr>PowerPoint Presentation</vt:lpstr>
    </vt:vector>
  </TitlesOfParts>
  <Company>Commonwealth of Kentucky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tracy.figley</dc:creator>
  <cp:lastModifiedBy>tracy.figley</cp:lastModifiedBy>
  <cp:revision>142</cp:revision>
  <cp:lastPrinted>2016-09-15T16:53:54Z</cp:lastPrinted>
  <dcterms:created xsi:type="dcterms:W3CDTF">2016-08-26T18:56:09Z</dcterms:created>
  <dcterms:modified xsi:type="dcterms:W3CDTF">2016-11-01T13:46:34Z</dcterms:modified>
</cp:coreProperties>
</file>