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5"/>
  </p:notesMasterIdLst>
  <p:sldIdLst>
    <p:sldId id="256" r:id="rId3"/>
    <p:sldId id="391" r:id="rId4"/>
    <p:sldId id="403" r:id="rId5"/>
    <p:sldId id="374" r:id="rId6"/>
    <p:sldId id="392" r:id="rId7"/>
    <p:sldId id="404" r:id="rId8"/>
    <p:sldId id="366" r:id="rId9"/>
    <p:sldId id="281" r:id="rId10"/>
    <p:sldId id="407" r:id="rId11"/>
    <p:sldId id="375" r:id="rId12"/>
    <p:sldId id="380" r:id="rId13"/>
    <p:sldId id="362" r:id="rId14"/>
    <p:sldId id="361" r:id="rId15"/>
    <p:sldId id="378" r:id="rId16"/>
    <p:sldId id="400" r:id="rId17"/>
    <p:sldId id="371" r:id="rId18"/>
    <p:sldId id="393" r:id="rId19"/>
    <p:sldId id="397" r:id="rId20"/>
    <p:sldId id="398" r:id="rId21"/>
    <p:sldId id="387" r:id="rId22"/>
    <p:sldId id="353" r:id="rId23"/>
    <p:sldId id="408" r:id="rId2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bby Courtney" initials="BC" lastIdx="1" clrIdx="0">
    <p:extLst/>
  </p:cmAuthor>
  <p:cmAuthor id="2" name="Bobby Courtney" initials="BC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8951" autoAdjust="0"/>
    <p:restoredTop sz="90169" autoAdjust="0"/>
  </p:normalViewPr>
  <p:slideViewPr>
    <p:cSldViewPr>
      <p:cViewPr>
        <p:scale>
          <a:sx n="89" d="100"/>
          <a:sy n="89" d="100"/>
        </p:scale>
        <p:origin x="-348" y="3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1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941187907067178E-2"/>
          <c:y val="3.0786040106475183E-2"/>
          <c:w val="0.90808350345095756"/>
          <c:h val="0.8345176519485006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'Budget Neutrality Tables'!$T$90</c:f>
              <c:strCache>
                <c:ptCount val="1"/>
                <c:pt idx="0">
                  <c:v>State Share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#,##0.0_);\(#,##0.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'Budget Neutrality Tables'!$U$89:$AH$89</c:f>
              <c:strCache>
                <c:ptCount val="13"/>
                <c:pt idx="0">
                  <c:v>DY 01 (2017)</c:v>
                </c:pt>
                <c:pt idx="3">
                  <c:v>DY 02 (2018)</c:v>
                </c:pt>
                <c:pt idx="6">
                  <c:v>DY 03 (2019)</c:v>
                </c:pt>
                <c:pt idx="9">
                  <c:v>DY 04 (2020)</c:v>
                </c:pt>
                <c:pt idx="12">
                  <c:v>DY 05 (2021)</c:v>
                </c:pt>
              </c:strCache>
            </c:strRef>
          </c:cat>
          <c:val>
            <c:numRef>
              <c:f>'Budget Neutrality Tables'!$U$90:$AH$90</c:f>
              <c:numCache>
                <c:formatCode>General</c:formatCode>
                <c:ptCount val="14"/>
                <c:pt idx="0" formatCode="&quot;$&quot;\ #,##0.0_);&quot;$&quot;\ \(#,##0.0\)">
                  <c:v>15.4</c:v>
                </c:pt>
                <c:pt idx="3" formatCode="&quot;$&quot;\ #,##0.0_);&quot;$&quot;\ \(#,##0.0\)">
                  <c:v>34.700000000000003</c:v>
                </c:pt>
                <c:pt idx="6" formatCode="&quot;$&quot;\ #,##0.0_);&quot;$&quot;\ \(#,##0.0\)">
                  <c:v>58.2</c:v>
                </c:pt>
                <c:pt idx="9" formatCode="&quot;$&quot;\ #,##0.0_);&quot;$&quot;\ \(#,##0.0\)">
                  <c:v>95</c:v>
                </c:pt>
                <c:pt idx="12" formatCode="&quot;$&quot;\ #,##0.0_);&quot;$&quot;\ \(#,##0.0\)">
                  <c:v>126.1</c:v>
                </c:pt>
              </c:numCache>
            </c:numRef>
          </c:val>
        </c:ser>
        <c:ser>
          <c:idx val="1"/>
          <c:order val="1"/>
          <c:tx>
            <c:strRef>
              <c:f>'Budget Neutrality Tables'!$T$91</c:f>
              <c:strCache>
                <c:ptCount val="1"/>
                <c:pt idx="0">
                  <c:v>Federal Share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#,##0.0_);\(#,##0.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'Budget Neutrality Tables'!$U$89:$AH$89</c:f>
              <c:strCache>
                <c:ptCount val="13"/>
                <c:pt idx="0">
                  <c:v>DY 01 (2017)</c:v>
                </c:pt>
                <c:pt idx="3">
                  <c:v>DY 02 (2018)</c:v>
                </c:pt>
                <c:pt idx="6">
                  <c:v>DY 03 (2019)</c:v>
                </c:pt>
                <c:pt idx="9">
                  <c:v>DY 04 (2020)</c:v>
                </c:pt>
                <c:pt idx="12">
                  <c:v>DY 05 (2021)</c:v>
                </c:pt>
              </c:strCache>
            </c:strRef>
          </c:cat>
          <c:val>
            <c:numRef>
              <c:f>'Budget Neutrality Tables'!$U$91:$AH$91</c:f>
              <c:numCache>
                <c:formatCode>General</c:formatCode>
                <c:ptCount val="14"/>
                <c:pt idx="0" formatCode="&quot;$&quot;\ #,##0.0_);&quot;$&quot;\ \(#,##0.0\)">
                  <c:v>109.90000000000018</c:v>
                </c:pt>
                <c:pt idx="3" formatCode="&quot;$&quot;\ #,##0.0_);&quot;$&quot;\ \(#,##0.0\)">
                  <c:v>231.50000000000045</c:v>
                </c:pt>
                <c:pt idx="6" formatCode="&quot;$&quot;\ #,##0.0_);&quot;$&quot;\ \(#,##0.0\)">
                  <c:v>365.69999999999976</c:v>
                </c:pt>
                <c:pt idx="9" formatCode="&quot;$&quot;\ #,##0.0_);&quot;$&quot;\ \(#,##0.0\)">
                  <c:v>505.00000000000057</c:v>
                </c:pt>
                <c:pt idx="12" formatCode="&quot;$&quot;\ #,##0.0_);&quot;$&quot;\ \(#,##0.0\)">
                  <c:v>670.19999999999959</c:v>
                </c:pt>
              </c:numCache>
            </c:numRef>
          </c:val>
        </c:ser>
        <c:ser>
          <c:idx val="2"/>
          <c:order val="2"/>
          <c:tx>
            <c:strRef>
              <c:f>'Budget Neutrality Tables'!$T$92</c:f>
              <c:strCache>
                <c:ptCount val="1"/>
                <c:pt idx="0">
                  <c:v>Expansion</c:v>
                </c:pt>
              </c:strCache>
            </c:strRef>
          </c:tx>
          <c:spPr>
            <a:solidFill>
              <a:srgbClr val="8AB4E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'Budget Neutrality Tables'!$U$89:$AH$89</c:f>
              <c:strCache>
                <c:ptCount val="13"/>
                <c:pt idx="0">
                  <c:v>DY 01 (2017)</c:v>
                </c:pt>
                <c:pt idx="3">
                  <c:v>DY 02 (2018)</c:v>
                </c:pt>
                <c:pt idx="6">
                  <c:v>DY 03 (2019)</c:v>
                </c:pt>
                <c:pt idx="9">
                  <c:v>DY 04 (2020)</c:v>
                </c:pt>
                <c:pt idx="12">
                  <c:v>DY 05 (2021)</c:v>
                </c:pt>
              </c:strCache>
            </c:strRef>
          </c:cat>
          <c:val>
            <c:numRef>
              <c:f>'Budget Neutrality Tables'!$U$92:$AH$92</c:f>
              <c:numCache>
                <c:formatCode>_(* #,##0.0_);_(* \(#,##0.0\);_(* "-"??_);_(@_)</c:formatCode>
                <c:ptCount val="14"/>
                <c:pt idx="1">
                  <c:v>88.1</c:v>
                </c:pt>
                <c:pt idx="4">
                  <c:v>187.3</c:v>
                </c:pt>
                <c:pt idx="7">
                  <c:v>298.3</c:v>
                </c:pt>
                <c:pt idx="10">
                  <c:v>422.6</c:v>
                </c:pt>
                <c:pt idx="13">
                  <c:v>561.20000000000005</c:v>
                </c:pt>
              </c:numCache>
            </c:numRef>
          </c:val>
        </c:ser>
        <c:ser>
          <c:idx val="3"/>
          <c:order val="3"/>
          <c:tx>
            <c:strRef>
              <c:f>'Budget Neutrality Tables'!$T$93</c:f>
              <c:strCache>
                <c:ptCount val="1"/>
                <c:pt idx="0">
                  <c:v>Non-Expansion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'Budget Neutrality Tables'!$U$89:$AH$89</c:f>
              <c:strCache>
                <c:ptCount val="13"/>
                <c:pt idx="0">
                  <c:v>DY 01 (2017)</c:v>
                </c:pt>
                <c:pt idx="3">
                  <c:v>DY 02 (2018)</c:v>
                </c:pt>
                <c:pt idx="6">
                  <c:v>DY 03 (2019)</c:v>
                </c:pt>
                <c:pt idx="9">
                  <c:v>DY 04 (2020)</c:v>
                </c:pt>
                <c:pt idx="12">
                  <c:v>DY 05 (2021)</c:v>
                </c:pt>
              </c:strCache>
            </c:strRef>
          </c:cat>
          <c:val>
            <c:numRef>
              <c:f>'Budget Neutrality Tables'!$U$93:$AH$93</c:f>
              <c:numCache>
                <c:formatCode>_(* #,##0.0_);_(* \(#,##0.0\);_(* "-"??_);_(@_)</c:formatCode>
                <c:ptCount val="14"/>
                <c:pt idx="1">
                  <c:v>37.200000000000003</c:v>
                </c:pt>
                <c:pt idx="4">
                  <c:v>78.900000000000006</c:v>
                </c:pt>
                <c:pt idx="7">
                  <c:v>125.5</c:v>
                </c:pt>
                <c:pt idx="10">
                  <c:v>177.4</c:v>
                </c:pt>
                <c:pt idx="13">
                  <c:v>235.1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53208960"/>
        <c:axId val="53210496"/>
      </c:barChart>
      <c:scatterChart>
        <c:scatterStyle val="lineMarker"/>
        <c:varyColors val="0"/>
        <c:ser>
          <c:idx val="4"/>
          <c:order val="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alpha val="0"/>
                </a:schemeClr>
              </a:solidFill>
              <a:ln w="9525">
                <a:solidFill>
                  <a:srgbClr val="1F4B7D">
                    <a:alpha val="0"/>
                  </a:srgb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8.8625109361329835E-2"/>
                  <c:y val="3.9317220764070987E-2"/>
                </c:manualLayout>
              </c:layout>
              <c:tx>
                <c:rich>
                  <a:bodyPr/>
                  <a:lstStyle/>
                  <a:p>
                    <a:fld id="{A2385CB8-3DDE-4539-8D2B-4FFAE62C41D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8.8625109361329835E-2"/>
                  <c:y val="3.9317220764070987E-2"/>
                </c:manualLayout>
              </c:layout>
              <c:tx>
                <c:rich>
                  <a:bodyPr/>
                  <a:lstStyle/>
                  <a:p>
                    <a:fld id="{3DEE198E-95B9-4085-AE6E-C37044C9089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-8.8625109361329835E-2"/>
                  <c:y val="3.0057961504811898E-2"/>
                </c:manualLayout>
              </c:layout>
              <c:tx>
                <c:rich>
                  <a:bodyPr/>
                  <a:lstStyle/>
                  <a:p>
                    <a:fld id="{31006800-4C11-450F-B30F-D4F5DAFEBF8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8.8625109361329835E-2"/>
                  <c:y val="3.0057961504811898E-2"/>
                </c:manualLayout>
              </c:layout>
              <c:tx>
                <c:rich>
                  <a:bodyPr/>
                  <a:lstStyle/>
                  <a:p>
                    <a:fld id="{EA362757-6ED2-43E4-857E-A84FEF46830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1.7726377952756008E-2"/>
                  <c:y val="3.0057961504811898E-2"/>
                </c:manualLayout>
              </c:layout>
              <c:tx>
                <c:rich>
                  <a:bodyPr/>
                  <a:lstStyle/>
                  <a:p>
                    <a:fld id="{900711B1-AC55-4A64-B32C-B1CACCD8201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'[1]Budget Neutrality Tables'!$U$95:$Y$95</c:f>
              <c:numCache>
                <c:formatCode>General</c:formatCode>
                <c:ptCount val="5"/>
                <c:pt idx="0">
                  <c:v>1.5</c:v>
                </c:pt>
                <c:pt idx="1">
                  <c:v>4.5</c:v>
                </c:pt>
                <c:pt idx="2">
                  <c:v>7.5</c:v>
                </c:pt>
                <c:pt idx="3">
                  <c:v>10.5</c:v>
                </c:pt>
                <c:pt idx="4">
                  <c:v>13.5</c:v>
                </c:pt>
              </c:numCache>
            </c:numRef>
          </c:xVal>
          <c:yVal>
            <c:numRef>
              <c:f>'[1]Budget Neutrality Tables'!$U$96:$Y$96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'S:\SVC\3.000-SVC02\5-Support_Files\04-Budget Neutrality Development\[KY Health - Budget Neutrality - Presentation Tables.xlsx]Budget Neutrality Tables'!$U$94:$Y$94</c15:f>
                <c15:dlblRangeCache>
                  <c:ptCount val="5"/>
                  <c:pt idx="0">
                    <c:v>DY 01 (2017)</c:v>
                  </c:pt>
                  <c:pt idx="1">
                    <c:v>DY 02 (2018)</c:v>
                  </c:pt>
                  <c:pt idx="2">
                    <c:v>DY 03 (2019)</c:v>
                  </c:pt>
                  <c:pt idx="3">
                    <c:v>DY 04 (2020)</c:v>
                  </c:pt>
                  <c:pt idx="4">
                    <c:v>DY 05 (2021)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947008"/>
        <c:axId val="53945472"/>
      </c:scatterChart>
      <c:catAx>
        <c:axId val="532089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3210496"/>
        <c:crosses val="autoZero"/>
        <c:auto val="1"/>
        <c:lblAlgn val="ctr"/>
        <c:lblOffset val="100"/>
        <c:noMultiLvlLbl val="0"/>
      </c:catAx>
      <c:valAx>
        <c:axId val="5321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&quot;$&quot;\ #,##0.0_);&quot;$&quot;\ \(#,##0.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08960"/>
        <c:crosses val="autoZero"/>
        <c:crossBetween val="between"/>
      </c:valAx>
      <c:valAx>
        <c:axId val="53945472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53947008"/>
        <c:crosses val="max"/>
        <c:crossBetween val="midCat"/>
      </c:valAx>
      <c:valAx>
        <c:axId val="53947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9454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0.18610450966356479"/>
          <c:y val="0.92000614006078751"/>
          <c:w val="0.74597265966754156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2"/>
          </a:solidFill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37C76-80A8-475D-A139-3C879B20B32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7E268F-D561-405F-85DC-6ECEB1FC3B0C}">
      <dgm:prSet/>
      <dgm:spPr/>
      <dgm:t>
        <a:bodyPr/>
        <a:lstStyle/>
        <a:p>
          <a:r>
            <a:rPr lang="en-US" dirty="0"/>
            <a:t>Section 1115 Waiver (</a:t>
          </a:r>
          <a:r>
            <a:rPr lang="en-US" dirty="0" smtClean="0"/>
            <a:t>Kentucky </a:t>
          </a:r>
          <a:r>
            <a:rPr lang="en-US" dirty="0"/>
            <a:t>HEALTH)</a:t>
          </a:r>
        </a:p>
      </dgm:t>
    </dgm:pt>
    <dgm:pt modelId="{3BF1ACDA-DE56-447E-9145-F36EFA56DBC4}" type="parTrans" cxnId="{1AADD491-2681-4659-8D4B-654F594B14C2}">
      <dgm:prSet/>
      <dgm:spPr/>
      <dgm:t>
        <a:bodyPr/>
        <a:lstStyle/>
        <a:p>
          <a:endParaRPr lang="en-US"/>
        </a:p>
      </dgm:t>
    </dgm:pt>
    <dgm:pt modelId="{7E7AF3AC-0583-484C-9AF6-BBAC822C8C26}" type="sibTrans" cxnId="{1AADD491-2681-4659-8D4B-654F594B14C2}">
      <dgm:prSet/>
      <dgm:spPr/>
      <dgm:t>
        <a:bodyPr/>
        <a:lstStyle/>
        <a:p>
          <a:endParaRPr lang="en-US"/>
        </a:p>
      </dgm:t>
    </dgm:pt>
    <dgm:pt modelId="{0F97840E-FA13-4C99-A664-6DF1A20F9E73}">
      <dgm:prSet/>
      <dgm:spPr/>
      <dgm:t>
        <a:bodyPr/>
        <a:lstStyle/>
        <a:p>
          <a:r>
            <a:rPr lang="en-US" dirty="0"/>
            <a:t>Substance Use Disorder (SUD) Delivery System Improvements</a:t>
          </a:r>
        </a:p>
      </dgm:t>
    </dgm:pt>
    <dgm:pt modelId="{CB842F7E-8969-4688-8D77-6179FBD15EB7}" type="parTrans" cxnId="{6F5948B9-A2F5-482E-BA1C-37DF6639772C}">
      <dgm:prSet/>
      <dgm:spPr/>
      <dgm:t>
        <a:bodyPr/>
        <a:lstStyle/>
        <a:p>
          <a:endParaRPr lang="en-US"/>
        </a:p>
      </dgm:t>
    </dgm:pt>
    <dgm:pt modelId="{FF07E459-598A-42E3-91FD-F0C759064B81}" type="sibTrans" cxnId="{6F5948B9-A2F5-482E-BA1C-37DF6639772C}">
      <dgm:prSet/>
      <dgm:spPr/>
      <dgm:t>
        <a:bodyPr/>
        <a:lstStyle/>
        <a:p>
          <a:endParaRPr lang="en-US"/>
        </a:p>
      </dgm:t>
    </dgm:pt>
    <dgm:pt modelId="{829E4851-659A-4A49-AB85-CC704D1F739C}">
      <dgm:prSet/>
      <dgm:spPr/>
      <dgm:t>
        <a:bodyPr/>
        <a:lstStyle/>
        <a:p>
          <a:r>
            <a:rPr lang="en-US" dirty="0" smtClean="0"/>
            <a:t>Chronic Disease Management </a:t>
          </a:r>
          <a:endParaRPr lang="en-US" dirty="0"/>
        </a:p>
      </dgm:t>
    </dgm:pt>
    <dgm:pt modelId="{38B5683B-4B01-4081-99B7-DCD0EE408AFA}" type="parTrans" cxnId="{425B7434-5C56-4236-8262-22CF5F330D64}">
      <dgm:prSet/>
      <dgm:spPr/>
      <dgm:t>
        <a:bodyPr/>
        <a:lstStyle/>
        <a:p>
          <a:endParaRPr lang="en-US"/>
        </a:p>
      </dgm:t>
    </dgm:pt>
    <dgm:pt modelId="{DFB41E6B-0B3F-4AE1-B38C-6E60C1D5CFFC}" type="sibTrans" cxnId="{425B7434-5C56-4236-8262-22CF5F330D64}">
      <dgm:prSet/>
      <dgm:spPr/>
      <dgm:t>
        <a:bodyPr/>
        <a:lstStyle/>
        <a:p>
          <a:endParaRPr lang="en-US"/>
        </a:p>
      </dgm:t>
    </dgm:pt>
    <dgm:pt modelId="{718C9FD6-17AB-4A45-A30E-8994E58EDF00}">
      <dgm:prSet/>
      <dgm:spPr/>
      <dgm:t>
        <a:bodyPr/>
        <a:lstStyle/>
        <a:p>
          <a:r>
            <a:rPr lang="en-US" dirty="0" smtClean="0"/>
            <a:t>Managed Care Reform </a:t>
          </a:r>
          <a:endParaRPr lang="en-US" dirty="0"/>
        </a:p>
      </dgm:t>
    </dgm:pt>
    <dgm:pt modelId="{6916F395-D0FC-4BD8-9BC4-D4498FBE34D5}" type="parTrans" cxnId="{9B38AE5B-C01B-495B-A22C-C449DFD02CC8}">
      <dgm:prSet/>
      <dgm:spPr/>
      <dgm:t>
        <a:bodyPr/>
        <a:lstStyle/>
        <a:p>
          <a:endParaRPr lang="en-US"/>
        </a:p>
      </dgm:t>
    </dgm:pt>
    <dgm:pt modelId="{6401A038-3E4B-4CF1-A3E0-EAFA7EF14E18}" type="sibTrans" cxnId="{9B38AE5B-C01B-495B-A22C-C449DFD02CC8}">
      <dgm:prSet/>
      <dgm:spPr/>
      <dgm:t>
        <a:bodyPr/>
        <a:lstStyle/>
        <a:p>
          <a:endParaRPr lang="en-US"/>
        </a:p>
      </dgm:t>
    </dgm:pt>
    <dgm:pt modelId="{63C4AC3B-B746-4527-995E-19F4F90C8B4F}" type="pres">
      <dgm:prSet presAssocID="{26637C76-80A8-475D-A139-3C879B20B32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C44414C-E2E1-4EE6-B99A-B77ED1B7BE29}" type="pres">
      <dgm:prSet presAssocID="{26637C76-80A8-475D-A139-3C879B20B32E}" presName="Name1" presStyleCnt="0"/>
      <dgm:spPr/>
    </dgm:pt>
    <dgm:pt modelId="{6BCDDBC7-95D4-4AF8-8F98-D8840DCE4371}" type="pres">
      <dgm:prSet presAssocID="{26637C76-80A8-475D-A139-3C879B20B32E}" presName="cycle" presStyleCnt="0"/>
      <dgm:spPr/>
    </dgm:pt>
    <dgm:pt modelId="{58ADC266-D02D-4778-803B-30256A261F75}" type="pres">
      <dgm:prSet presAssocID="{26637C76-80A8-475D-A139-3C879B20B32E}" presName="srcNode" presStyleLbl="node1" presStyleIdx="0" presStyleCnt="4"/>
      <dgm:spPr/>
    </dgm:pt>
    <dgm:pt modelId="{7624CFA5-8FCE-41C7-AED6-3CF054B1955B}" type="pres">
      <dgm:prSet presAssocID="{26637C76-80A8-475D-A139-3C879B20B32E}" presName="conn" presStyleLbl="parChTrans1D2" presStyleIdx="0" presStyleCnt="1"/>
      <dgm:spPr/>
      <dgm:t>
        <a:bodyPr/>
        <a:lstStyle/>
        <a:p>
          <a:endParaRPr lang="en-US"/>
        </a:p>
      </dgm:t>
    </dgm:pt>
    <dgm:pt modelId="{1F10A564-CC41-46E9-A46C-1648B77DB453}" type="pres">
      <dgm:prSet presAssocID="{26637C76-80A8-475D-A139-3C879B20B32E}" presName="extraNode" presStyleLbl="node1" presStyleIdx="0" presStyleCnt="4"/>
      <dgm:spPr/>
    </dgm:pt>
    <dgm:pt modelId="{033C3BB1-121C-4D0D-BFBD-67DF8E25A5AB}" type="pres">
      <dgm:prSet presAssocID="{26637C76-80A8-475D-A139-3C879B20B32E}" presName="dstNode" presStyleLbl="node1" presStyleIdx="0" presStyleCnt="4"/>
      <dgm:spPr/>
    </dgm:pt>
    <dgm:pt modelId="{CB8E2E02-81AC-4707-BD6E-76166D7EE59D}" type="pres">
      <dgm:prSet presAssocID="{CB7E268F-D561-405F-85DC-6ECEB1FC3B0C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6FAE59-B238-44F2-A27B-E0B4AD1CE9F0}" type="pres">
      <dgm:prSet presAssocID="{CB7E268F-D561-405F-85DC-6ECEB1FC3B0C}" presName="accent_1" presStyleCnt="0"/>
      <dgm:spPr/>
    </dgm:pt>
    <dgm:pt modelId="{8DB74C97-A375-4C3F-9028-7981337F24BE}" type="pres">
      <dgm:prSet presAssocID="{CB7E268F-D561-405F-85DC-6ECEB1FC3B0C}" presName="accentRepeatNode" presStyleLbl="solidFgAcc1" presStyleIdx="0" presStyleCnt="4"/>
      <dgm:spPr/>
    </dgm:pt>
    <dgm:pt modelId="{A30DC94A-53AB-4EE8-8E6F-4DA60A21D72F}" type="pres">
      <dgm:prSet presAssocID="{0F97840E-FA13-4C99-A664-6DF1A20F9E73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BB3A5B-2A59-4519-84F7-201B78B30CDD}" type="pres">
      <dgm:prSet presAssocID="{0F97840E-FA13-4C99-A664-6DF1A20F9E73}" presName="accent_2" presStyleCnt="0"/>
      <dgm:spPr/>
    </dgm:pt>
    <dgm:pt modelId="{E47DC945-BA42-4A0D-9BC6-21C35C7F956B}" type="pres">
      <dgm:prSet presAssocID="{0F97840E-FA13-4C99-A664-6DF1A20F9E73}" presName="accentRepeatNode" presStyleLbl="solidFgAcc1" presStyleIdx="1" presStyleCnt="4"/>
      <dgm:spPr/>
    </dgm:pt>
    <dgm:pt modelId="{F060B8CE-1DFF-4E59-A080-CCD048BD6CE8}" type="pres">
      <dgm:prSet presAssocID="{829E4851-659A-4A49-AB85-CC704D1F739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24C4B8-CBEB-4E9E-9C53-2E9B9DDAC09D}" type="pres">
      <dgm:prSet presAssocID="{829E4851-659A-4A49-AB85-CC704D1F739C}" presName="accent_3" presStyleCnt="0"/>
      <dgm:spPr/>
    </dgm:pt>
    <dgm:pt modelId="{26201762-5738-4B3B-82F1-978ECB1FDB1D}" type="pres">
      <dgm:prSet presAssocID="{829E4851-659A-4A49-AB85-CC704D1F739C}" presName="accentRepeatNode" presStyleLbl="solidFgAcc1" presStyleIdx="2" presStyleCnt="4"/>
      <dgm:spPr/>
    </dgm:pt>
    <dgm:pt modelId="{F86C26B8-E157-442D-B49B-B2E6FABCC1E7}" type="pres">
      <dgm:prSet presAssocID="{718C9FD6-17AB-4A45-A30E-8994E58EDF00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A3B1EF-77F7-4D40-8E68-EE47C329285D}" type="pres">
      <dgm:prSet presAssocID="{718C9FD6-17AB-4A45-A30E-8994E58EDF00}" presName="accent_4" presStyleCnt="0"/>
      <dgm:spPr/>
    </dgm:pt>
    <dgm:pt modelId="{C7C9AEF7-6CC3-42CF-BA3F-0BA7EAF8796A}" type="pres">
      <dgm:prSet presAssocID="{718C9FD6-17AB-4A45-A30E-8994E58EDF00}" presName="accentRepeatNode" presStyleLbl="solidFgAcc1" presStyleIdx="3" presStyleCnt="4"/>
      <dgm:spPr/>
    </dgm:pt>
  </dgm:ptLst>
  <dgm:cxnLst>
    <dgm:cxn modelId="{425B7434-5C56-4236-8262-22CF5F330D64}" srcId="{26637C76-80A8-475D-A139-3C879B20B32E}" destId="{829E4851-659A-4A49-AB85-CC704D1F739C}" srcOrd="2" destOrd="0" parTransId="{38B5683B-4B01-4081-99B7-DCD0EE408AFA}" sibTransId="{DFB41E6B-0B3F-4AE1-B38C-6E60C1D5CFFC}"/>
    <dgm:cxn modelId="{C87ED263-8E8F-4DD7-A610-D68734C84C03}" type="presOf" srcId="{0F97840E-FA13-4C99-A664-6DF1A20F9E73}" destId="{A30DC94A-53AB-4EE8-8E6F-4DA60A21D72F}" srcOrd="0" destOrd="0" presId="urn:microsoft.com/office/officeart/2008/layout/VerticalCurvedList"/>
    <dgm:cxn modelId="{E97D66EF-EB52-4943-8336-B4E8A737A3C9}" type="presOf" srcId="{829E4851-659A-4A49-AB85-CC704D1F739C}" destId="{F060B8CE-1DFF-4E59-A080-CCD048BD6CE8}" srcOrd="0" destOrd="0" presId="urn:microsoft.com/office/officeart/2008/layout/VerticalCurvedList"/>
    <dgm:cxn modelId="{9B38AE5B-C01B-495B-A22C-C449DFD02CC8}" srcId="{26637C76-80A8-475D-A139-3C879B20B32E}" destId="{718C9FD6-17AB-4A45-A30E-8994E58EDF00}" srcOrd="3" destOrd="0" parTransId="{6916F395-D0FC-4BD8-9BC4-D4498FBE34D5}" sibTransId="{6401A038-3E4B-4CF1-A3E0-EAFA7EF14E18}"/>
    <dgm:cxn modelId="{C8DB403B-93C7-4BAA-9797-85B67E041A3F}" type="presOf" srcId="{718C9FD6-17AB-4A45-A30E-8994E58EDF00}" destId="{F86C26B8-E157-442D-B49B-B2E6FABCC1E7}" srcOrd="0" destOrd="0" presId="urn:microsoft.com/office/officeart/2008/layout/VerticalCurvedList"/>
    <dgm:cxn modelId="{6F5948B9-A2F5-482E-BA1C-37DF6639772C}" srcId="{26637C76-80A8-475D-A139-3C879B20B32E}" destId="{0F97840E-FA13-4C99-A664-6DF1A20F9E73}" srcOrd="1" destOrd="0" parTransId="{CB842F7E-8969-4688-8D77-6179FBD15EB7}" sibTransId="{FF07E459-598A-42E3-91FD-F0C759064B81}"/>
    <dgm:cxn modelId="{E6F69F7F-405B-4451-8644-C572CF855B72}" type="presOf" srcId="{7E7AF3AC-0583-484C-9AF6-BBAC822C8C26}" destId="{7624CFA5-8FCE-41C7-AED6-3CF054B1955B}" srcOrd="0" destOrd="0" presId="urn:microsoft.com/office/officeart/2008/layout/VerticalCurvedList"/>
    <dgm:cxn modelId="{1AADD491-2681-4659-8D4B-654F594B14C2}" srcId="{26637C76-80A8-475D-A139-3C879B20B32E}" destId="{CB7E268F-D561-405F-85DC-6ECEB1FC3B0C}" srcOrd="0" destOrd="0" parTransId="{3BF1ACDA-DE56-447E-9145-F36EFA56DBC4}" sibTransId="{7E7AF3AC-0583-484C-9AF6-BBAC822C8C26}"/>
    <dgm:cxn modelId="{D66C7F3E-02A2-4672-B2B0-22C6680A5075}" type="presOf" srcId="{CB7E268F-D561-405F-85DC-6ECEB1FC3B0C}" destId="{CB8E2E02-81AC-4707-BD6E-76166D7EE59D}" srcOrd="0" destOrd="0" presId="urn:microsoft.com/office/officeart/2008/layout/VerticalCurvedList"/>
    <dgm:cxn modelId="{7B8F50B2-274A-42D4-A6CD-D8E64348B250}" type="presOf" srcId="{26637C76-80A8-475D-A139-3C879B20B32E}" destId="{63C4AC3B-B746-4527-995E-19F4F90C8B4F}" srcOrd="0" destOrd="0" presId="urn:microsoft.com/office/officeart/2008/layout/VerticalCurvedList"/>
    <dgm:cxn modelId="{124356A4-4563-4FD4-A8FA-2F1E0E47174E}" type="presParOf" srcId="{63C4AC3B-B746-4527-995E-19F4F90C8B4F}" destId="{AC44414C-E2E1-4EE6-B99A-B77ED1B7BE29}" srcOrd="0" destOrd="0" presId="urn:microsoft.com/office/officeart/2008/layout/VerticalCurvedList"/>
    <dgm:cxn modelId="{E2FCC0C9-9F6F-4825-BA1C-611A704B5405}" type="presParOf" srcId="{AC44414C-E2E1-4EE6-B99A-B77ED1B7BE29}" destId="{6BCDDBC7-95D4-4AF8-8F98-D8840DCE4371}" srcOrd="0" destOrd="0" presId="urn:microsoft.com/office/officeart/2008/layout/VerticalCurvedList"/>
    <dgm:cxn modelId="{EA25E18E-6ACE-4C9A-B85D-A7A4EEDF0BFF}" type="presParOf" srcId="{6BCDDBC7-95D4-4AF8-8F98-D8840DCE4371}" destId="{58ADC266-D02D-4778-803B-30256A261F75}" srcOrd="0" destOrd="0" presId="urn:microsoft.com/office/officeart/2008/layout/VerticalCurvedList"/>
    <dgm:cxn modelId="{A6CFDF11-CDA6-4163-B992-C9F52BE8C89E}" type="presParOf" srcId="{6BCDDBC7-95D4-4AF8-8F98-D8840DCE4371}" destId="{7624CFA5-8FCE-41C7-AED6-3CF054B1955B}" srcOrd="1" destOrd="0" presId="urn:microsoft.com/office/officeart/2008/layout/VerticalCurvedList"/>
    <dgm:cxn modelId="{B75A03A5-4934-4056-955A-D39368D9AEA5}" type="presParOf" srcId="{6BCDDBC7-95D4-4AF8-8F98-D8840DCE4371}" destId="{1F10A564-CC41-46E9-A46C-1648B77DB453}" srcOrd="2" destOrd="0" presId="urn:microsoft.com/office/officeart/2008/layout/VerticalCurvedList"/>
    <dgm:cxn modelId="{0A4A9758-FD74-4686-9E0E-DFE77F69DA5A}" type="presParOf" srcId="{6BCDDBC7-95D4-4AF8-8F98-D8840DCE4371}" destId="{033C3BB1-121C-4D0D-BFBD-67DF8E25A5AB}" srcOrd="3" destOrd="0" presId="urn:microsoft.com/office/officeart/2008/layout/VerticalCurvedList"/>
    <dgm:cxn modelId="{25F9769A-E2C0-47FC-B218-8ADB5FF8D441}" type="presParOf" srcId="{AC44414C-E2E1-4EE6-B99A-B77ED1B7BE29}" destId="{CB8E2E02-81AC-4707-BD6E-76166D7EE59D}" srcOrd="1" destOrd="0" presId="urn:microsoft.com/office/officeart/2008/layout/VerticalCurvedList"/>
    <dgm:cxn modelId="{E430AA65-7B77-43B3-985E-9BA10D0DDFEF}" type="presParOf" srcId="{AC44414C-E2E1-4EE6-B99A-B77ED1B7BE29}" destId="{916FAE59-B238-44F2-A27B-E0B4AD1CE9F0}" srcOrd="2" destOrd="0" presId="urn:microsoft.com/office/officeart/2008/layout/VerticalCurvedList"/>
    <dgm:cxn modelId="{9C69DDB1-E141-464E-992E-79F717E0DA83}" type="presParOf" srcId="{916FAE59-B238-44F2-A27B-E0B4AD1CE9F0}" destId="{8DB74C97-A375-4C3F-9028-7981337F24BE}" srcOrd="0" destOrd="0" presId="urn:microsoft.com/office/officeart/2008/layout/VerticalCurvedList"/>
    <dgm:cxn modelId="{F7F0C0DB-5392-47F1-A917-031A9D9C97CD}" type="presParOf" srcId="{AC44414C-E2E1-4EE6-B99A-B77ED1B7BE29}" destId="{A30DC94A-53AB-4EE8-8E6F-4DA60A21D72F}" srcOrd="3" destOrd="0" presId="urn:microsoft.com/office/officeart/2008/layout/VerticalCurvedList"/>
    <dgm:cxn modelId="{DD62BAC7-05D8-48C6-B873-54DFB7C293D2}" type="presParOf" srcId="{AC44414C-E2E1-4EE6-B99A-B77ED1B7BE29}" destId="{DCBB3A5B-2A59-4519-84F7-201B78B30CDD}" srcOrd="4" destOrd="0" presId="urn:microsoft.com/office/officeart/2008/layout/VerticalCurvedList"/>
    <dgm:cxn modelId="{6D31B528-270A-495F-82CF-1194E9958616}" type="presParOf" srcId="{DCBB3A5B-2A59-4519-84F7-201B78B30CDD}" destId="{E47DC945-BA42-4A0D-9BC6-21C35C7F956B}" srcOrd="0" destOrd="0" presId="urn:microsoft.com/office/officeart/2008/layout/VerticalCurvedList"/>
    <dgm:cxn modelId="{F430DCFE-D771-465E-BA73-81F1A79951DC}" type="presParOf" srcId="{AC44414C-E2E1-4EE6-B99A-B77ED1B7BE29}" destId="{F060B8CE-1DFF-4E59-A080-CCD048BD6CE8}" srcOrd="5" destOrd="0" presId="urn:microsoft.com/office/officeart/2008/layout/VerticalCurvedList"/>
    <dgm:cxn modelId="{0A3B1AE2-3819-47F4-9622-ACF3026A2A9B}" type="presParOf" srcId="{AC44414C-E2E1-4EE6-B99A-B77ED1B7BE29}" destId="{5524C4B8-CBEB-4E9E-9C53-2E9B9DDAC09D}" srcOrd="6" destOrd="0" presId="urn:microsoft.com/office/officeart/2008/layout/VerticalCurvedList"/>
    <dgm:cxn modelId="{7D9D993E-5B97-4E07-BCB9-9ADEF7FA19E9}" type="presParOf" srcId="{5524C4B8-CBEB-4E9E-9C53-2E9B9DDAC09D}" destId="{26201762-5738-4B3B-82F1-978ECB1FDB1D}" srcOrd="0" destOrd="0" presId="urn:microsoft.com/office/officeart/2008/layout/VerticalCurvedList"/>
    <dgm:cxn modelId="{64F13D3C-EBB6-456D-88A6-E4B506F23918}" type="presParOf" srcId="{AC44414C-E2E1-4EE6-B99A-B77ED1B7BE29}" destId="{F86C26B8-E157-442D-B49B-B2E6FABCC1E7}" srcOrd="7" destOrd="0" presId="urn:microsoft.com/office/officeart/2008/layout/VerticalCurvedList"/>
    <dgm:cxn modelId="{0365E49C-2DD1-478B-AFFE-969442F75828}" type="presParOf" srcId="{AC44414C-E2E1-4EE6-B99A-B77ED1B7BE29}" destId="{11A3B1EF-77F7-4D40-8E68-EE47C329285D}" srcOrd="8" destOrd="0" presId="urn:microsoft.com/office/officeart/2008/layout/VerticalCurvedList"/>
    <dgm:cxn modelId="{1DD1C6F5-BF64-40A3-B816-32820B2303D5}" type="presParOf" srcId="{11A3B1EF-77F7-4D40-8E68-EE47C329285D}" destId="{C7C9AEF7-6CC3-42CF-BA3F-0BA7EAF8796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101288-D728-4DB9-9F6C-5B09B6E84D4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C1F2070-4EEF-47BF-92D2-2F3E48AB5A10}">
      <dgm:prSet phldrT="[Text]"/>
      <dgm:spPr/>
      <dgm:t>
        <a:bodyPr/>
        <a:lstStyle/>
        <a:p>
          <a:r>
            <a:rPr lang="en-US" dirty="0" smtClean="0"/>
            <a:t>Posted </a:t>
          </a:r>
          <a:r>
            <a:rPr lang="en-US" dirty="0"/>
            <a:t>waiver for public comment on June 22, 2016</a:t>
          </a:r>
        </a:p>
      </dgm:t>
    </dgm:pt>
    <dgm:pt modelId="{5B6988B2-1CB8-4C2D-940E-0D14AF4A8702}" type="parTrans" cxnId="{1F6162F8-5A31-4E2C-A59F-5298AEB6E633}">
      <dgm:prSet/>
      <dgm:spPr/>
      <dgm:t>
        <a:bodyPr/>
        <a:lstStyle/>
        <a:p>
          <a:endParaRPr lang="en-US"/>
        </a:p>
      </dgm:t>
    </dgm:pt>
    <dgm:pt modelId="{36466F67-27EF-4FDB-8857-9E58FF8AC940}" type="sibTrans" cxnId="{1F6162F8-5A31-4E2C-A59F-5298AEB6E633}">
      <dgm:prSet/>
      <dgm:spPr/>
      <dgm:t>
        <a:bodyPr/>
        <a:lstStyle/>
        <a:p>
          <a:endParaRPr lang="en-US"/>
        </a:p>
      </dgm:t>
    </dgm:pt>
    <dgm:pt modelId="{66AC6A19-6EAF-4F5D-8DAD-4EC2F3168F59}">
      <dgm:prSet/>
      <dgm:spPr/>
      <dgm:t>
        <a:bodyPr/>
        <a:lstStyle/>
        <a:p>
          <a:r>
            <a:rPr lang="en-US" dirty="0" smtClean="0"/>
            <a:t>Finalized </a:t>
          </a:r>
          <a:r>
            <a:rPr lang="en-US" dirty="0"/>
            <a:t>and </a:t>
          </a:r>
          <a:r>
            <a:rPr lang="en-US" dirty="0" smtClean="0"/>
            <a:t>submitted waiver </a:t>
          </a:r>
          <a:r>
            <a:rPr lang="en-US" dirty="0"/>
            <a:t>to CMS </a:t>
          </a:r>
          <a:r>
            <a:rPr lang="en-US" dirty="0" smtClean="0"/>
            <a:t>on August </a:t>
          </a:r>
          <a:r>
            <a:rPr lang="en-US" dirty="0" smtClean="0"/>
            <a:t>24, </a:t>
          </a:r>
          <a:r>
            <a:rPr lang="en-US" dirty="0"/>
            <a:t>2016</a:t>
          </a:r>
        </a:p>
      </dgm:t>
    </dgm:pt>
    <dgm:pt modelId="{2378F861-F34C-43E1-B9A1-A9C0B14505F2}" type="parTrans" cxnId="{58E5564C-861A-4F27-9137-2DD4889EEB26}">
      <dgm:prSet/>
      <dgm:spPr/>
      <dgm:t>
        <a:bodyPr/>
        <a:lstStyle/>
        <a:p>
          <a:endParaRPr lang="en-US"/>
        </a:p>
      </dgm:t>
    </dgm:pt>
    <dgm:pt modelId="{D5E8A01A-400E-4BBE-8385-79B31F227C22}" type="sibTrans" cxnId="{58E5564C-861A-4F27-9137-2DD4889EEB26}">
      <dgm:prSet/>
      <dgm:spPr/>
      <dgm:t>
        <a:bodyPr/>
        <a:lstStyle/>
        <a:p>
          <a:endParaRPr lang="en-US"/>
        </a:p>
      </dgm:t>
    </dgm:pt>
    <dgm:pt modelId="{05E475D1-2BB0-4ACE-B906-AD5F21E085A4}">
      <dgm:prSet/>
      <dgm:spPr/>
      <dgm:t>
        <a:bodyPr/>
        <a:lstStyle/>
        <a:p>
          <a:r>
            <a:rPr lang="en-US" dirty="0" smtClean="0"/>
            <a:t>30-Day Federal Comment Period/ Negotiate </a:t>
          </a:r>
          <a:r>
            <a:rPr lang="en-US" dirty="0"/>
            <a:t>Waiver with </a:t>
          </a:r>
          <a:r>
            <a:rPr lang="en-US" dirty="0" smtClean="0"/>
            <a:t>CMS</a:t>
          </a:r>
          <a:endParaRPr lang="en-US" dirty="0"/>
        </a:p>
      </dgm:t>
    </dgm:pt>
    <dgm:pt modelId="{B0C3DB1F-CAD8-46EF-9F70-0048A2B79575}" type="parTrans" cxnId="{B2AF197E-580C-4976-A345-BEB484C6BE75}">
      <dgm:prSet/>
      <dgm:spPr/>
      <dgm:t>
        <a:bodyPr/>
        <a:lstStyle/>
        <a:p>
          <a:endParaRPr lang="en-US"/>
        </a:p>
      </dgm:t>
    </dgm:pt>
    <dgm:pt modelId="{29B5A635-F16B-4705-A7C3-5C3DB8A22BA3}" type="sibTrans" cxnId="{B2AF197E-580C-4976-A345-BEB484C6BE75}">
      <dgm:prSet/>
      <dgm:spPr/>
      <dgm:t>
        <a:bodyPr/>
        <a:lstStyle/>
        <a:p>
          <a:endParaRPr lang="en-US"/>
        </a:p>
      </dgm:t>
    </dgm:pt>
    <dgm:pt modelId="{B1EA6305-22C3-447B-B573-EC14BD241689}">
      <dgm:prSet/>
      <dgm:spPr/>
      <dgm:t>
        <a:bodyPr/>
        <a:lstStyle/>
        <a:p>
          <a:r>
            <a:rPr lang="en-US" dirty="0" smtClean="0"/>
            <a:t>Implement</a:t>
          </a:r>
          <a:r>
            <a:rPr lang="en-US" baseline="0" dirty="0" smtClean="0"/>
            <a:t> six months post-approval</a:t>
          </a:r>
          <a:endParaRPr lang="en-US" dirty="0"/>
        </a:p>
      </dgm:t>
    </dgm:pt>
    <dgm:pt modelId="{BC605A25-16DA-43E6-AF65-B408B292F9B1}" type="parTrans" cxnId="{B6DA2047-64FA-4DFB-B3F8-CB6854DB8F99}">
      <dgm:prSet/>
      <dgm:spPr/>
      <dgm:t>
        <a:bodyPr/>
        <a:lstStyle/>
        <a:p>
          <a:endParaRPr lang="en-US"/>
        </a:p>
      </dgm:t>
    </dgm:pt>
    <dgm:pt modelId="{5AA9B7C0-330D-40A8-9148-130CE9D648BE}" type="sibTrans" cxnId="{B6DA2047-64FA-4DFB-B3F8-CB6854DB8F99}">
      <dgm:prSet/>
      <dgm:spPr/>
      <dgm:t>
        <a:bodyPr/>
        <a:lstStyle/>
        <a:p>
          <a:endParaRPr lang="en-US"/>
        </a:p>
      </dgm:t>
    </dgm:pt>
    <dgm:pt modelId="{661E43F6-76D5-4D68-8BF4-166FEA3F353D}" type="pres">
      <dgm:prSet presAssocID="{5E101288-D728-4DB9-9F6C-5B09B6E84D47}" presName="CompostProcess" presStyleCnt="0">
        <dgm:presLayoutVars>
          <dgm:dir/>
          <dgm:resizeHandles val="exact"/>
        </dgm:presLayoutVars>
      </dgm:prSet>
      <dgm:spPr/>
    </dgm:pt>
    <dgm:pt modelId="{E0688A15-CA54-4888-95C6-06C710B91FF4}" type="pres">
      <dgm:prSet presAssocID="{5E101288-D728-4DB9-9F6C-5B09B6E84D47}" presName="arrow" presStyleLbl="bgShp" presStyleIdx="0" presStyleCnt="1"/>
      <dgm:spPr/>
    </dgm:pt>
    <dgm:pt modelId="{C7DD7A61-0653-4719-94A8-FFDF42266F85}" type="pres">
      <dgm:prSet presAssocID="{5E101288-D728-4DB9-9F6C-5B09B6E84D47}" presName="linearProcess" presStyleCnt="0"/>
      <dgm:spPr/>
    </dgm:pt>
    <dgm:pt modelId="{88BB0BA8-FAC3-4FB3-AF29-2833421C02FC}" type="pres">
      <dgm:prSet presAssocID="{BC1F2070-4EEF-47BF-92D2-2F3E48AB5A1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E55D44-342F-4423-98DD-BD546A0E6B7F}" type="pres">
      <dgm:prSet presAssocID="{36466F67-27EF-4FDB-8857-9E58FF8AC940}" presName="sibTrans" presStyleCnt="0"/>
      <dgm:spPr/>
    </dgm:pt>
    <dgm:pt modelId="{613AF1F9-4399-42E8-99E2-BE76DE686540}" type="pres">
      <dgm:prSet presAssocID="{66AC6A19-6EAF-4F5D-8DAD-4EC2F3168F59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30823-22F7-422B-9B0A-6CBC0FE15A86}" type="pres">
      <dgm:prSet presAssocID="{D5E8A01A-400E-4BBE-8385-79B31F227C22}" presName="sibTrans" presStyleCnt="0"/>
      <dgm:spPr/>
    </dgm:pt>
    <dgm:pt modelId="{1F37FA23-7334-4182-AB0B-D6D51C111F8E}" type="pres">
      <dgm:prSet presAssocID="{05E475D1-2BB0-4ACE-B906-AD5F21E085A4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7E60AE-154C-4CC5-A734-4246F633FD78}" type="pres">
      <dgm:prSet presAssocID="{29B5A635-F16B-4705-A7C3-5C3DB8A22BA3}" presName="sibTrans" presStyleCnt="0"/>
      <dgm:spPr/>
    </dgm:pt>
    <dgm:pt modelId="{764F85B3-5273-4FD3-B087-399319554D17}" type="pres">
      <dgm:prSet presAssocID="{B1EA6305-22C3-447B-B573-EC14BD24168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6162F8-5A31-4E2C-A59F-5298AEB6E633}" srcId="{5E101288-D728-4DB9-9F6C-5B09B6E84D47}" destId="{BC1F2070-4EEF-47BF-92D2-2F3E48AB5A10}" srcOrd="0" destOrd="0" parTransId="{5B6988B2-1CB8-4C2D-940E-0D14AF4A8702}" sibTransId="{36466F67-27EF-4FDB-8857-9E58FF8AC940}"/>
    <dgm:cxn modelId="{51030193-076D-49D3-AEF1-225321DB6A25}" type="presOf" srcId="{66AC6A19-6EAF-4F5D-8DAD-4EC2F3168F59}" destId="{613AF1F9-4399-42E8-99E2-BE76DE686540}" srcOrd="0" destOrd="0" presId="urn:microsoft.com/office/officeart/2005/8/layout/hProcess9"/>
    <dgm:cxn modelId="{B6DA2047-64FA-4DFB-B3F8-CB6854DB8F99}" srcId="{5E101288-D728-4DB9-9F6C-5B09B6E84D47}" destId="{B1EA6305-22C3-447B-B573-EC14BD241689}" srcOrd="3" destOrd="0" parTransId="{BC605A25-16DA-43E6-AF65-B408B292F9B1}" sibTransId="{5AA9B7C0-330D-40A8-9148-130CE9D648BE}"/>
    <dgm:cxn modelId="{E825803A-BDE5-430A-9CBB-5186E3A4F687}" type="presOf" srcId="{B1EA6305-22C3-447B-B573-EC14BD241689}" destId="{764F85B3-5273-4FD3-B087-399319554D17}" srcOrd="0" destOrd="0" presId="urn:microsoft.com/office/officeart/2005/8/layout/hProcess9"/>
    <dgm:cxn modelId="{58E5564C-861A-4F27-9137-2DD4889EEB26}" srcId="{5E101288-D728-4DB9-9F6C-5B09B6E84D47}" destId="{66AC6A19-6EAF-4F5D-8DAD-4EC2F3168F59}" srcOrd="1" destOrd="0" parTransId="{2378F861-F34C-43E1-B9A1-A9C0B14505F2}" sibTransId="{D5E8A01A-400E-4BBE-8385-79B31F227C22}"/>
    <dgm:cxn modelId="{5E09ECE6-8AF2-43C7-ABAE-7BE3257B2556}" type="presOf" srcId="{BC1F2070-4EEF-47BF-92D2-2F3E48AB5A10}" destId="{88BB0BA8-FAC3-4FB3-AF29-2833421C02FC}" srcOrd="0" destOrd="0" presId="urn:microsoft.com/office/officeart/2005/8/layout/hProcess9"/>
    <dgm:cxn modelId="{C906210B-7468-49BB-9E3B-FAAD012B6512}" type="presOf" srcId="{5E101288-D728-4DB9-9F6C-5B09B6E84D47}" destId="{661E43F6-76D5-4D68-8BF4-166FEA3F353D}" srcOrd="0" destOrd="0" presId="urn:microsoft.com/office/officeart/2005/8/layout/hProcess9"/>
    <dgm:cxn modelId="{B2AF197E-580C-4976-A345-BEB484C6BE75}" srcId="{5E101288-D728-4DB9-9F6C-5B09B6E84D47}" destId="{05E475D1-2BB0-4ACE-B906-AD5F21E085A4}" srcOrd="2" destOrd="0" parTransId="{B0C3DB1F-CAD8-46EF-9F70-0048A2B79575}" sibTransId="{29B5A635-F16B-4705-A7C3-5C3DB8A22BA3}"/>
    <dgm:cxn modelId="{C68E4D32-2EC7-48E1-94E6-E594BD7B40C8}" type="presOf" srcId="{05E475D1-2BB0-4ACE-B906-AD5F21E085A4}" destId="{1F37FA23-7334-4182-AB0B-D6D51C111F8E}" srcOrd="0" destOrd="0" presId="urn:microsoft.com/office/officeart/2005/8/layout/hProcess9"/>
    <dgm:cxn modelId="{1A9DF8DF-6D68-4BDB-AA4D-31956F214BF7}" type="presParOf" srcId="{661E43F6-76D5-4D68-8BF4-166FEA3F353D}" destId="{E0688A15-CA54-4888-95C6-06C710B91FF4}" srcOrd="0" destOrd="0" presId="urn:microsoft.com/office/officeart/2005/8/layout/hProcess9"/>
    <dgm:cxn modelId="{8146364C-3F17-48A9-B7A3-A5C5F4FBC961}" type="presParOf" srcId="{661E43F6-76D5-4D68-8BF4-166FEA3F353D}" destId="{C7DD7A61-0653-4719-94A8-FFDF42266F85}" srcOrd="1" destOrd="0" presId="urn:microsoft.com/office/officeart/2005/8/layout/hProcess9"/>
    <dgm:cxn modelId="{95457320-2837-45CF-A42E-8423779013E6}" type="presParOf" srcId="{C7DD7A61-0653-4719-94A8-FFDF42266F85}" destId="{88BB0BA8-FAC3-4FB3-AF29-2833421C02FC}" srcOrd="0" destOrd="0" presId="urn:microsoft.com/office/officeart/2005/8/layout/hProcess9"/>
    <dgm:cxn modelId="{4BE2CEBC-2488-4750-83E1-5D6B128C96FB}" type="presParOf" srcId="{C7DD7A61-0653-4719-94A8-FFDF42266F85}" destId="{91E55D44-342F-4423-98DD-BD546A0E6B7F}" srcOrd="1" destOrd="0" presId="urn:microsoft.com/office/officeart/2005/8/layout/hProcess9"/>
    <dgm:cxn modelId="{C2DE534E-E817-418F-9AAC-636FB0DDF4D3}" type="presParOf" srcId="{C7DD7A61-0653-4719-94A8-FFDF42266F85}" destId="{613AF1F9-4399-42E8-99E2-BE76DE686540}" srcOrd="2" destOrd="0" presId="urn:microsoft.com/office/officeart/2005/8/layout/hProcess9"/>
    <dgm:cxn modelId="{A8469C26-EF55-4212-92FF-4F12CED9F2C2}" type="presParOf" srcId="{C7DD7A61-0653-4719-94A8-FFDF42266F85}" destId="{3B330823-22F7-422B-9B0A-6CBC0FE15A86}" srcOrd="3" destOrd="0" presId="urn:microsoft.com/office/officeart/2005/8/layout/hProcess9"/>
    <dgm:cxn modelId="{426C7FF0-892E-4A98-B714-BD3CF0B79DB1}" type="presParOf" srcId="{C7DD7A61-0653-4719-94A8-FFDF42266F85}" destId="{1F37FA23-7334-4182-AB0B-D6D51C111F8E}" srcOrd="4" destOrd="0" presId="urn:microsoft.com/office/officeart/2005/8/layout/hProcess9"/>
    <dgm:cxn modelId="{6D2740FF-3EFB-41E1-AA38-11E43A8C4724}" type="presParOf" srcId="{C7DD7A61-0653-4719-94A8-FFDF42266F85}" destId="{057E60AE-154C-4CC5-A734-4246F633FD78}" srcOrd="5" destOrd="0" presId="urn:microsoft.com/office/officeart/2005/8/layout/hProcess9"/>
    <dgm:cxn modelId="{07D58903-0A43-4FDA-8898-379A769B04A3}" type="presParOf" srcId="{C7DD7A61-0653-4719-94A8-FFDF42266F85}" destId="{764F85B3-5273-4FD3-B087-399319554D1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88A15-CA54-4888-95C6-06C710B91FF4}">
      <dsp:nvSpPr>
        <dsp:cNvPr id="0" name=""/>
        <dsp:cNvSpPr/>
      </dsp:nvSpPr>
      <dsp:spPr>
        <a:xfrm>
          <a:off x="601675" y="0"/>
          <a:ext cx="6818985" cy="310495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BB0BA8-FAC3-4FB3-AF29-2833421C02FC}">
      <dsp:nvSpPr>
        <dsp:cNvPr id="0" name=""/>
        <dsp:cNvSpPr/>
      </dsp:nvSpPr>
      <dsp:spPr>
        <a:xfrm>
          <a:off x="4015" y="931487"/>
          <a:ext cx="1931158" cy="12419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Posted </a:t>
          </a:r>
          <a:r>
            <a:rPr lang="en-US" sz="1600" kern="1200" dirty="0"/>
            <a:t>waiver for public comment on June 22, 2016</a:t>
          </a:r>
        </a:p>
      </dsp:txBody>
      <dsp:txXfrm>
        <a:off x="64644" y="992116"/>
        <a:ext cx="1809900" cy="1120725"/>
      </dsp:txXfrm>
    </dsp:sp>
    <dsp:sp modelId="{613AF1F9-4399-42E8-99E2-BE76DE686540}">
      <dsp:nvSpPr>
        <dsp:cNvPr id="0" name=""/>
        <dsp:cNvSpPr/>
      </dsp:nvSpPr>
      <dsp:spPr>
        <a:xfrm>
          <a:off x="2031731" y="931487"/>
          <a:ext cx="1931158" cy="12419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Finalized </a:t>
          </a:r>
          <a:r>
            <a:rPr lang="en-US" sz="1600" kern="1200" dirty="0"/>
            <a:t>and </a:t>
          </a:r>
          <a:r>
            <a:rPr lang="en-US" sz="1600" kern="1200" dirty="0" smtClean="0"/>
            <a:t>submitted waiver </a:t>
          </a:r>
          <a:r>
            <a:rPr lang="en-US" sz="1600" kern="1200" dirty="0"/>
            <a:t>to CMS </a:t>
          </a:r>
          <a:r>
            <a:rPr lang="en-US" sz="1600" kern="1200" dirty="0" smtClean="0"/>
            <a:t>on August </a:t>
          </a:r>
          <a:r>
            <a:rPr lang="en-US" sz="1600" kern="1200" dirty="0" smtClean="0"/>
            <a:t>24, </a:t>
          </a:r>
          <a:r>
            <a:rPr lang="en-US" sz="1600" kern="1200" dirty="0"/>
            <a:t>2016</a:t>
          </a:r>
        </a:p>
      </dsp:txBody>
      <dsp:txXfrm>
        <a:off x="2092360" y="992116"/>
        <a:ext cx="1809900" cy="1120725"/>
      </dsp:txXfrm>
    </dsp:sp>
    <dsp:sp modelId="{1F37FA23-7334-4182-AB0B-D6D51C111F8E}">
      <dsp:nvSpPr>
        <dsp:cNvPr id="0" name=""/>
        <dsp:cNvSpPr/>
      </dsp:nvSpPr>
      <dsp:spPr>
        <a:xfrm>
          <a:off x="4059446" y="931487"/>
          <a:ext cx="1931158" cy="12419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30-Day Federal Comment Period/ Negotiate </a:t>
          </a:r>
          <a:r>
            <a:rPr lang="en-US" sz="1600" kern="1200" dirty="0"/>
            <a:t>Waiver with </a:t>
          </a:r>
          <a:r>
            <a:rPr lang="en-US" sz="1600" kern="1200" dirty="0" smtClean="0"/>
            <a:t>CMS</a:t>
          </a:r>
          <a:endParaRPr lang="en-US" sz="1600" kern="1200" dirty="0"/>
        </a:p>
      </dsp:txBody>
      <dsp:txXfrm>
        <a:off x="4120075" y="992116"/>
        <a:ext cx="1809900" cy="1120725"/>
      </dsp:txXfrm>
    </dsp:sp>
    <dsp:sp modelId="{764F85B3-5273-4FD3-B087-399319554D17}">
      <dsp:nvSpPr>
        <dsp:cNvPr id="0" name=""/>
        <dsp:cNvSpPr/>
      </dsp:nvSpPr>
      <dsp:spPr>
        <a:xfrm>
          <a:off x="6087162" y="931487"/>
          <a:ext cx="1931158" cy="12419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Implement</a:t>
          </a:r>
          <a:r>
            <a:rPr lang="en-US" sz="1600" kern="1200" baseline="0" dirty="0" smtClean="0"/>
            <a:t> six months post-approval</a:t>
          </a:r>
          <a:endParaRPr lang="en-US" sz="1600" kern="1200" dirty="0"/>
        </a:p>
      </dsp:txBody>
      <dsp:txXfrm>
        <a:off x="6147791" y="992116"/>
        <a:ext cx="1809900" cy="1120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779AA009-8CAE-4356-8B37-FDB4E598D09E}" type="datetimeFigureOut">
              <a:rPr lang="en-US" smtClean="0"/>
              <a:t>11/3/2016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9B76B0DE-DA18-4069-91A6-ADA4BF3D6F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19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sus.gov/quickfacts/table/PST045215/21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stateofobesity.org/adult-obesity/" TargetMode="External"/><Relationship Id="rId4" Type="http://schemas.openxmlformats.org/officeDocument/2006/relationships/hyperlink" Target="http://www.americashealthrankings.org/KY/Smoking/59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Low Socio-Economic Status</a:t>
            </a:r>
            <a:r>
              <a:rPr lang="en-US" baseline="30000" dirty="0" smtClean="0"/>
              <a:t>1</a:t>
            </a:r>
          </a:p>
          <a:p>
            <a:pPr lvl="1"/>
            <a:r>
              <a:rPr lang="en-US" dirty="0" smtClean="0"/>
              <a:t>Household Income: $43,342</a:t>
            </a:r>
          </a:p>
          <a:p>
            <a:pPr lvl="2"/>
            <a:r>
              <a:rPr lang="en-US" dirty="0" smtClean="0"/>
              <a:t>Ranks 47</a:t>
            </a:r>
            <a:r>
              <a:rPr lang="en-US" baseline="30000" dirty="0" smtClean="0"/>
              <a:t>th</a:t>
            </a:r>
            <a:r>
              <a:rPr lang="en-US" dirty="0" smtClean="0"/>
              <a:t> in the nation for median household income</a:t>
            </a:r>
          </a:p>
          <a:p>
            <a:pPr lvl="1"/>
            <a:r>
              <a:rPr lang="en-US" dirty="0" smtClean="0"/>
              <a:t>Workforce Participation Rate: 59.4%</a:t>
            </a:r>
          </a:p>
          <a:p>
            <a:pPr lvl="2"/>
            <a:r>
              <a:rPr lang="en-US" dirty="0" smtClean="0"/>
              <a:t>Ranks 45</a:t>
            </a:r>
            <a:r>
              <a:rPr lang="en-US" baseline="30000" dirty="0" smtClean="0"/>
              <a:t>th</a:t>
            </a:r>
            <a:r>
              <a:rPr lang="en-US" dirty="0" smtClean="0"/>
              <a:t> in the nation for total percent of population in civilian labor force</a:t>
            </a:r>
            <a:endParaRPr lang="en-US" baseline="30000" dirty="0" smtClean="0"/>
          </a:p>
          <a:p>
            <a:r>
              <a:rPr lang="en-US" dirty="0" smtClean="0"/>
              <a:t>Poor Health Outcomes</a:t>
            </a:r>
          </a:p>
          <a:p>
            <a:pPr lvl="1"/>
            <a:r>
              <a:rPr lang="en-US" dirty="0" smtClean="0"/>
              <a:t>Smoking Rate: 26% of Kentuckians smoke cigarettes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Ranks 2</a:t>
            </a:r>
            <a:r>
              <a:rPr lang="en-US" baseline="30000" dirty="0" smtClean="0"/>
              <a:t>nd</a:t>
            </a:r>
            <a:r>
              <a:rPr lang="en-US" dirty="0" smtClean="0"/>
              <a:t> highest state in the nation for smoking </a:t>
            </a:r>
          </a:p>
          <a:p>
            <a:pPr lvl="1"/>
            <a:r>
              <a:rPr lang="en-US" dirty="0" smtClean="0"/>
              <a:t>Obesity: 31.6% of adults in Kentucky are obese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Ranks 12</a:t>
            </a:r>
            <a:r>
              <a:rPr lang="en-US" baseline="30000" dirty="0" smtClean="0"/>
              <a:t>th</a:t>
            </a:r>
            <a:r>
              <a:rPr lang="en-US" dirty="0" smtClean="0"/>
              <a:t> highest state in the nation for obesity </a:t>
            </a:r>
          </a:p>
          <a:p>
            <a:r>
              <a:rPr lang="en-US" dirty="0" smtClean="0"/>
              <a:t>Medicaid Enrollment</a:t>
            </a:r>
          </a:p>
          <a:p>
            <a:pPr lvl="1"/>
            <a:r>
              <a:rPr lang="en-US" dirty="0" smtClean="0"/>
              <a:t>Expanded Medicaid in 2014 to new adult group</a:t>
            </a:r>
          </a:p>
          <a:p>
            <a:pPr lvl="2"/>
            <a:r>
              <a:rPr lang="en-US" dirty="0" smtClean="0"/>
              <a:t>421,000 newly eligible adults currently enrolled</a:t>
            </a:r>
          </a:p>
          <a:p>
            <a:pPr lvl="3"/>
            <a:r>
              <a:rPr lang="en-US" dirty="0" smtClean="0"/>
              <a:t>Non-disabled adults comprise approximately 40% of the entire Medicaid program</a:t>
            </a:r>
          </a:p>
          <a:p>
            <a:pPr lvl="1"/>
            <a:r>
              <a:rPr lang="en-US" dirty="0" smtClean="0"/>
              <a:t>Nearly 27% of the entire state population is enrolled in either Medicaid or CHIP</a:t>
            </a:r>
          </a:p>
          <a:p>
            <a:pPr lvl="1"/>
            <a:endParaRPr lang="en-US" dirty="0" smtClean="0"/>
          </a:p>
          <a:p>
            <a:r>
              <a:rPr lang="en-US" sz="1100" dirty="0"/>
              <a:t>1 United States Census: </a:t>
            </a:r>
            <a:r>
              <a:rPr lang="en-US" sz="1100" dirty="0">
                <a:hlinkClick r:id="rId3"/>
              </a:rPr>
              <a:t>http://www.census.gov/quickfacts/table/PST045215/21</a:t>
            </a:r>
            <a:r>
              <a:rPr lang="en-US" sz="1100" dirty="0"/>
              <a:t>  </a:t>
            </a:r>
          </a:p>
          <a:p>
            <a:r>
              <a:rPr lang="en-US" sz="1100" dirty="0"/>
              <a:t>2 America's Health Rankings: </a:t>
            </a:r>
            <a:r>
              <a:rPr lang="en-US" sz="1100" dirty="0">
                <a:hlinkClick r:id="rId4"/>
              </a:rPr>
              <a:t>http://www.americashealthrankings.org/KY/Smoking/59</a:t>
            </a:r>
            <a:r>
              <a:rPr lang="en-US" sz="1100" dirty="0"/>
              <a:t> </a:t>
            </a:r>
          </a:p>
          <a:p>
            <a:r>
              <a:rPr lang="en-US" sz="1100" dirty="0"/>
              <a:t>3 Robert Wood Johnson Foundation: </a:t>
            </a:r>
            <a:r>
              <a:rPr lang="en-US" sz="1100" dirty="0">
                <a:hlinkClick r:id="rId5"/>
              </a:rPr>
              <a:t>http://stateofobesity.org/adult-obesity/</a:t>
            </a:r>
            <a:r>
              <a:rPr lang="en-US" sz="1100" dirty="0"/>
              <a:t>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179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752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160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8ABE7-2E59-B840-A11E-3AE96583F77F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3991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322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161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991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363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048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22288" y="801688"/>
            <a:ext cx="6149975" cy="461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9284" y="5869052"/>
            <a:ext cx="5674270" cy="275010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CA60C-100C-4710-8AD6-334288CA7A2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303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987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140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795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6B0DE-DA18-4069-91A6-ADA4BF3D6F7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40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8B7DB6A-4697-41EE-861B-8319C4EA1922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1A25AB8-766E-4648-AC46-92FB78BFD8D8}" type="slidenum">
              <a:rPr lang="en-US" smtClean="0">
                <a:solidFill>
                  <a:srgbClr val="FBFBFB"/>
                </a:solidFill>
              </a:rPr>
              <a:pPr/>
              <a:t>‹#›</a:t>
            </a:fld>
            <a:endParaRPr lang="en-US" dirty="0">
              <a:solidFill>
                <a:srgbClr val="FBFBF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0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57F-91E1-4012-BCFC-A9E891E54049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5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94C3-8E68-4092-BE45-A227669DCF0F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834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411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048112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 dirty="0">
                <a:latin typeface="Times" pitchFamily="-112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BBC750ED-6200-496E-A51F-1125225F42C7}" type="datetime1">
              <a:rPr lang="en-US" smtClean="0">
                <a:solidFill>
                  <a:srgbClr val="00457C"/>
                </a:solidFill>
              </a:rPr>
              <a:pPr>
                <a:defRPr/>
              </a:pPr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 sz="1400" smtClean="0">
                <a:latin typeface="Calibri" pitchFamily="34" charset="0"/>
                <a:ea typeface="ＭＳ Ｐゴシック" pitchFamily="-112" charset="-128"/>
                <a:cs typeface="Calibri" pitchFamily="34" charset="0"/>
              </a:defRPr>
            </a:lvl1pPr>
          </a:lstStyle>
          <a:p>
            <a:pPr>
              <a:defRPr/>
            </a:pPr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997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 Draft – For Internal Discussion Purposes Only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315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— MILLIMAN — STEEL B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Single Corner Rectangle 5"/>
          <p:cNvSpPr/>
          <p:nvPr userDrawn="1"/>
        </p:nvSpPr>
        <p:spPr bwMode="ltGray">
          <a:xfrm rot="10800000" flipH="1">
            <a:off x="400051" y="533400"/>
            <a:ext cx="6141308" cy="5791200"/>
          </a:xfrm>
          <a:prstGeom prst="snip1Rect">
            <a:avLst/>
          </a:prstGeom>
          <a:solidFill>
            <a:schemeClr val="bg1">
              <a:alpha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sp>
        <p:nvSpPr>
          <p:cNvPr id="14" name="Title 4"/>
          <p:cNvSpPr>
            <a:spLocks noGrp="1"/>
          </p:cNvSpPr>
          <p:nvPr>
            <p:ph type="title" hasCustomPrompt="1"/>
          </p:nvPr>
        </p:nvSpPr>
        <p:spPr>
          <a:xfrm>
            <a:off x="742951" y="1524000"/>
            <a:ext cx="5086350" cy="3505200"/>
          </a:xfrm>
          <a:noFill/>
        </p:spPr>
        <p:txBody>
          <a:bodyPr wrap="square" lIns="0" rIns="0" bIns="0" anchor="b" anchorCtr="0">
            <a:noAutofit/>
          </a:bodyPr>
          <a:lstStyle>
            <a:lvl1pPr>
              <a:lnSpc>
                <a:spcPct val="8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Title slide steel background. Click </a:t>
            </a:r>
            <a:br>
              <a:rPr lang="en-US" dirty="0" smtClean="0"/>
            </a:br>
            <a:r>
              <a:rPr lang="en-US" dirty="0" smtClean="0"/>
              <a:t>here to add title.</a:t>
            </a:r>
            <a:endParaRPr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54102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Presenter name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742951" y="57150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2950" y="1016030"/>
            <a:ext cx="1165781" cy="431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21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— MILLIMAN — SLATE B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Single Corner Rectangle 7"/>
          <p:cNvSpPr/>
          <p:nvPr userDrawn="1"/>
        </p:nvSpPr>
        <p:spPr bwMode="ltGray">
          <a:xfrm rot="10800000" flipH="1">
            <a:off x="400051" y="533400"/>
            <a:ext cx="6141308" cy="5791200"/>
          </a:xfrm>
          <a:prstGeom prst="snip1Rect">
            <a:avLst/>
          </a:prstGeom>
          <a:solidFill>
            <a:schemeClr val="tx1">
              <a:alpha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12" name="Title 4"/>
          <p:cNvSpPr>
            <a:spLocks noGrp="1"/>
          </p:cNvSpPr>
          <p:nvPr>
            <p:ph type="title" hasCustomPrompt="1"/>
          </p:nvPr>
        </p:nvSpPr>
        <p:spPr>
          <a:xfrm>
            <a:off x="742951" y="1524000"/>
            <a:ext cx="5086350" cy="3505200"/>
          </a:xfrm>
          <a:noFill/>
        </p:spPr>
        <p:txBody>
          <a:bodyPr wrap="square" lIns="0" rIns="0" bIns="0" anchor="b" anchorCtr="0">
            <a:noAutofit/>
          </a:bodyPr>
          <a:lstStyle>
            <a:lvl1pPr>
              <a:lnSpc>
                <a:spcPct val="8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slide slate background. Click </a:t>
            </a:r>
            <a:br>
              <a:rPr lang="en-US" dirty="0" smtClean="0"/>
            </a:br>
            <a:r>
              <a:rPr lang="en-US" dirty="0" smtClean="0"/>
              <a:t>here to add title.</a:t>
            </a:r>
            <a:endParaRPr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54102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Presenter name</a:t>
            </a:r>
            <a:endParaRPr lang="en-US" dirty="0" smtClean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742951" y="57150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2951" y="1016030"/>
            <a:ext cx="1165784" cy="35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22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— MILLIMAN — BLUE B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nip Single Corner Rectangle 19"/>
          <p:cNvSpPr/>
          <p:nvPr userDrawn="1"/>
        </p:nvSpPr>
        <p:spPr bwMode="ltGray">
          <a:xfrm rot="10800000" flipH="1">
            <a:off x="400051" y="533400"/>
            <a:ext cx="6141308" cy="5791200"/>
          </a:xfrm>
          <a:prstGeom prst="snip1Rect">
            <a:avLst/>
          </a:prstGeom>
          <a:solidFill>
            <a:schemeClr val="tx2">
              <a:lumMod val="50000"/>
              <a:alpha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sp>
        <p:nvSpPr>
          <p:cNvPr id="16" name="Title 4"/>
          <p:cNvSpPr>
            <a:spLocks noGrp="1"/>
          </p:cNvSpPr>
          <p:nvPr>
            <p:ph type="title" hasCustomPrompt="1"/>
          </p:nvPr>
        </p:nvSpPr>
        <p:spPr>
          <a:xfrm>
            <a:off x="742951" y="1524000"/>
            <a:ext cx="5086350" cy="3505200"/>
          </a:xfrm>
          <a:noFill/>
        </p:spPr>
        <p:txBody>
          <a:bodyPr wrap="square" lIns="0" rIns="0" bIns="0" anchor="b" anchorCtr="0">
            <a:noAutofit/>
          </a:bodyPr>
          <a:lstStyle>
            <a:lvl1pPr>
              <a:lnSpc>
                <a:spcPct val="8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slide blue background. Click </a:t>
            </a:r>
            <a:br>
              <a:rPr lang="en-US" dirty="0" smtClean="0"/>
            </a:br>
            <a:r>
              <a:rPr lang="en-US" dirty="0" smtClean="0"/>
              <a:t>here to add title.</a:t>
            </a:r>
            <a:endParaRPr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54102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Presenter name</a:t>
            </a:r>
            <a:endParaRPr lang="en-US" dirty="0" smtClean="0"/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742951" y="57150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2951" y="1016030"/>
            <a:ext cx="1165784" cy="35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69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— MILLIMAN — CHARCOAL B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Single Corner Rectangle 7"/>
          <p:cNvSpPr/>
          <p:nvPr userDrawn="1"/>
        </p:nvSpPr>
        <p:spPr bwMode="ltGray">
          <a:xfrm rot="10800000" flipH="1">
            <a:off x="400051" y="533400"/>
            <a:ext cx="6141308" cy="5791200"/>
          </a:xfrm>
          <a:prstGeom prst="snip1Rect">
            <a:avLst/>
          </a:prstGeom>
          <a:solidFill>
            <a:schemeClr val="accent1">
              <a:lumMod val="50000"/>
              <a:alpha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sp>
        <p:nvSpPr>
          <p:cNvPr id="11" name="Title 4"/>
          <p:cNvSpPr>
            <a:spLocks noGrp="1"/>
          </p:cNvSpPr>
          <p:nvPr>
            <p:ph type="title" hasCustomPrompt="1"/>
          </p:nvPr>
        </p:nvSpPr>
        <p:spPr>
          <a:xfrm>
            <a:off x="742951" y="1524000"/>
            <a:ext cx="5086350" cy="3505200"/>
          </a:xfrm>
          <a:noFill/>
        </p:spPr>
        <p:txBody>
          <a:bodyPr wrap="square" lIns="0" rIns="0" bIns="0" anchor="b" anchorCtr="0">
            <a:noAutofit/>
          </a:bodyPr>
          <a:lstStyle>
            <a:lvl1pPr>
              <a:lnSpc>
                <a:spcPct val="8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slide charcoal background. Click </a:t>
            </a:r>
            <a:br>
              <a:rPr lang="en-US" dirty="0" smtClean="0"/>
            </a:br>
            <a:r>
              <a:rPr lang="en-US" dirty="0" smtClean="0"/>
              <a:t>here to add title.</a:t>
            </a:r>
            <a:endParaRPr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54102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Presenter name</a:t>
            </a:r>
            <a:endParaRPr lang="en-US" dirty="0" smtClean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742951" y="5715002"/>
            <a:ext cx="5086350" cy="292131"/>
          </a:xfrm>
        </p:spPr>
        <p:txBody>
          <a:bodyPr/>
          <a:lstStyle>
            <a:lvl1pPr marL="0" indent="0">
              <a:buNone/>
              <a:defRPr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2951" y="1016030"/>
            <a:ext cx="1165784" cy="35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35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— STEEL B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ingle Corner Rectangle 4"/>
          <p:cNvSpPr/>
          <p:nvPr userDrawn="1"/>
        </p:nvSpPr>
        <p:spPr bwMode="ltGray">
          <a:xfrm rot="10800000" flipH="1">
            <a:off x="400051" y="0"/>
            <a:ext cx="6147657" cy="4953000"/>
          </a:xfrm>
          <a:custGeom>
            <a:avLst/>
            <a:gdLst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5791200 h 5791200"/>
              <a:gd name="connsiteX5" fmla="*/ 0 w 8188410"/>
              <a:gd name="connsiteY5" fmla="*/ 0 h 5791200"/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4953000 h 5791200"/>
              <a:gd name="connsiteX5" fmla="*/ 0 w 8188410"/>
              <a:gd name="connsiteY5" fmla="*/ 0 h 5791200"/>
              <a:gd name="connsiteX0" fmla="*/ 0 w 8196876"/>
              <a:gd name="connsiteY0" fmla="*/ 0 h 4953000"/>
              <a:gd name="connsiteX1" fmla="*/ 7223191 w 8196876"/>
              <a:gd name="connsiteY1" fmla="*/ 0 h 4953000"/>
              <a:gd name="connsiteX2" fmla="*/ 8188410 w 8196876"/>
              <a:gd name="connsiteY2" fmla="*/ 965219 h 4953000"/>
              <a:gd name="connsiteX3" fmla="*/ 8196876 w 8196876"/>
              <a:gd name="connsiteY3" fmla="*/ 4953000 h 4953000"/>
              <a:gd name="connsiteX4" fmla="*/ 0 w 8196876"/>
              <a:gd name="connsiteY4" fmla="*/ 4953000 h 4953000"/>
              <a:gd name="connsiteX5" fmla="*/ 0 w 8196876"/>
              <a:gd name="connsiteY5" fmla="*/ 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96876" h="4953000">
                <a:moveTo>
                  <a:pt x="0" y="0"/>
                </a:moveTo>
                <a:lnTo>
                  <a:pt x="7223191" y="0"/>
                </a:lnTo>
                <a:lnTo>
                  <a:pt x="8188410" y="965219"/>
                </a:lnTo>
                <a:lnTo>
                  <a:pt x="8196876" y="4953000"/>
                </a:lnTo>
                <a:lnTo>
                  <a:pt x="0" y="4953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42950" y="685802"/>
            <a:ext cx="5029200" cy="3047815"/>
          </a:xfrm>
        </p:spPr>
        <p:txBody>
          <a:bodyPr anchor="b" anchorCtr="0">
            <a:noAutofit/>
          </a:bodyPr>
          <a:lstStyle>
            <a:lvl1pPr>
              <a:lnSpc>
                <a:spcPct val="80000"/>
              </a:lnSpc>
              <a:defRPr sz="33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Section title </a:t>
            </a:r>
            <a:br>
              <a:rPr lang="en-US" dirty="0" smtClean="0"/>
            </a:br>
            <a:r>
              <a:rPr lang="en-US" dirty="0" smtClean="0"/>
              <a:t>steel background</a:t>
            </a:r>
            <a:endParaRPr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742950" y="3810000"/>
            <a:ext cx="5029200" cy="914400"/>
          </a:xfrm>
        </p:spPr>
        <p:txBody>
          <a:bodyPr>
            <a:noAutofit/>
          </a:bodyPr>
          <a:lstStyle>
            <a:lvl1pPr marL="0" indent="0">
              <a:spcBef>
                <a:spcPts val="450"/>
              </a:spcBef>
              <a:buNone/>
              <a:defRPr sz="2100" baseline="0">
                <a:solidFill>
                  <a:schemeClr val="tx2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367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9140"/>
            <a:ext cx="82296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1122"/>
            <a:ext cx="8229600" cy="432511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73B4-B39A-486E-8059-BF63CA30C30E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  <a:p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77000" y="44196"/>
            <a:ext cx="2459736" cy="365760"/>
          </a:xfrm>
        </p:spPr>
        <p:txBody>
          <a:bodyPr/>
          <a:lstStyle/>
          <a:p>
            <a:r>
              <a:rPr lang="en-US" dirty="0"/>
              <a:t>DRAFT             </a:t>
            </a:r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44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— SLATE B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ingle Corner Rectangle 4"/>
          <p:cNvSpPr/>
          <p:nvPr userDrawn="1"/>
        </p:nvSpPr>
        <p:spPr bwMode="ltGray">
          <a:xfrm rot="10800000" flipH="1">
            <a:off x="400051" y="0"/>
            <a:ext cx="6147657" cy="4953000"/>
          </a:xfrm>
          <a:custGeom>
            <a:avLst/>
            <a:gdLst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5791200 h 5791200"/>
              <a:gd name="connsiteX5" fmla="*/ 0 w 8188410"/>
              <a:gd name="connsiteY5" fmla="*/ 0 h 5791200"/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4953000 h 5791200"/>
              <a:gd name="connsiteX5" fmla="*/ 0 w 8188410"/>
              <a:gd name="connsiteY5" fmla="*/ 0 h 5791200"/>
              <a:gd name="connsiteX0" fmla="*/ 0 w 8196876"/>
              <a:gd name="connsiteY0" fmla="*/ 0 h 4953000"/>
              <a:gd name="connsiteX1" fmla="*/ 7223191 w 8196876"/>
              <a:gd name="connsiteY1" fmla="*/ 0 h 4953000"/>
              <a:gd name="connsiteX2" fmla="*/ 8188410 w 8196876"/>
              <a:gd name="connsiteY2" fmla="*/ 965219 h 4953000"/>
              <a:gd name="connsiteX3" fmla="*/ 8196876 w 8196876"/>
              <a:gd name="connsiteY3" fmla="*/ 4953000 h 4953000"/>
              <a:gd name="connsiteX4" fmla="*/ 0 w 8196876"/>
              <a:gd name="connsiteY4" fmla="*/ 4953000 h 4953000"/>
              <a:gd name="connsiteX5" fmla="*/ 0 w 8196876"/>
              <a:gd name="connsiteY5" fmla="*/ 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96876" h="4953000">
                <a:moveTo>
                  <a:pt x="0" y="0"/>
                </a:moveTo>
                <a:lnTo>
                  <a:pt x="7223191" y="0"/>
                </a:lnTo>
                <a:lnTo>
                  <a:pt x="8188410" y="965219"/>
                </a:lnTo>
                <a:lnTo>
                  <a:pt x="8196876" y="4953000"/>
                </a:lnTo>
                <a:lnTo>
                  <a:pt x="0" y="4953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42950" y="685802"/>
            <a:ext cx="5029200" cy="3047815"/>
          </a:xfrm>
        </p:spPr>
        <p:txBody>
          <a:bodyPr anchor="b" anchorCtr="0">
            <a:noAutofit/>
          </a:bodyPr>
          <a:lstStyle>
            <a:lvl1pPr>
              <a:lnSpc>
                <a:spcPct val="800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Section title </a:t>
            </a:r>
            <a:br>
              <a:rPr lang="en-US" dirty="0" smtClean="0"/>
            </a:br>
            <a:r>
              <a:rPr lang="en-US" dirty="0" smtClean="0"/>
              <a:t>slate background</a:t>
            </a:r>
            <a:endParaRPr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742950" y="3810000"/>
            <a:ext cx="5029200" cy="914400"/>
          </a:xfrm>
        </p:spPr>
        <p:txBody>
          <a:bodyPr>
            <a:noAutofit/>
          </a:bodyPr>
          <a:lstStyle>
            <a:lvl1pPr marL="0" indent="0">
              <a:spcBef>
                <a:spcPts val="450"/>
              </a:spcBef>
              <a:buNone/>
              <a:defRPr sz="2100" baseline="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666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— BLUE B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ingle Corner Rectangle 4"/>
          <p:cNvSpPr/>
          <p:nvPr userDrawn="1"/>
        </p:nvSpPr>
        <p:spPr bwMode="ltGray">
          <a:xfrm rot="10800000" flipH="1">
            <a:off x="400051" y="0"/>
            <a:ext cx="6147657" cy="4953000"/>
          </a:xfrm>
          <a:custGeom>
            <a:avLst/>
            <a:gdLst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5791200 h 5791200"/>
              <a:gd name="connsiteX5" fmla="*/ 0 w 8188410"/>
              <a:gd name="connsiteY5" fmla="*/ 0 h 5791200"/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4953000 h 5791200"/>
              <a:gd name="connsiteX5" fmla="*/ 0 w 8188410"/>
              <a:gd name="connsiteY5" fmla="*/ 0 h 5791200"/>
              <a:gd name="connsiteX0" fmla="*/ 0 w 8196876"/>
              <a:gd name="connsiteY0" fmla="*/ 0 h 4953000"/>
              <a:gd name="connsiteX1" fmla="*/ 7223191 w 8196876"/>
              <a:gd name="connsiteY1" fmla="*/ 0 h 4953000"/>
              <a:gd name="connsiteX2" fmla="*/ 8188410 w 8196876"/>
              <a:gd name="connsiteY2" fmla="*/ 965219 h 4953000"/>
              <a:gd name="connsiteX3" fmla="*/ 8196876 w 8196876"/>
              <a:gd name="connsiteY3" fmla="*/ 4953000 h 4953000"/>
              <a:gd name="connsiteX4" fmla="*/ 0 w 8196876"/>
              <a:gd name="connsiteY4" fmla="*/ 4953000 h 4953000"/>
              <a:gd name="connsiteX5" fmla="*/ 0 w 8196876"/>
              <a:gd name="connsiteY5" fmla="*/ 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96876" h="4953000">
                <a:moveTo>
                  <a:pt x="0" y="0"/>
                </a:moveTo>
                <a:lnTo>
                  <a:pt x="7223191" y="0"/>
                </a:lnTo>
                <a:lnTo>
                  <a:pt x="8188410" y="965219"/>
                </a:lnTo>
                <a:lnTo>
                  <a:pt x="8196876" y="4953000"/>
                </a:lnTo>
                <a:lnTo>
                  <a:pt x="0" y="4953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  <a:alpha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42950" y="685802"/>
            <a:ext cx="5029200" cy="3047815"/>
          </a:xfrm>
        </p:spPr>
        <p:txBody>
          <a:bodyPr anchor="b" anchorCtr="0">
            <a:noAutofit/>
          </a:bodyPr>
          <a:lstStyle>
            <a:lvl1pPr>
              <a:lnSpc>
                <a:spcPct val="800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Section title </a:t>
            </a:r>
            <a:br>
              <a:rPr lang="en-US" dirty="0" smtClean="0"/>
            </a:br>
            <a:r>
              <a:rPr lang="en-US" dirty="0" smtClean="0"/>
              <a:t>blue background</a:t>
            </a:r>
            <a:endParaRPr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742950" y="3810000"/>
            <a:ext cx="5029200" cy="914400"/>
          </a:xfrm>
        </p:spPr>
        <p:txBody>
          <a:bodyPr>
            <a:noAutofit/>
          </a:bodyPr>
          <a:lstStyle>
            <a:lvl1pPr marL="0" indent="0">
              <a:spcBef>
                <a:spcPts val="450"/>
              </a:spcBef>
              <a:buNone/>
              <a:defRPr sz="2100" baseline="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616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— CHARCOAL B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ingle Corner Rectangle 4"/>
          <p:cNvSpPr/>
          <p:nvPr userDrawn="1"/>
        </p:nvSpPr>
        <p:spPr bwMode="ltGray">
          <a:xfrm rot="10800000" flipH="1">
            <a:off x="400051" y="0"/>
            <a:ext cx="6147657" cy="4953000"/>
          </a:xfrm>
          <a:custGeom>
            <a:avLst/>
            <a:gdLst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5791200 h 5791200"/>
              <a:gd name="connsiteX5" fmla="*/ 0 w 8188410"/>
              <a:gd name="connsiteY5" fmla="*/ 0 h 5791200"/>
              <a:gd name="connsiteX0" fmla="*/ 0 w 8188410"/>
              <a:gd name="connsiteY0" fmla="*/ 0 h 5791200"/>
              <a:gd name="connsiteX1" fmla="*/ 7223191 w 8188410"/>
              <a:gd name="connsiteY1" fmla="*/ 0 h 5791200"/>
              <a:gd name="connsiteX2" fmla="*/ 8188410 w 8188410"/>
              <a:gd name="connsiteY2" fmla="*/ 965219 h 5791200"/>
              <a:gd name="connsiteX3" fmla="*/ 8188410 w 8188410"/>
              <a:gd name="connsiteY3" fmla="*/ 5791200 h 5791200"/>
              <a:gd name="connsiteX4" fmla="*/ 0 w 8188410"/>
              <a:gd name="connsiteY4" fmla="*/ 4953000 h 5791200"/>
              <a:gd name="connsiteX5" fmla="*/ 0 w 8188410"/>
              <a:gd name="connsiteY5" fmla="*/ 0 h 5791200"/>
              <a:gd name="connsiteX0" fmla="*/ 0 w 8196876"/>
              <a:gd name="connsiteY0" fmla="*/ 0 h 4953000"/>
              <a:gd name="connsiteX1" fmla="*/ 7223191 w 8196876"/>
              <a:gd name="connsiteY1" fmla="*/ 0 h 4953000"/>
              <a:gd name="connsiteX2" fmla="*/ 8188410 w 8196876"/>
              <a:gd name="connsiteY2" fmla="*/ 965219 h 4953000"/>
              <a:gd name="connsiteX3" fmla="*/ 8196876 w 8196876"/>
              <a:gd name="connsiteY3" fmla="*/ 4953000 h 4953000"/>
              <a:gd name="connsiteX4" fmla="*/ 0 w 8196876"/>
              <a:gd name="connsiteY4" fmla="*/ 4953000 h 4953000"/>
              <a:gd name="connsiteX5" fmla="*/ 0 w 8196876"/>
              <a:gd name="connsiteY5" fmla="*/ 0 h 495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96876" h="4953000">
                <a:moveTo>
                  <a:pt x="0" y="0"/>
                </a:moveTo>
                <a:lnTo>
                  <a:pt x="7223191" y="0"/>
                </a:lnTo>
                <a:lnTo>
                  <a:pt x="8188410" y="965219"/>
                </a:lnTo>
                <a:lnTo>
                  <a:pt x="8196876" y="4953000"/>
                </a:lnTo>
                <a:lnTo>
                  <a:pt x="0" y="4953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  <a:alpha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lang="en-US" sz="1013" dirty="0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357461" y="7733655"/>
            <a:ext cx="6858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685783">
              <a:lnSpc>
                <a:spcPct val="90000"/>
              </a:lnSpc>
            </a:pPr>
            <a:endParaRPr lang="en-US" sz="1013" dirty="0">
              <a:solidFill>
                <a:srgbClr val="0A4977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42950" y="685802"/>
            <a:ext cx="5029200" cy="3047815"/>
          </a:xfrm>
        </p:spPr>
        <p:txBody>
          <a:bodyPr anchor="b" anchorCtr="0">
            <a:noAutofit/>
          </a:bodyPr>
          <a:lstStyle>
            <a:lvl1pPr>
              <a:lnSpc>
                <a:spcPct val="800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Section title </a:t>
            </a:r>
            <a:br>
              <a:rPr lang="en-US" dirty="0" smtClean="0"/>
            </a:br>
            <a:r>
              <a:rPr lang="en-US" dirty="0" smtClean="0"/>
              <a:t>charcoal background</a:t>
            </a:r>
            <a:endParaRPr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742950" y="3810000"/>
            <a:ext cx="5029200" cy="914400"/>
          </a:xfrm>
        </p:spPr>
        <p:txBody>
          <a:bodyPr>
            <a:noAutofit/>
          </a:bodyPr>
          <a:lstStyle>
            <a:lvl1pPr marL="0" indent="0">
              <a:spcBef>
                <a:spcPts val="450"/>
              </a:spcBef>
              <a:buNone/>
              <a:defRPr sz="2100" baseline="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537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7411" y="381000"/>
            <a:ext cx="7092553" cy="2286000"/>
          </a:xfrm>
        </p:spPr>
        <p:txBody>
          <a:bodyPr>
            <a:noAutofit/>
          </a:bodyPr>
          <a:lstStyle>
            <a:lvl1pPr marL="288029" indent="-288029">
              <a:lnSpc>
                <a:spcPct val="8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“Click to add quote here. Type quotation marks before and after text.”</a:t>
            </a:r>
            <a:endParaRPr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546040" y="2819400"/>
            <a:ext cx="6773923" cy="13716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500" baseline="0"/>
            </a:lvl1pPr>
            <a:lvl2pPr marL="0" indent="0">
              <a:spcBef>
                <a:spcPts val="0"/>
              </a:spcBef>
              <a:buFontTx/>
              <a:buNone/>
              <a:defRPr sz="1500"/>
            </a:lvl2pPr>
            <a:lvl3pPr marL="0" indent="0">
              <a:spcBef>
                <a:spcPts val="0"/>
              </a:spcBef>
              <a:buFontTx/>
              <a:buNone/>
              <a:defRPr sz="1500"/>
            </a:lvl3pPr>
            <a:lvl4pPr marL="0" indent="0">
              <a:spcBef>
                <a:spcPts val="0"/>
              </a:spcBef>
              <a:buFontTx/>
              <a:buNone/>
              <a:defRPr sz="1500"/>
            </a:lvl4pPr>
            <a:lvl5pPr marL="0" indent="0">
              <a:spcBef>
                <a:spcPts val="0"/>
              </a:spcBef>
              <a:buFontTx/>
              <a:buNone/>
              <a:defRPr sz="1500"/>
            </a:lvl5pPr>
            <a:lvl6pPr marL="0" indent="0">
              <a:spcBef>
                <a:spcPts val="0"/>
              </a:spcBef>
              <a:buFontTx/>
              <a:buNone/>
              <a:defRPr sz="1500"/>
            </a:lvl6pPr>
            <a:lvl7pPr marL="0" indent="0">
              <a:spcBef>
                <a:spcPts val="0"/>
              </a:spcBef>
              <a:buFontTx/>
              <a:buNone/>
              <a:defRPr sz="1500"/>
            </a:lvl7pPr>
            <a:lvl8pPr marL="0" indent="0">
              <a:spcBef>
                <a:spcPts val="0"/>
              </a:spcBef>
              <a:buFontTx/>
              <a:buNone/>
              <a:defRPr sz="1500"/>
            </a:lvl8pPr>
            <a:lvl9pPr marL="0" indent="0">
              <a:spcBef>
                <a:spcPts val="0"/>
              </a:spcBef>
              <a:buFontTx/>
              <a:buNone/>
              <a:defRPr sz="1500"/>
            </a:lvl9pPr>
          </a:lstStyle>
          <a:p>
            <a:r>
              <a:rPr lang="en-US" dirty="0" smtClean="0"/>
              <a:t>—Quote attribution — name, title and company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8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CHARCOAL B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7411" y="381000"/>
            <a:ext cx="7092553" cy="2286000"/>
          </a:xfrm>
        </p:spPr>
        <p:txBody>
          <a:bodyPr>
            <a:noAutofit/>
          </a:bodyPr>
          <a:lstStyle>
            <a:lvl1pPr marL="288029" indent="-288029">
              <a:lnSpc>
                <a:spcPct val="8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“Click to add quote here. Type quotation marks before and after text.”</a:t>
            </a:r>
            <a:endParaRPr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514350" y="2819400"/>
            <a:ext cx="6805612" cy="13716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500"/>
            </a:lvl1pPr>
            <a:lvl2pPr marL="0" indent="0">
              <a:spcBef>
                <a:spcPts val="0"/>
              </a:spcBef>
              <a:buFontTx/>
              <a:buNone/>
              <a:defRPr sz="1500"/>
            </a:lvl2pPr>
            <a:lvl3pPr marL="0" indent="0">
              <a:spcBef>
                <a:spcPts val="0"/>
              </a:spcBef>
              <a:buFontTx/>
              <a:buNone/>
              <a:defRPr sz="1500"/>
            </a:lvl3pPr>
            <a:lvl4pPr marL="0" indent="0">
              <a:spcBef>
                <a:spcPts val="0"/>
              </a:spcBef>
              <a:buFontTx/>
              <a:buNone/>
              <a:defRPr sz="1500"/>
            </a:lvl4pPr>
            <a:lvl5pPr marL="0" indent="0">
              <a:spcBef>
                <a:spcPts val="0"/>
              </a:spcBef>
              <a:buFontTx/>
              <a:buNone/>
              <a:defRPr sz="1500"/>
            </a:lvl5pPr>
            <a:lvl6pPr marL="0" indent="0">
              <a:spcBef>
                <a:spcPts val="0"/>
              </a:spcBef>
              <a:buFontTx/>
              <a:buNone/>
              <a:defRPr sz="1500"/>
            </a:lvl6pPr>
            <a:lvl7pPr marL="0" indent="0">
              <a:spcBef>
                <a:spcPts val="0"/>
              </a:spcBef>
              <a:buFontTx/>
              <a:buNone/>
              <a:defRPr sz="1500"/>
            </a:lvl7pPr>
            <a:lvl8pPr marL="0" indent="0">
              <a:spcBef>
                <a:spcPts val="0"/>
              </a:spcBef>
              <a:buFontTx/>
              <a:buNone/>
              <a:defRPr sz="1500"/>
            </a:lvl8pPr>
            <a:lvl9pPr marL="0" indent="0">
              <a:spcBef>
                <a:spcPts val="0"/>
              </a:spcBef>
              <a:buFontTx/>
              <a:buNone/>
              <a:defRPr sz="1500"/>
            </a:lvl9pPr>
          </a:lstStyle>
          <a:p>
            <a:r>
              <a:rPr lang="en-US" dirty="0" smtClean="0"/>
              <a:t>—Quote attribution — name, title and company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C6C9CA"/>
                </a:solidFill>
              </a:rPr>
              <a:t>June 15, 2016</a:t>
            </a:r>
            <a:endParaRPr>
              <a:solidFill>
                <a:srgbClr val="C6C9C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C6C9CA"/>
                </a:solidFill>
              </a:rPr>
              <a:t>Confidential Draft – For Discussion Purposes Only</a:t>
            </a:r>
            <a:endParaRPr dirty="0">
              <a:solidFill>
                <a:srgbClr val="C6C9C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016F8AB-BCEA-4347-8BA6-BE776009BC89}" type="slidenum">
              <a:rPr lang="en-US" smtClean="0">
                <a:solidFill>
                  <a:srgbClr val="7D8791"/>
                </a:solidFill>
              </a:rPr>
              <a:pPr/>
              <a:t>‹#›</a:t>
            </a:fld>
            <a:endParaRPr lang="en-US" dirty="0"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932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09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082" y="521208"/>
            <a:ext cx="8227457" cy="411480"/>
          </a:xfrm>
        </p:spPr>
        <p:txBody>
          <a:bodyPr wrap="square">
            <a:noAutofit/>
          </a:bodyPr>
          <a:lstStyle>
            <a:lvl1pPr>
              <a:defRPr baseline="0"/>
            </a:lvl1pPr>
          </a:lstStyle>
          <a:p>
            <a:r>
              <a:rPr dirty="0"/>
              <a:t>Click to add one-line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082" y="934240"/>
            <a:ext cx="8227457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 baseline="0"/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  <a:lvl6pPr marL="0" indent="0">
              <a:spcBef>
                <a:spcPts val="0"/>
              </a:spcBef>
              <a:buNone/>
              <a:defRPr sz="1800"/>
            </a:lvl6pPr>
            <a:lvl7pPr marL="0" indent="0">
              <a:spcBef>
                <a:spcPts val="0"/>
              </a:spcBef>
              <a:buNone/>
              <a:defRPr sz="1800"/>
            </a:lvl7pPr>
            <a:lvl8pPr marL="0" indent="0">
              <a:spcBef>
                <a:spcPts val="0"/>
              </a:spcBef>
              <a:buNone/>
              <a:defRPr sz="1800"/>
            </a:lvl8pPr>
            <a:lvl9pPr marL="0" indent="0">
              <a:spcBef>
                <a:spcPts val="0"/>
              </a:spcBef>
              <a:buNone/>
              <a:defRPr sz="1800"/>
            </a:lvl9pPr>
          </a:lstStyle>
          <a:p>
            <a:pPr lvl="0"/>
            <a:r>
              <a:rPr/>
              <a:t>Click to add one-line subtitle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3"/>
            <a:ext cx="8227338" cy="4571999"/>
          </a:xfrm>
        </p:spPr>
        <p:txBody>
          <a:bodyPr/>
          <a:lstStyle>
            <a:lvl1pPr>
              <a:defRPr sz="18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36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57082" y="521208"/>
            <a:ext cx="8227457" cy="411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dirty="0"/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082" y="934240"/>
            <a:ext cx="8227457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 baseline="0"/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  <a:lvl6pPr marL="0" indent="0">
              <a:spcBef>
                <a:spcPts val="0"/>
              </a:spcBef>
              <a:buNone/>
              <a:defRPr sz="1800"/>
            </a:lvl6pPr>
            <a:lvl7pPr marL="0" indent="0">
              <a:spcBef>
                <a:spcPts val="0"/>
              </a:spcBef>
              <a:buNone/>
              <a:defRPr sz="1800"/>
            </a:lvl7pPr>
            <a:lvl8pPr marL="0" indent="0">
              <a:spcBef>
                <a:spcPts val="0"/>
              </a:spcBef>
              <a:buNone/>
              <a:defRPr sz="1800"/>
            </a:lvl8pPr>
            <a:lvl9pPr marL="0" indent="0">
              <a:spcBef>
                <a:spcPts val="0"/>
              </a:spcBef>
              <a:buNone/>
              <a:defRPr sz="1800"/>
            </a:lvl9pPr>
          </a:lstStyle>
          <a:p>
            <a:pPr lvl="0"/>
            <a:r>
              <a:rPr/>
              <a:t>Click to add one-line subtitle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72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86752" y="6430870"/>
            <a:ext cx="400049" cy="232147"/>
          </a:xfrm>
        </p:spPr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94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W/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86752" y="6430870"/>
            <a:ext cx="400049" cy="232147"/>
          </a:xfrm>
        </p:spPr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57082" y="1828801"/>
            <a:ext cx="1994297" cy="1920875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2541127" y="1828801"/>
            <a:ext cx="1994297" cy="1920875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625171" y="1828801"/>
            <a:ext cx="1994297" cy="1920875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6709217" y="1828801"/>
            <a:ext cx="1994297" cy="1920875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457082" y="3810001"/>
            <a:ext cx="1994297" cy="1431925"/>
          </a:xfrm>
          <a:solidFill>
            <a:schemeClr val="accent5"/>
          </a:solidFill>
        </p:spPr>
        <p:txBody>
          <a:bodyPr lIns="182880" tIns="182880" rIns="182880" bIns="18288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2541127" y="3810001"/>
            <a:ext cx="1994297" cy="1431925"/>
          </a:xfrm>
          <a:solidFill>
            <a:schemeClr val="accent5"/>
          </a:solidFill>
        </p:spPr>
        <p:txBody>
          <a:bodyPr lIns="182880" tIns="182880" rIns="182880" bIns="18288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4625172" y="3810001"/>
            <a:ext cx="1994297" cy="1431925"/>
          </a:xfrm>
          <a:solidFill>
            <a:schemeClr val="accent5"/>
          </a:solidFill>
        </p:spPr>
        <p:txBody>
          <a:bodyPr lIns="182880" tIns="182880" rIns="182880" bIns="18288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6709217" y="3810001"/>
            <a:ext cx="1994297" cy="1431925"/>
          </a:xfrm>
          <a:solidFill>
            <a:schemeClr val="accent5"/>
          </a:solidFill>
        </p:spPr>
        <p:txBody>
          <a:bodyPr lIns="182880" tIns="182880" rIns="182880" bIns="18288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9998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598D-9D87-4A60-932E-C490BCB98208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712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CUSTOM 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14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5886450" cy="457200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6457950" y="1524000"/>
            <a:ext cx="2226588" cy="45720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675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6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457080" y="1524000"/>
            <a:ext cx="5029320" cy="4572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657850" y="1524000"/>
            <a:ext cx="3026688" cy="4572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050"/>
            </a:lvl2pPr>
            <a:lvl3pPr>
              <a:defRPr sz="900"/>
            </a:lvl3pPr>
            <a:lvl4pPr>
              <a:defRPr sz="825"/>
            </a:lvl4pPr>
            <a:lvl5pPr>
              <a:defRPr sz="825"/>
            </a:lvl5pPr>
            <a:lvl6pPr>
              <a:defRPr sz="825"/>
            </a:lvl6pPr>
            <a:lvl7pPr>
              <a:defRPr sz="825"/>
            </a:lvl7pPr>
            <a:lvl8pPr>
              <a:defRPr sz="825"/>
            </a:lvl8pPr>
            <a:lvl9pPr>
              <a:defRPr sz="8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4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457080" y="1524000"/>
            <a:ext cx="5029320" cy="4572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5600701" y="1524000"/>
            <a:ext cx="3083838" cy="45720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675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84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RIGHT W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81" y="519237"/>
            <a:ext cx="3943350" cy="547564"/>
          </a:xfrm>
        </p:spPr>
        <p:txBody>
          <a:bodyPr anchor="t"/>
          <a:lstStyle>
            <a:lvl1pPr>
              <a:defRPr sz="21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081" y="1219200"/>
            <a:ext cx="3943350" cy="4876800"/>
          </a:xfrm>
          <a:noFill/>
        </p:spPr>
        <p:txBody>
          <a:bodyPr lIns="0" tIns="0" rIns="0" bIns="0">
            <a:noAutofit/>
          </a:bodyPr>
          <a:lstStyle>
            <a:lvl1pPr marL="0" indent="0">
              <a:spcBef>
                <a:spcPts val="675"/>
              </a:spcBef>
              <a:buNone/>
              <a:defRPr sz="1350">
                <a:solidFill>
                  <a:schemeClr val="tx2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4572001" y="519237"/>
            <a:ext cx="4114799" cy="5576764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7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ICTURES W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082" y="519237"/>
            <a:ext cx="8227457" cy="8523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456010" y="1524000"/>
            <a:ext cx="3984498" cy="33528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457080" y="4953000"/>
            <a:ext cx="3984498" cy="11430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675"/>
              </a:spcBef>
              <a:buNone/>
              <a:defRPr sz="135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 bwMode="ltGray">
          <a:xfrm>
            <a:off x="4700040" y="1524000"/>
            <a:ext cx="3984498" cy="33528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4"/>
          </p:nvPr>
        </p:nvSpPr>
        <p:spPr bwMode="ltGray">
          <a:xfrm>
            <a:off x="4700040" y="4953000"/>
            <a:ext cx="3984498" cy="11430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675"/>
              </a:spcBef>
              <a:buNone/>
              <a:defRPr sz="135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6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PICTURES W/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456010" y="1524000"/>
            <a:ext cx="2571750" cy="2667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457080" y="4267200"/>
            <a:ext cx="2571750" cy="18288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675"/>
              </a:spcBef>
              <a:buNone/>
              <a:defRPr sz="135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 bwMode="ltGray">
          <a:xfrm>
            <a:off x="3286125" y="1524000"/>
            <a:ext cx="2571750" cy="2667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4"/>
          </p:nvPr>
        </p:nvSpPr>
        <p:spPr bwMode="ltGray">
          <a:xfrm>
            <a:off x="3286125" y="4267200"/>
            <a:ext cx="2571750" cy="18288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675"/>
              </a:spcBef>
              <a:buNone/>
              <a:defRPr sz="135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5"/>
          </p:nvPr>
        </p:nvSpPr>
        <p:spPr bwMode="ltGray">
          <a:xfrm>
            <a:off x="6112788" y="1524000"/>
            <a:ext cx="2571750" cy="2667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6"/>
          </p:nvPr>
        </p:nvSpPr>
        <p:spPr bwMode="ltGray">
          <a:xfrm>
            <a:off x="6112788" y="4267200"/>
            <a:ext cx="2571750" cy="18288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675"/>
              </a:spcBef>
              <a:buNone/>
              <a:defRPr sz="135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>
              <a:solidFill>
                <a:srgbClr val="4548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dirty="0">
              <a:solidFill>
                <a:srgbClr val="4548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>
                <a:solidFill>
                  <a:srgbClr val="7D8791"/>
                </a:solidFill>
              </a:rPr>
              <a:pPr/>
              <a:t>‹#›</a:t>
            </a:fld>
            <a:endParaRPr>
              <a:solidFill>
                <a:srgbClr val="7D87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5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0" y="0"/>
            <a:ext cx="9144000" cy="6858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4065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/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342900" y="457200"/>
            <a:ext cx="8458200" cy="59436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1697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/TITLE &amp;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6009" y="437707"/>
            <a:ext cx="8229600" cy="9144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sz="1013">
              <a:solidFill>
                <a:srgbClr val="FFFFFF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June 15, 2016</a:t>
            </a:r>
            <a:endParaRPr lang="en-US">
              <a:solidFill>
                <a:srgbClr val="45484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lang="en-US">
              <a:solidFill>
                <a:srgbClr val="45484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016F8AB-BCEA-4347-8BA6-BE776009BC89}" type="slidenum">
              <a:rPr lang="uk-UA" smtClean="0">
                <a:solidFill>
                  <a:srgbClr val="7D8791"/>
                </a:solidFill>
              </a:rPr>
              <a:pPr/>
              <a:t>‹#›</a:t>
            </a:fld>
            <a:endParaRPr lang="uk-UA" dirty="0">
              <a:solidFill>
                <a:srgbClr val="7D8791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456009" y="990600"/>
            <a:ext cx="8229600" cy="50292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35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082" y="519237"/>
            <a:ext cx="8227457" cy="4713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583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7AE3-1226-484B-A798-5AE3365FDD1E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635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A23A56-2A1C-4DA8-A470-6404C391E3CB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7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5EDE126-EC64-434E-B367-20CB0CA33523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38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831-FF56-4BAF-A120-A286AA2F97CF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06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F2A5A-61D5-4BA9-B05E-860E949366A6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A97F-C65D-4E46-897A-E137A16FEE58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68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3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5" Type="http://schemas.openxmlformats.org/officeDocument/2006/relationships/slideLayout" Target="../slideLayouts/slideLayout39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23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slideLayout" Target="../slideLayouts/slideLayout36.xml"/><Relationship Id="rId27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BFBFB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C3273B4-B39A-486E-8059-BF63CA30C30E}" type="datetime1">
              <a:rPr lang="en-US" smtClean="0">
                <a:solidFill>
                  <a:srgbClr val="00457C"/>
                </a:solidFill>
              </a:rPr>
              <a:pPr/>
              <a:t>11/3/2016</a:t>
            </a:fld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fr-FR" dirty="0">
                <a:solidFill>
                  <a:srgbClr val="00457C"/>
                </a:solidFill>
              </a:rPr>
              <a:t>(c) SVC Inc  www.svcinc.org  info@svcinc.org</a:t>
            </a:r>
            <a:endParaRPr lang="en-US" dirty="0">
              <a:solidFill>
                <a:srgbClr val="00457C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81800" y="2272"/>
            <a:ext cx="2154936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DRAFT     </a:t>
            </a:r>
            <a:fld id="{71A25AB8-766E-4648-AC46-92FB78BFD8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0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082" y="519237"/>
            <a:ext cx="8227457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3"/>
            <a:ext cx="8227338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456009" y="437707"/>
            <a:ext cx="8229600" cy="9144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lnSpc>
                <a:spcPct val="90000"/>
              </a:lnSpc>
            </a:pPr>
            <a:endParaRPr sz="1013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0751" y="6426104"/>
            <a:ext cx="746684" cy="210312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ctr">
              <a:defRPr sz="525">
                <a:solidFill>
                  <a:schemeClr val="tx2"/>
                </a:solidFill>
              </a:defRPr>
            </a:lvl1pPr>
          </a:lstStyle>
          <a:p>
            <a:pPr defTabSz="685783"/>
            <a:r>
              <a:rPr lang="en-US" smtClean="0">
                <a:solidFill>
                  <a:srgbClr val="45484D"/>
                </a:solidFill>
              </a:rPr>
              <a:t>June 15, 2016</a:t>
            </a:r>
            <a:endParaRPr lang="is-IS" dirty="0">
              <a:solidFill>
                <a:srgbClr val="4548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1" y="6426104"/>
            <a:ext cx="1361549" cy="210312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525">
                <a:solidFill>
                  <a:schemeClr val="tx2"/>
                </a:solidFill>
              </a:defRPr>
            </a:lvl1pPr>
          </a:lstStyle>
          <a:p>
            <a:pPr defTabSz="685783"/>
            <a:r>
              <a:rPr lang="en-US" smtClean="0">
                <a:solidFill>
                  <a:srgbClr val="45484D"/>
                </a:solidFill>
              </a:rPr>
              <a:t>Confidential Draft – For Discussion Purposes Only</a:t>
            </a:r>
            <a:endParaRPr lang="en-US" dirty="0">
              <a:solidFill>
                <a:srgbClr val="4548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286752" y="6430870"/>
            <a:ext cx="400049" cy="232147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pPr defTabSz="685783"/>
            <a:fld id="{B016F8AB-BCEA-4347-8BA6-BE776009BC89}" type="slidenum">
              <a:rPr lang="en-US" smtClean="0">
                <a:solidFill>
                  <a:srgbClr val="7D8791"/>
                </a:solidFill>
              </a:rPr>
              <a:pPr defTabSz="685783"/>
              <a:t>‹#›</a:t>
            </a:fld>
            <a:endParaRPr lang="en-US" dirty="0">
              <a:solidFill>
                <a:srgbClr val="7D879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7"/>
          <a:stretch>
            <a:fillRect/>
          </a:stretch>
        </p:blipFill>
        <p:spPr>
          <a:xfrm>
            <a:off x="457200" y="6402832"/>
            <a:ext cx="857250" cy="23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62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  <p:sldLayoutId id="2147483699" r:id="rId24"/>
    <p:sldLayoutId id="2147483700" r:id="rId2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56" indent="-137156" algn="l" defTabSz="685783" rtl="0" eaLnBrk="1" latinLnBrk="0" hangingPunct="1">
        <a:lnSpc>
          <a:spcPct val="90000"/>
        </a:lnSpc>
        <a:spcBef>
          <a:spcPts val="900"/>
        </a:spcBef>
        <a:buClr>
          <a:schemeClr val="accent5"/>
        </a:buClr>
        <a:buFont typeface="Wingdings" charset="2"/>
        <a:buChar char="§"/>
        <a:defRPr sz="1350" b="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08603" indent="-137156" algn="l" defTabSz="685783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Font typeface="Wingdings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411470" indent="-102868" algn="l" defTabSz="685783" rtl="0" eaLnBrk="1" latinLnBrk="0" hangingPunct="1">
        <a:lnSpc>
          <a:spcPct val="90000"/>
        </a:lnSpc>
        <a:spcBef>
          <a:spcPts val="450"/>
        </a:spcBef>
        <a:buClr>
          <a:schemeClr val="accent5"/>
        </a:buClr>
        <a:buFont typeface="Wingdings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3pPr>
      <a:lvl4pPr marL="548627" indent="-102868" algn="l" defTabSz="685783" rtl="0" eaLnBrk="1" latinLnBrk="0" hangingPunct="1">
        <a:lnSpc>
          <a:spcPct val="90000"/>
        </a:lnSpc>
        <a:spcBef>
          <a:spcPts val="450"/>
        </a:spcBef>
        <a:buClr>
          <a:schemeClr val="accent5"/>
        </a:buClr>
        <a:buFont typeface="Wingdings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651494" indent="-102868" algn="l" defTabSz="685783" rtl="0" eaLnBrk="1" latinLnBrk="0" hangingPunct="1">
        <a:lnSpc>
          <a:spcPct val="90000"/>
        </a:lnSpc>
        <a:spcBef>
          <a:spcPts val="450"/>
        </a:spcBef>
        <a:buClr>
          <a:schemeClr val="accent5"/>
        </a:buClr>
        <a:buFont typeface="Wingdings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788651" indent="-102868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102868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102868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102868" algn="l" defTabSz="685783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chfs.ky.gov/kentuckyhealth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/>
              <a:t>CKAHU &amp; GLAHU Joint Meeting</a:t>
            </a:r>
          </a:p>
          <a:p>
            <a:r>
              <a:rPr lang="en-US" sz="1800" dirty="0"/>
              <a:t>November 2, 1016</a:t>
            </a:r>
          </a:p>
          <a:p>
            <a:endParaRPr lang="en-US" dirty="0" smtClean="0"/>
          </a:p>
          <a:p>
            <a:r>
              <a:rPr lang="en-US" sz="1400" dirty="0" smtClean="0"/>
              <a:t>Vickie Yates Brown Glisson, Secretary</a:t>
            </a:r>
            <a:br>
              <a:rPr lang="en-US" sz="1400" dirty="0" smtClean="0"/>
            </a:br>
            <a:r>
              <a:rPr lang="en-US" sz="1400" dirty="0" smtClean="0"/>
              <a:t>Cabinet for Health &amp; Family Services</a:t>
            </a:r>
          </a:p>
          <a:p>
            <a:r>
              <a:rPr lang="en-US" sz="1400" dirty="0" smtClean="0"/>
              <a:t>Vyb.glisson@ky.gov</a:t>
            </a:r>
          </a:p>
          <a:p>
            <a:endParaRPr lang="en-US" sz="1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Transforming Kentucky Medicaid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4191000"/>
            <a:ext cx="3352800" cy="259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609600"/>
            <a:ext cx="8229600" cy="1066800"/>
          </a:xfrm>
        </p:spPr>
        <p:txBody>
          <a:bodyPr/>
          <a:lstStyle/>
          <a:p>
            <a:r>
              <a:rPr lang="en-US" dirty="0" smtClean="0"/>
              <a:t>SUD Pilot 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915400" cy="5486400"/>
          </a:xfrm>
        </p:spPr>
        <p:txBody>
          <a:bodyPr>
            <a:normAutofit fontScale="85000" lnSpcReduction="20000"/>
          </a:bodyPr>
          <a:lstStyle/>
          <a:p>
            <a:pPr marL="411480" lvl="1" indent="0">
              <a:buNone/>
            </a:pPr>
            <a:endParaRPr lang="en-US" dirty="0"/>
          </a:p>
          <a:p>
            <a:r>
              <a:rPr lang="en-US" dirty="0" smtClean="0"/>
              <a:t>SUD Pilot Program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en </a:t>
            </a:r>
            <a:r>
              <a:rPr lang="en-US" dirty="0"/>
              <a:t>to twenty select high-risk counties. </a:t>
            </a:r>
            <a:endParaRPr lang="en-US" dirty="0" smtClean="0"/>
          </a:p>
          <a:p>
            <a:pPr lvl="1"/>
            <a:r>
              <a:rPr lang="en-US" dirty="0" smtClean="0"/>
              <a:t>Counties </a:t>
            </a:r>
            <a:r>
              <a:rPr lang="en-US" dirty="0"/>
              <a:t>will be identified </a:t>
            </a:r>
            <a:r>
              <a:rPr lang="en-US" dirty="0" smtClean="0"/>
              <a:t>based on:</a:t>
            </a:r>
          </a:p>
          <a:p>
            <a:pPr lvl="2"/>
            <a:r>
              <a:rPr lang="en-US" dirty="0" smtClean="0"/>
              <a:t>Recent </a:t>
            </a:r>
            <a:r>
              <a:rPr lang="en-US" dirty="0"/>
              <a:t>CDC HIV/hepatitis C outbreak </a:t>
            </a:r>
            <a:r>
              <a:rPr lang="en-US" dirty="0" smtClean="0"/>
              <a:t>study; </a:t>
            </a:r>
          </a:p>
          <a:p>
            <a:pPr lvl="2"/>
            <a:r>
              <a:rPr lang="en-US" dirty="0" smtClean="0"/>
              <a:t>Existing Shaping </a:t>
            </a:r>
            <a:r>
              <a:rPr lang="en-US" dirty="0"/>
              <a:t>Our Appalachian Region (SOAR) </a:t>
            </a:r>
            <a:r>
              <a:rPr lang="en-US" dirty="0" smtClean="0"/>
              <a:t>initiative; </a:t>
            </a:r>
            <a:r>
              <a:rPr lang="en-US" dirty="0"/>
              <a:t>and </a:t>
            </a:r>
            <a:endParaRPr lang="en-US" dirty="0" smtClean="0"/>
          </a:p>
          <a:p>
            <a:pPr lvl="2"/>
            <a:r>
              <a:rPr lang="en-US" dirty="0" smtClean="0"/>
              <a:t>Public </a:t>
            </a:r>
            <a:r>
              <a:rPr lang="en-US" dirty="0"/>
              <a:t>input received during the </a:t>
            </a:r>
            <a:r>
              <a:rPr lang="en-US" dirty="0" smtClean="0"/>
              <a:t>public comment </a:t>
            </a:r>
            <a:r>
              <a:rPr lang="en-US" dirty="0"/>
              <a:t>period.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The Commonwealth will develop a pilot program to implement comprehensive SUD delivery system reform in select counties, including: </a:t>
            </a:r>
            <a:endParaRPr lang="en-US" dirty="0"/>
          </a:p>
          <a:p>
            <a:pPr lvl="1"/>
            <a:r>
              <a:rPr lang="en-US" dirty="0" smtClean="0"/>
              <a:t>A waiver to </a:t>
            </a:r>
            <a:r>
              <a:rPr lang="en-US" dirty="0"/>
              <a:t>allow Medicaid to reimburse for short term residential stays (up to 30 days) in </a:t>
            </a:r>
            <a:r>
              <a:rPr lang="en-US" dirty="0" smtClean="0"/>
              <a:t>an IMD</a:t>
            </a:r>
          </a:p>
          <a:p>
            <a:pPr lvl="1"/>
            <a:r>
              <a:rPr lang="en-US" dirty="0" smtClean="0"/>
              <a:t>Explore </a:t>
            </a:r>
            <a:r>
              <a:rPr lang="en-US" dirty="0"/>
              <a:t>best-practice strategies related to:</a:t>
            </a:r>
          </a:p>
          <a:p>
            <a:pPr lvl="2"/>
            <a:r>
              <a:rPr lang="en-US" dirty="0"/>
              <a:t>Improving standards of care (i.e. American Society of Addiction Medicine) and provider certifications/ accreditations</a:t>
            </a:r>
          </a:p>
          <a:p>
            <a:pPr lvl="2"/>
            <a:r>
              <a:rPr lang="en-US" dirty="0"/>
              <a:t>Care coordination between levels and settings of care</a:t>
            </a:r>
          </a:p>
          <a:p>
            <a:pPr lvl="2"/>
            <a:r>
              <a:rPr lang="en-US" dirty="0"/>
              <a:t>Prescription drug abuse and opioid use disorder</a:t>
            </a:r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44196"/>
            <a:ext cx="2459736" cy="365760"/>
          </a:xfrm>
        </p:spPr>
        <p:txBody>
          <a:bodyPr/>
          <a:lstStyle/>
          <a:p>
            <a:r>
              <a:rPr lang="en-US" dirty="0" smtClean="0"/>
              <a:t>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5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708136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Improve Management of Chronic Diseases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968" y="1447800"/>
            <a:ext cx="8915400" cy="5105400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 smtClean="0"/>
              <a:t>Alignment with existing </a:t>
            </a:r>
            <a:r>
              <a:rPr lang="en-US" dirty="0"/>
              <a:t>public health </a:t>
            </a:r>
            <a:r>
              <a:rPr lang="en-US" dirty="0" smtClean="0"/>
              <a:t>infrastructure</a:t>
            </a:r>
          </a:p>
          <a:p>
            <a:pPr lvl="1" fontAlgn="base"/>
            <a:r>
              <a:rPr lang="en-US" dirty="0" smtClean="0"/>
              <a:t>Kentucky HEALTH to utilize existing resources to support efforts </a:t>
            </a:r>
            <a:r>
              <a:rPr lang="en-US" dirty="0"/>
              <a:t>to improve chronic disease prevention and </a:t>
            </a:r>
            <a:r>
              <a:rPr lang="en-US" dirty="0" smtClean="0"/>
              <a:t>management</a:t>
            </a:r>
          </a:p>
          <a:p>
            <a:pPr lvl="2" fontAlgn="base"/>
            <a:r>
              <a:rPr lang="en-US" dirty="0" smtClean="0"/>
              <a:t>Coordinate and align with Kentucky Department for Public Health key priorities which include, but are not limited to, </a:t>
            </a:r>
            <a:r>
              <a:rPr lang="en-US" dirty="0"/>
              <a:t>diabetes, obesity, cardiovascular disease, lung cancer, and substance use disorder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pPr fontAlgn="base"/>
            <a:r>
              <a:rPr lang="en-US" dirty="0" smtClean="0"/>
              <a:t>Encourage managed care participation in the national Diabetes Prevention Program (DPP) </a:t>
            </a:r>
          </a:p>
          <a:p>
            <a:pPr lvl="1" fontAlgn="base"/>
            <a:r>
              <a:rPr lang="en-US" dirty="0" smtClean="0"/>
              <a:t>Evidence based program providing group counseling sessions focused on nutrition and physical activity to individuals at-risk for type 2 diabetes. </a:t>
            </a:r>
          </a:p>
          <a:p>
            <a:pPr lvl="1" fontAlgn="base"/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44196"/>
            <a:ext cx="2459736" cy="365760"/>
          </a:xfrm>
        </p:spPr>
        <p:txBody>
          <a:bodyPr/>
          <a:lstStyle/>
          <a:p>
            <a:r>
              <a:rPr lang="en-US" dirty="0" smtClean="0"/>
              <a:t>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1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39140"/>
            <a:ext cx="8708136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Medicaid Managed Care Contract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1122"/>
            <a:ext cx="8382000" cy="465587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Initial 2016 Contract </a:t>
            </a:r>
            <a:r>
              <a:rPr lang="en-US" dirty="0" smtClean="0"/>
              <a:t>Reforms </a:t>
            </a:r>
            <a:endParaRPr lang="en-US" dirty="0"/>
          </a:p>
          <a:p>
            <a:pPr lvl="1"/>
            <a:r>
              <a:rPr lang="en-US" dirty="0"/>
              <a:t>Re-negotiated contracts through the end of 2016</a:t>
            </a:r>
          </a:p>
          <a:p>
            <a:pPr lvl="2"/>
            <a:r>
              <a:rPr lang="en-US" dirty="0" smtClean="0"/>
              <a:t>Strengthened medical </a:t>
            </a:r>
            <a:r>
              <a:rPr lang="en-US" dirty="0"/>
              <a:t>loss </a:t>
            </a:r>
            <a:r>
              <a:rPr lang="en-US" dirty="0" smtClean="0"/>
              <a:t>ratio </a:t>
            </a:r>
            <a:r>
              <a:rPr lang="en-US" dirty="0"/>
              <a:t>to require more spending on direct beneficiary medical </a:t>
            </a:r>
            <a:r>
              <a:rPr lang="en-US" dirty="0" smtClean="0"/>
              <a:t>care</a:t>
            </a:r>
          </a:p>
          <a:p>
            <a:pPr lvl="2"/>
            <a:r>
              <a:rPr lang="en-US" dirty="0" smtClean="0"/>
              <a:t>Reformed rates </a:t>
            </a:r>
          </a:p>
          <a:p>
            <a:pPr lvl="1"/>
            <a:r>
              <a:rPr lang="en-US" dirty="0" smtClean="0"/>
              <a:t>Current budget premised on 4% increase</a:t>
            </a:r>
          </a:p>
          <a:p>
            <a:pPr lvl="1"/>
            <a:r>
              <a:rPr lang="en-US" dirty="0" smtClean="0"/>
              <a:t>Through these contract negotiations the state anticipates a 4% reduction </a:t>
            </a:r>
          </a:p>
          <a:p>
            <a:pPr marL="411480" lvl="1" indent="0">
              <a:buNone/>
            </a:pPr>
            <a:endParaRPr lang="en-US" dirty="0"/>
          </a:p>
          <a:p>
            <a:r>
              <a:rPr lang="en-US" dirty="0"/>
              <a:t>Key Future Contract </a:t>
            </a:r>
            <a:r>
              <a:rPr lang="en-US" dirty="0" smtClean="0"/>
              <a:t>Reforms 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Seek Administrative Efficiencies for Providers </a:t>
            </a:r>
          </a:p>
          <a:p>
            <a:pPr lvl="2"/>
            <a:r>
              <a:rPr lang="en-US" dirty="0" smtClean="0"/>
              <a:t>Uniform </a:t>
            </a:r>
            <a:r>
              <a:rPr lang="en-US" dirty="0"/>
              <a:t>credentialing</a:t>
            </a:r>
          </a:p>
          <a:p>
            <a:pPr lvl="2"/>
            <a:r>
              <a:rPr lang="en-US" dirty="0"/>
              <a:t>Formulary alignment </a:t>
            </a:r>
            <a:endParaRPr lang="en-US" dirty="0" smtClean="0"/>
          </a:p>
          <a:p>
            <a:pPr lvl="2"/>
            <a:r>
              <a:rPr lang="en-US" dirty="0" smtClean="0"/>
              <a:t>Standardized prior </a:t>
            </a:r>
            <a:r>
              <a:rPr lang="en-US" dirty="0"/>
              <a:t>authorization form and grievance </a:t>
            </a:r>
            <a:r>
              <a:rPr lang="en-US" dirty="0" smtClean="0"/>
              <a:t>form</a:t>
            </a:r>
            <a:endParaRPr lang="en-US" dirty="0"/>
          </a:p>
          <a:p>
            <a:pPr lvl="1"/>
            <a:r>
              <a:rPr lang="en-US" dirty="0"/>
              <a:t>Require enforcement of copayments </a:t>
            </a:r>
          </a:p>
          <a:p>
            <a:pPr lvl="1"/>
            <a:r>
              <a:rPr lang="en-US" dirty="0" smtClean="0"/>
              <a:t>Pharmacy </a:t>
            </a:r>
            <a:r>
              <a:rPr lang="en-US" dirty="0"/>
              <a:t>benefit administrative improvements</a:t>
            </a:r>
          </a:p>
          <a:p>
            <a:pPr lvl="1"/>
            <a:r>
              <a:rPr lang="en-US" dirty="0"/>
              <a:t>Increased performance standards of behavioral health service line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8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12619"/>
            <a:ext cx="8631936" cy="1066800"/>
          </a:xfrm>
        </p:spPr>
        <p:txBody>
          <a:bodyPr>
            <a:normAutofit/>
          </a:bodyPr>
          <a:lstStyle/>
          <a:p>
            <a:r>
              <a:rPr lang="en-US" dirty="0"/>
              <a:t>Managed Care Quality Reform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1785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Reconfigure MCO Contracts to Promote Triple </a:t>
            </a:r>
            <a:r>
              <a:rPr lang="en-US" dirty="0" smtClean="0"/>
              <a:t>Aim of Improving the Patient Experience, Population Health Goals, and Lowering Costs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 smtClean="0"/>
              <a:t>Develop MCO </a:t>
            </a:r>
            <a:r>
              <a:rPr lang="en-US" dirty="0"/>
              <a:t>initiatives to </a:t>
            </a:r>
            <a:r>
              <a:rPr lang="en-US" dirty="0" smtClean="0"/>
              <a:t>align with </a:t>
            </a:r>
            <a:r>
              <a:rPr lang="en-US" dirty="0"/>
              <a:t>industry standards and </a:t>
            </a:r>
            <a:r>
              <a:rPr lang="en-US" dirty="0" smtClean="0"/>
              <a:t>CMS </a:t>
            </a:r>
            <a:r>
              <a:rPr lang="en-US" dirty="0"/>
              <a:t>quality payment </a:t>
            </a:r>
            <a:r>
              <a:rPr lang="en-US" dirty="0" smtClean="0"/>
              <a:t>guidelines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Introduce </a:t>
            </a:r>
            <a:r>
              <a:rPr lang="en-US" dirty="0"/>
              <a:t>Quality Withholds to Achieve Public Health Goals</a:t>
            </a:r>
          </a:p>
          <a:p>
            <a:pPr lvl="2"/>
            <a:r>
              <a:rPr lang="en-US" dirty="0"/>
              <a:t>Participation in CDC </a:t>
            </a:r>
            <a:r>
              <a:rPr lang="en-US" dirty="0" smtClean="0"/>
              <a:t>National Diabetes </a:t>
            </a:r>
            <a:r>
              <a:rPr lang="en-US" dirty="0"/>
              <a:t>Prevention Program</a:t>
            </a:r>
          </a:p>
          <a:p>
            <a:pPr lvl="2"/>
            <a:r>
              <a:rPr lang="en-US" dirty="0"/>
              <a:t>Reduce smoking rates </a:t>
            </a:r>
          </a:p>
          <a:p>
            <a:pPr lvl="2"/>
            <a:r>
              <a:rPr lang="en-US" dirty="0"/>
              <a:t>Increase preventive services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Provider Bonus Program</a:t>
            </a:r>
          </a:p>
          <a:p>
            <a:pPr lvl="2"/>
            <a:r>
              <a:rPr lang="en-US" dirty="0"/>
              <a:t>Require health plans to develop provider bonus programs that correlate to improving health outcomes and align with member </a:t>
            </a:r>
            <a:r>
              <a:rPr lang="en-US" i="1" dirty="0"/>
              <a:t>My Rewards Account </a:t>
            </a:r>
            <a:r>
              <a:rPr lang="en-US" dirty="0"/>
              <a:t>incentives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6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Medicaid Transformation: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507287" cy="15097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Cost Savings 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45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51525"/>
            <a:ext cx="8229600" cy="1403401"/>
          </a:xfrm>
        </p:spPr>
        <p:txBody>
          <a:bodyPr/>
          <a:lstStyle/>
          <a:p>
            <a:pPr lvl="0"/>
            <a:r>
              <a:rPr lang="en-US" sz="1400" dirty="0"/>
              <a:t>Budget Neutrality – State vs. Federal Waiver and </a:t>
            </a:r>
            <a:r>
              <a:rPr lang="en-US" sz="1400" dirty="0" smtClean="0"/>
              <a:t>Expansion </a:t>
            </a:r>
            <a:r>
              <a:rPr lang="en-US" sz="1400" dirty="0"/>
              <a:t>vs. Non-Expansion Waiver Savings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1200" i="1" dirty="0"/>
              <a:t>Comparison of Waiver Savings (In Millions)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615808"/>
            <a:ext cx="2171700" cy="1714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rgbClr val="00457C"/>
                </a:solidFill>
              </a:rPr>
              <a:t>Note: Values have been rounded.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04800" y="371233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00457C"/>
                </a:solidFill>
              </a:rPr>
              <a:t>Kentucky HEALTH Waiver Savings</a:t>
            </a:r>
            <a:br>
              <a:rPr lang="en-US" dirty="0" smtClean="0">
                <a:solidFill>
                  <a:srgbClr val="00457C"/>
                </a:solidFill>
              </a:rPr>
            </a:br>
            <a:endParaRPr lang="en-US" sz="1200" i="1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81150" y="1528182"/>
            <a:ext cx="6172200" cy="58477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BFBFB"/>
                </a:solidFill>
              </a:rPr>
              <a:t>Kentucky </a:t>
            </a:r>
            <a:r>
              <a:rPr lang="en-US" sz="1600" b="1" dirty="0">
                <a:solidFill>
                  <a:srgbClr val="FBFBFB"/>
                </a:solidFill>
              </a:rPr>
              <a:t>HEALTH is expected to save taxpayers a total of $</a:t>
            </a:r>
            <a:r>
              <a:rPr lang="en-US" sz="1600" b="1" dirty="0" smtClean="0">
                <a:solidFill>
                  <a:srgbClr val="FBFBFB"/>
                </a:solidFill>
              </a:rPr>
              <a:t>2.21 </a:t>
            </a:r>
            <a:r>
              <a:rPr lang="en-US" sz="1600" b="1" dirty="0">
                <a:solidFill>
                  <a:srgbClr val="FBFBFB"/>
                </a:solidFill>
              </a:rPr>
              <a:t>billion dollars  over the 5 year waiver period. </a:t>
            </a: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/>
          </p:nvPr>
        </p:nvGraphicFramePr>
        <p:xfrm>
          <a:off x="476250" y="2102230"/>
          <a:ext cx="8382000" cy="4599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1581150" y="2187955"/>
          <a:ext cx="3829051" cy="1437289"/>
        </p:xfrm>
        <a:graphic>
          <a:graphicData uri="http://schemas.openxmlformats.org/drawingml/2006/table">
            <a:tbl>
              <a:tblPr/>
              <a:tblGrid>
                <a:gridCol w="1248602"/>
                <a:gridCol w="749161"/>
                <a:gridCol w="915644"/>
                <a:gridCol w="915644"/>
              </a:tblGrid>
              <a:tr h="205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Year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B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Federal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B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State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B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Combined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B7D"/>
                    </a:solidFill>
                  </a:tcPr>
                </a:tc>
              </a:tr>
              <a:tr h="205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DY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 (2017)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$ 109.9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$ 15.4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$ 125.3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05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DY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02 (2018)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266.2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05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DY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 (2019)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365.7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423.9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05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DY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 (2020)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505.0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600.0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05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DY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05 (2021)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670.2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126.1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796.3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5-Year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$ 1,882.3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$ 329.4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$ 2,211.7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60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Medicaid Transformation: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507287" cy="15097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Public Comment Summary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37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Comment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1122"/>
            <a:ext cx="8305800" cy="465587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Public comment period opened June 22, 2016</a:t>
            </a:r>
          </a:p>
          <a:p>
            <a:pPr lvl="1"/>
            <a:r>
              <a:rPr lang="en-US" dirty="0" smtClean="0"/>
              <a:t>Original date ended July 22, 2016</a:t>
            </a:r>
          </a:p>
          <a:p>
            <a:pPr lvl="1"/>
            <a:r>
              <a:rPr lang="en-US" dirty="0" smtClean="0"/>
              <a:t>Extended </a:t>
            </a:r>
            <a:r>
              <a:rPr lang="en-US" dirty="0"/>
              <a:t>to August 14, </a:t>
            </a:r>
            <a:r>
              <a:rPr lang="en-US" dirty="0" smtClean="0"/>
              <a:t>2016 due to high volume of comments received </a:t>
            </a:r>
            <a:r>
              <a:rPr lang="en-US" i="1" u="sng" dirty="0" smtClean="0"/>
              <a:t>after</a:t>
            </a:r>
            <a:r>
              <a:rPr lang="en-US" dirty="0" smtClean="0"/>
              <a:t> original deadline. </a:t>
            </a:r>
          </a:p>
          <a:p>
            <a:pPr lvl="2"/>
            <a:r>
              <a:rPr lang="en-US" dirty="0" smtClean="0"/>
              <a:t>Extension allowed those comments to be incorporated along with anyone else who may have missed the original deadline. 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Three formal public hearings</a:t>
            </a:r>
          </a:p>
          <a:p>
            <a:pPr lvl="1"/>
            <a:r>
              <a:rPr lang="en-US" dirty="0" smtClean="0"/>
              <a:t>1. Bowling Green (June 28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2. Frankfort (June 29</a:t>
            </a:r>
            <a:r>
              <a:rPr lang="en-US" baseline="30000" dirty="0" smtClean="0"/>
              <a:t>th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3. Hazard (July 6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Over 1,400 written and verbal comments were received during the entire public comment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890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31927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Revisions Based on Public Comment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543537"/>
              </p:ext>
            </p:extLst>
          </p:nvPr>
        </p:nvGraphicFramePr>
        <p:xfrm>
          <a:off x="267462" y="1375098"/>
          <a:ext cx="8609076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574"/>
                <a:gridCol w="589450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Comment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Waiver</a:t>
                      </a:r>
                      <a:r>
                        <a:rPr lang="en-US" baseline="0" dirty="0" smtClean="0"/>
                        <a:t> Revision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Allergy Testing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No changes to Medicaid State</a:t>
                      </a:r>
                      <a:r>
                        <a:rPr lang="en-US" sz="1600" baseline="0" dirty="0" smtClean="0"/>
                        <a:t> Plan.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Allergy testing and private duty nursing maintained.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Vision and Dental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To allow members</a:t>
                      </a:r>
                      <a:r>
                        <a:rPr lang="en-US" sz="1600" baseline="0" dirty="0" smtClean="0"/>
                        <a:t> time to accrue dollars in their </a:t>
                      </a:r>
                      <a:r>
                        <a:rPr lang="en-US" sz="1600" i="1" baseline="0" dirty="0" smtClean="0"/>
                        <a:t>My Rewards Account</a:t>
                      </a:r>
                      <a:r>
                        <a:rPr lang="en-US" sz="1600" baseline="0" dirty="0" smtClean="0"/>
                        <a:t>, the changes to vision and dental will be delayed by 3 months.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Educational Support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Added GED testing costs as an additional covered benefit for Kentucky HEALTH members.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i="1" dirty="0" smtClean="0"/>
                        <a:t>My Rewards</a:t>
                      </a:r>
                      <a:r>
                        <a:rPr lang="en-US" i="1" baseline="0" dirty="0" smtClean="0"/>
                        <a:t> Account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Expanded the reward activities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include: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Caretaking responsibilities;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Passing the GED;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of child preventive services (including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dental and vision services); and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Incentive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keeping healthcare appointments.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Community Engagement &amp; Employment</a:t>
                      </a:r>
                      <a:r>
                        <a:rPr lang="en-US" baseline="0" dirty="0" smtClean="0"/>
                        <a:t> Initiative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Primary caretakers of minor children as well as disabled adult dependents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exempt.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caregiving services for non-dependent relatives or other person with a disabling health condition count as qualifying activity.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059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968" y="39319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Revisions Based on Public Comment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802835"/>
              </p:ext>
            </p:extLst>
          </p:nvPr>
        </p:nvGraphicFramePr>
        <p:xfrm>
          <a:off x="304800" y="1459992"/>
          <a:ext cx="8631936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7088"/>
                <a:gridCol w="55148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Comment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Waiver Revision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 Eligibility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Added</a:t>
                      </a:r>
                      <a:r>
                        <a:rPr lang="en-US" sz="1600" baseline="0" dirty="0" smtClean="0"/>
                        <a:t> d</a:t>
                      </a:r>
                      <a:r>
                        <a:rPr lang="en-US" sz="1600" dirty="0" smtClean="0"/>
                        <a:t>escription of groups not included: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Former foster children up to age 26;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Individuals on a 1915(c) waiver;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Individuals in an institution; and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Individuals eligible for Medicaid on the bases of age, blindness, or disability, including individuals eligible for social security income (SSI).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r>
                        <a:rPr lang="en-US" baseline="0" dirty="0" smtClean="0"/>
                        <a:t> Medically Frail Definition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Certain populations will be determined automatically medically frail, including: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Individuals receiving hospice care;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ersons with HIV/AIDS, and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Individuals receiving SSDI.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 Medically Frail Cost-Sharing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Individuals</a:t>
                      </a:r>
                      <a:r>
                        <a:rPr lang="en-US" sz="1600" baseline="0" dirty="0" smtClean="0"/>
                        <a:t> determined medically frail will be exempt from copayments.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Premiums are only required for medically frail as a condition of receiving a </a:t>
                      </a:r>
                      <a:r>
                        <a:rPr lang="en-US" sz="1600" i="1" baseline="0" dirty="0" smtClean="0"/>
                        <a:t>My Rewards Account.</a:t>
                      </a:r>
                      <a:endParaRPr lang="en-US" sz="16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9. Premiums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i="0" dirty="0" smtClean="0"/>
                        <a:t>Premiums will be collected on a household basis</a:t>
                      </a:r>
                      <a:r>
                        <a:rPr lang="en-US" sz="1600" i="0" baseline="0" dirty="0" smtClean="0"/>
                        <a:t> (not applied individually).</a:t>
                      </a:r>
                      <a:endParaRPr lang="en-US" sz="1600" i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          </a:t>
            </a:r>
            <a:fld id="{71A25AB8-766E-4648-AC46-92FB78BFD8D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007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1122"/>
            <a:ext cx="8631936" cy="450347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High poverty &amp; high Medicaid enrollment</a:t>
            </a:r>
          </a:p>
          <a:p>
            <a:pPr lvl="2"/>
            <a:r>
              <a:rPr lang="en-US" dirty="0" smtClean="0">
                <a:solidFill>
                  <a:srgbClr val="002060"/>
                </a:solidFill>
              </a:rPr>
              <a:t>Workforce participation is 59.4% </a:t>
            </a:r>
          </a:p>
          <a:p>
            <a:pPr lvl="2"/>
            <a:r>
              <a:rPr lang="en-US" dirty="0" smtClean="0">
                <a:solidFill>
                  <a:srgbClr val="002060"/>
                </a:solidFill>
              </a:rPr>
              <a:t>19% of Kentuckians live in poverty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47</a:t>
            </a:r>
            <a:r>
              <a:rPr lang="en-US" baseline="30000" dirty="0">
                <a:solidFill>
                  <a:srgbClr val="002060"/>
                </a:solidFill>
              </a:rPr>
              <a:t>th</a:t>
            </a:r>
            <a:r>
              <a:rPr lang="en-US" dirty="0">
                <a:solidFill>
                  <a:srgbClr val="002060"/>
                </a:solidFill>
              </a:rPr>
              <a:t> in the nation for median household </a:t>
            </a:r>
            <a:r>
              <a:rPr lang="en-US" dirty="0" smtClean="0">
                <a:solidFill>
                  <a:srgbClr val="002060"/>
                </a:solidFill>
              </a:rPr>
              <a:t>income</a:t>
            </a:r>
          </a:p>
          <a:p>
            <a:pPr marL="704088" lvl="2" indent="0">
              <a:buNone/>
            </a:pPr>
            <a:endParaRPr lang="en-US" dirty="0" smtClean="0"/>
          </a:p>
          <a:p>
            <a:pPr marL="704088" lvl="2" indent="0">
              <a:buNone/>
            </a:pPr>
            <a:r>
              <a:rPr lang="en-US" b="1" dirty="0" smtClean="0"/>
              <a:t>Nearly 1/3 of total state population is enrolled in Medicaid</a:t>
            </a:r>
          </a:p>
          <a:p>
            <a:pPr marL="704088" lvl="2" indent="0">
              <a:buNone/>
            </a:pPr>
            <a:endParaRPr lang="en-US" dirty="0" smtClean="0"/>
          </a:p>
          <a:p>
            <a:r>
              <a:rPr lang="en-US" b="1" dirty="0" smtClean="0"/>
              <a:t>Poor health outcomes despite high spending</a:t>
            </a:r>
          </a:p>
          <a:p>
            <a:pPr lvl="2"/>
            <a:r>
              <a:rPr lang="en-US" dirty="0" smtClean="0">
                <a:solidFill>
                  <a:srgbClr val="002060"/>
                </a:solidFill>
              </a:rPr>
              <a:t>1 out of 3 Kentuckians are obese</a:t>
            </a:r>
          </a:p>
          <a:p>
            <a:pPr lvl="2"/>
            <a:r>
              <a:rPr lang="en-US" dirty="0" smtClean="0">
                <a:solidFill>
                  <a:srgbClr val="002060"/>
                </a:solidFill>
              </a:rPr>
              <a:t>Ranks </a:t>
            </a:r>
            <a:r>
              <a:rPr lang="en-US" dirty="0">
                <a:solidFill>
                  <a:srgbClr val="002060"/>
                </a:solidFill>
              </a:rPr>
              <a:t>2</a:t>
            </a:r>
            <a:r>
              <a:rPr lang="en-US" baseline="30000" dirty="0">
                <a:solidFill>
                  <a:srgbClr val="002060"/>
                </a:solidFill>
              </a:rPr>
              <a:t>nd</a:t>
            </a:r>
            <a:r>
              <a:rPr lang="en-US" dirty="0">
                <a:solidFill>
                  <a:srgbClr val="002060"/>
                </a:solidFill>
              </a:rPr>
              <a:t> highest state in the nation for smoking </a:t>
            </a:r>
            <a:endParaRPr lang="en-US" dirty="0" smtClean="0">
              <a:solidFill>
                <a:srgbClr val="002060"/>
              </a:solidFill>
            </a:endParaRPr>
          </a:p>
          <a:p>
            <a:pPr lvl="2"/>
            <a:r>
              <a:rPr lang="en-US" dirty="0" smtClean="0">
                <a:solidFill>
                  <a:srgbClr val="002060"/>
                </a:solidFill>
              </a:rPr>
              <a:t>Ranks 1</a:t>
            </a:r>
            <a:r>
              <a:rPr lang="en-US" baseline="30000" dirty="0" smtClean="0">
                <a:solidFill>
                  <a:srgbClr val="002060"/>
                </a:solidFill>
              </a:rPr>
              <a:t>st</a:t>
            </a:r>
            <a:r>
              <a:rPr lang="en-US" dirty="0" smtClean="0">
                <a:solidFill>
                  <a:srgbClr val="002060"/>
                </a:solidFill>
              </a:rPr>
              <a:t> highest in nation for cancer deaths </a:t>
            </a:r>
          </a:p>
          <a:p>
            <a:pPr lvl="2"/>
            <a:r>
              <a:rPr lang="en-US" dirty="0" smtClean="0">
                <a:solidFill>
                  <a:srgbClr val="002060"/>
                </a:solidFill>
              </a:rPr>
              <a:t>Ranks 1</a:t>
            </a:r>
            <a:r>
              <a:rPr lang="en-US" baseline="30000" dirty="0" smtClean="0">
                <a:solidFill>
                  <a:srgbClr val="002060"/>
                </a:solidFill>
              </a:rPr>
              <a:t>st</a:t>
            </a:r>
            <a:r>
              <a:rPr lang="en-US" dirty="0" smtClean="0">
                <a:solidFill>
                  <a:srgbClr val="002060"/>
                </a:solidFill>
              </a:rPr>
              <a:t> highest in nation for preventable hospitalizations</a:t>
            </a:r>
          </a:p>
          <a:p>
            <a:pPr marL="704088" lvl="2" indent="0">
              <a:buNone/>
            </a:pPr>
            <a:endParaRPr lang="en-US" dirty="0" smtClean="0"/>
          </a:p>
          <a:p>
            <a:pPr marL="704088" lvl="2" indent="0">
              <a:buNone/>
            </a:pPr>
            <a:r>
              <a:rPr lang="en-US" b="1" dirty="0" smtClean="0"/>
              <a:t>Ranks 1</a:t>
            </a:r>
            <a:r>
              <a:rPr lang="en-US" b="1" baseline="30000" dirty="0" smtClean="0"/>
              <a:t>st</a:t>
            </a:r>
            <a:r>
              <a:rPr lang="en-US" b="1" dirty="0" smtClean="0"/>
              <a:t> highest in nation for MCE profits</a:t>
            </a:r>
            <a:endParaRPr lang="en-US" b="1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75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Medicaid Transformation: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507287" cy="15097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Next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2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681"/>
            <a:ext cx="8229600" cy="1066800"/>
          </a:xfrm>
        </p:spPr>
        <p:txBody>
          <a:bodyPr/>
          <a:lstStyle/>
          <a:p>
            <a:r>
              <a:rPr lang="en-US" dirty="0"/>
              <a:t>Waiver Submission Process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651699"/>
              </p:ext>
            </p:extLst>
          </p:nvPr>
        </p:nvGraphicFramePr>
        <p:xfrm>
          <a:off x="457200" y="1314641"/>
          <a:ext cx="8022336" cy="3104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324600" y="82296"/>
            <a:ext cx="2154936" cy="365760"/>
          </a:xfrm>
          <a:prstGeom prst="rect">
            <a:avLst/>
          </a:prstGeom>
        </p:spPr>
        <p:txBody>
          <a:bodyPr vert="horz" anchor="b"/>
          <a:lstStyle>
            <a:defPPr>
              <a:defRPr lang="en-US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322707" y="4133850"/>
            <a:ext cx="8498586" cy="289560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CMS Negotiations</a:t>
            </a:r>
          </a:p>
          <a:p>
            <a:pPr lvl="1"/>
            <a:r>
              <a:rPr lang="en-US" dirty="0" smtClean="0"/>
              <a:t>HHS Secretary </a:t>
            </a:r>
            <a:r>
              <a:rPr lang="en-US" dirty="0"/>
              <a:t>has </a:t>
            </a:r>
            <a:r>
              <a:rPr lang="en-US" dirty="0" smtClean="0"/>
              <a:t>full authority to approve this waiver as written</a:t>
            </a:r>
          </a:p>
          <a:p>
            <a:pPr lvl="1"/>
            <a:r>
              <a:rPr lang="en-US" dirty="0" smtClean="0"/>
              <a:t>Most KY HEALTH policies have been approved in other states</a:t>
            </a:r>
          </a:p>
          <a:p>
            <a:pPr lvl="2"/>
            <a:r>
              <a:rPr lang="en-US" dirty="0" smtClean="0"/>
              <a:t>Including premiums and non-payment penalties. </a:t>
            </a:r>
          </a:p>
          <a:p>
            <a:pPr lvl="1"/>
            <a:r>
              <a:rPr lang="en-US" dirty="0" smtClean="0"/>
              <a:t>Kentucky would be breaking new ground on the following policies:</a:t>
            </a:r>
          </a:p>
          <a:p>
            <a:pPr lvl="2"/>
            <a:r>
              <a:rPr lang="en-US" dirty="0" smtClean="0"/>
              <a:t>Community Engagement and Employment Initiative;</a:t>
            </a:r>
          </a:p>
          <a:p>
            <a:pPr lvl="2"/>
            <a:r>
              <a:rPr lang="en-US" dirty="0" smtClean="0"/>
              <a:t>Open Enrollment Period; and </a:t>
            </a:r>
          </a:p>
          <a:p>
            <a:pPr lvl="2"/>
            <a:r>
              <a:rPr lang="en-US" dirty="0" smtClean="0"/>
              <a:t>Increasing Premiums for Individuals Above 100% FPL. </a:t>
            </a:r>
          </a:p>
          <a:p>
            <a:pPr lvl="1"/>
            <a:r>
              <a:rPr lang="en-US" dirty="0" smtClean="0"/>
              <a:t>The new policies are consistent with general Marketplace policies, as well as the underlying goals of Medicaid set forth in the Social Security Act</a:t>
            </a:r>
          </a:p>
        </p:txBody>
      </p:sp>
    </p:spTree>
    <p:extLst>
      <p:ext uri="{BB962C8B-B14F-4D97-AF65-F5344CB8AC3E}">
        <p14:creationId xmlns:p14="http://schemas.microsoft.com/office/powerpoint/2010/main" val="299745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>
            <a:spLocks noGrp="1"/>
          </p:cNvSpPr>
          <p:nvPr>
            <p:ph type="title"/>
          </p:nvPr>
        </p:nvSpPr>
        <p:spPr>
          <a:xfrm>
            <a:off x="533400" y="739140"/>
            <a:ext cx="8229600" cy="10668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mtClean="0"/>
              <a:t>Current </a:t>
            </a:r>
            <a:r>
              <a:rPr lang="en-US" dirty="0" smtClean="0"/>
              <a:t>Status of Waiver</a:t>
            </a:r>
            <a:endParaRPr dirty="0"/>
          </a:p>
        </p:txBody>
      </p:sp>
      <p:sp>
        <p:nvSpPr>
          <p:cNvPr id="416" name="Shape 416"/>
          <p:cNvSpPr>
            <a:spLocks noGrp="1"/>
          </p:cNvSpPr>
          <p:nvPr>
            <p:ph type="body" idx="1"/>
          </p:nvPr>
        </p:nvSpPr>
        <p:spPr>
          <a:xfrm>
            <a:off x="457200" y="1821121"/>
            <a:ext cx="8229600" cy="432511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more information visit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chfs.ky.gov/kentuckyhealth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/>
              <a:t>comment </a:t>
            </a:r>
            <a:r>
              <a:rPr lang="en-US" dirty="0" smtClean="0"/>
              <a:t>period</a:t>
            </a:r>
          </a:p>
          <a:p>
            <a:pPr lvl="1"/>
            <a:r>
              <a:rPr lang="en-US" dirty="0" smtClean="0"/>
              <a:t>Closed </a:t>
            </a:r>
            <a:r>
              <a:rPr lang="en-US" dirty="0"/>
              <a:t>on </a:t>
            </a:r>
            <a:r>
              <a:rPr lang="en-US" dirty="0" smtClean="0"/>
              <a:t>Sunday, August 14, 2016  </a:t>
            </a:r>
            <a:r>
              <a:rPr lang="en-US" dirty="0"/>
              <a:t>at 5:00 </a:t>
            </a:r>
            <a:r>
              <a:rPr lang="en-US" dirty="0" smtClean="0"/>
              <a:t>PM</a:t>
            </a:r>
          </a:p>
          <a:p>
            <a:pPr lvl="1"/>
            <a:r>
              <a:rPr lang="en-US" dirty="0" smtClean="0"/>
              <a:t>September 8, 2016, CMS deemed the 1115 Waiver complete</a:t>
            </a:r>
          </a:p>
          <a:p>
            <a:pPr lvl="1"/>
            <a:r>
              <a:rPr lang="en-US" dirty="0" smtClean="0"/>
              <a:t>Currently in active negotiations</a:t>
            </a:r>
          </a:p>
          <a:p>
            <a:pPr marL="411480" lvl="1" indent="0">
              <a:buNone/>
            </a:pPr>
            <a:endParaRPr lang="en-US" dirty="0"/>
          </a:p>
          <a:p>
            <a:pPr marL="411480" lvl="1" indent="0" algn="ctr">
              <a:buNone/>
            </a:pPr>
            <a:r>
              <a:rPr lang="en-US" sz="6000" dirty="0" smtClean="0"/>
              <a:t>Questions?</a:t>
            </a:r>
          </a:p>
        </p:txBody>
      </p:sp>
      <p:sp>
        <p:nvSpPr>
          <p:cNvPr id="417" name="Shape 417"/>
          <p:cNvSpPr>
            <a:spLocks noGrp="1"/>
          </p:cNvSpPr>
          <p:nvPr>
            <p:ph type="sldNum" sz="quarter" idx="4294967295"/>
          </p:nvPr>
        </p:nvSpPr>
        <p:spPr>
          <a:xfrm>
            <a:off x="8566156" y="51816"/>
            <a:ext cx="370580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65582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066800"/>
          </a:xfrm>
        </p:spPr>
        <p:txBody>
          <a:bodyPr/>
          <a:lstStyle/>
          <a:p>
            <a:r>
              <a:rPr lang="en-US" dirty="0"/>
              <a:t>Substance Use Disorder (SUD)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1122"/>
            <a:ext cx="8382000" cy="432511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Kentucky is facing an SUD epidemic</a:t>
            </a:r>
          </a:p>
          <a:p>
            <a:pPr lvl="1"/>
            <a:r>
              <a:rPr lang="en-US" dirty="0"/>
              <a:t>More than </a:t>
            </a:r>
            <a:r>
              <a:rPr lang="en-US" dirty="0" smtClean="0"/>
              <a:t>1,200 </a:t>
            </a:r>
            <a:r>
              <a:rPr lang="en-US" dirty="0"/>
              <a:t>Kentuckians die from drug overdoses each year.</a:t>
            </a:r>
          </a:p>
          <a:p>
            <a:pPr lvl="1"/>
            <a:r>
              <a:rPr lang="en-US" dirty="0"/>
              <a:t>Ranks 3</a:t>
            </a:r>
            <a:r>
              <a:rPr lang="en-US" baseline="30000" dirty="0"/>
              <a:t>rd</a:t>
            </a:r>
            <a:r>
              <a:rPr lang="en-US" dirty="0"/>
              <a:t> highest in the nation for number of drug related fatalities</a:t>
            </a:r>
          </a:p>
          <a:p>
            <a:pPr marL="411480" lvl="1" indent="0">
              <a:buNone/>
            </a:pPr>
            <a:endParaRPr lang="en-US" dirty="0"/>
          </a:p>
          <a:p>
            <a:r>
              <a:rPr lang="en-US" b="1" dirty="0"/>
              <a:t>Kentucky is at risk for a related HIV epidemic</a:t>
            </a:r>
          </a:p>
          <a:p>
            <a:pPr lvl="1"/>
            <a:r>
              <a:rPr lang="en-US" dirty="0"/>
              <a:t>Centers for Disease Control and Prevention (CDC) recently identified 220 counties in the nation at risk for an HIV or hepatitis C outbreak resulting from intravenous drug use</a:t>
            </a:r>
          </a:p>
          <a:p>
            <a:pPr lvl="2"/>
            <a:r>
              <a:rPr lang="en-US" dirty="0"/>
              <a:t>54 of the at-risk counties are located in Kentucky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4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Unsustainable Cost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025"/>
            <a:ext cx="8229600" cy="4325112"/>
          </a:xfrm>
        </p:spPr>
        <p:txBody>
          <a:bodyPr/>
          <a:lstStyle/>
          <a:p>
            <a:r>
              <a:rPr lang="en-US" b="1" dirty="0"/>
              <a:t>Kentucky Medicaid expansion efforts did not include a long-term financing plan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Beginning </a:t>
            </a:r>
            <a:r>
              <a:rPr lang="en-US" dirty="0">
                <a:solidFill>
                  <a:srgbClr val="002060"/>
                </a:solidFill>
              </a:rPr>
              <a:t>in 2017, the </a:t>
            </a:r>
            <a:r>
              <a:rPr lang="en-US" dirty="0" smtClean="0">
                <a:solidFill>
                  <a:srgbClr val="002060"/>
                </a:solidFill>
              </a:rPr>
              <a:t>Commonwealth </a:t>
            </a:r>
            <a:r>
              <a:rPr lang="en-US" dirty="0">
                <a:solidFill>
                  <a:srgbClr val="002060"/>
                </a:solidFill>
              </a:rPr>
              <a:t>has to begin paying a portion of the actual costs of Medicaid expansion</a:t>
            </a:r>
          </a:p>
          <a:p>
            <a:pPr lvl="3"/>
            <a:r>
              <a:rPr lang="en-US" b="1" smtClean="0">
                <a:solidFill>
                  <a:schemeClr val="accent5"/>
                </a:solidFill>
              </a:rPr>
              <a:t>Approximately </a:t>
            </a:r>
            <a:r>
              <a:rPr lang="en-US" b="1" dirty="0">
                <a:solidFill>
                  <a:schemeClr val="accent5"/>
                </a:solidFill>
              </a:rPr>
              <a:t>$1.2 billion over the next five </a:t>
            </a:r>
            <a:r>
              <a:rPr lang="en-US" b="1" dirty="0" smtClean="0">
                <a:solidFill>
                  <a:schemeClr val="accent5"/>
                </a:solidFill>
              </a:rPr>
              <a:t>years (SFY 2017-2021)</a:t>
            </a:r>
            <a:endParaRPr lang="en-US" b="1" dirty="0">
              <a:solidFill>
                <a:schemeClr val="accent5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9991" y="4876800"/>
            <a:ext cx="7764018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5"/>
                </a:solidFill>
              </a:rPr>
              <a:t>The unsustainable cost growth in Medicaid expansion threatens the traditional Medicaid program &amp; coverage for the aged, blind, disabled, pregnant women &amp; children.</a:t>
            </a:r>
          </a:p>
        </p:txBody>
      </p:sp>
    </p:spTree>
    <p:extLst>
      <p:ext uri="{BB962C8B-B14F-4D97-AF65-F5344CB8AC3E}">
        <p14:creationId xmlns:p14="http://schemas.microsoft.com/office/powerpoint/2010/main" val="427668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Medicaid Transformation: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507287" cy="15097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Updated 1115 Waiver Overview </a:t>
            </a:r>
          </a:p>
          <a:p>
            <a:pPr algn="ctr"/>
            <a:r>
              <a:rPr lang="en-US" sz="3200" b="1" dirty="0" smtClean="0"/>
              <a:t>Submitted to CMS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            </a:t>
            </a:r>
            <a:fld id="{71A25AB8-766E-4648-AC46-92FB78BFD8D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3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6290"/>
            <a:ext cx="8229600" cy="1066800"/>
          </a:xfrm>
        </p:spPr>
        <p:txBody>
          <a:bodyPr/>
          <a:lstStyle/>
          <a:p>
            <a:r>
              <a:rPr lang="en-US" dirty="0"/>
              <a:t>Kentucky HEALTH Goals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25112"/>
          </a:xfrm>
        </p:spPr>
        <p:txBody>
          <a:bodyPr>
            <a:noAutofit/>
          </a:bodyPr>
          <a:lstStyle/>
          <a:p>
            <a:pPr lvl="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Improve participants’ health and help them be </a:t>
            </a:r>
            <a:r>
              <a:rPr lang="en-US" sz="2400" dirty="0" smtClean="0"/>
              <a:t>responsible for </a:t>
            </a:r>
            <a:r>
              <a:rPr lang="en-US" sz="2400" dirty="0"/>
              <a:t>their health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Encourage individuals to become active </a:t>
            </a:r>
            <a:r>
              <a:rPr lang="en-US" sz="2400" dirty="0"/>
              <a:t>participants and consumers of healthcare who are prepared to use commercial </a:t>
            </a:r>
            <a:r>
              <a:rPr lang="en-US" sz="2400" dirty="0" smtClean="0"/>
              <a:t>health insurance</a:t>
            </a:r>
            <a:endParaRPr lang="en-US" sz="2400" dirty="0"/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 Empower people to seek employment &amp; transition </a:t>
            </a:r>
            <a:r>
              <a:rPr lang="en-US" sz="2400" dirty="0" smtClean="0"/>
              <a:t>to commercial health insurance coverage</a:t>
            </a:r>
            <a:endParaRPr lang="en-US" sz="2400" dirty="0"/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Implement delivery system reforms to improve quality and outcomes</a:t>
            </a:r>
            <a:endParaRPr lang="en-US" sz="2400" dirty="0"/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Ensure fiscal </a:t>
            </a:r>
            <a:r>
              <a:rPr lang="en-US" sz="2400" dirty="0" smtClean="0"/>
              <a:t>sustainability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04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406" y="76798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Medicaid Transformation: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i="1" dirty="0"/>
              <a:t>Kentucky’s </a:t>
            </a:r>
            <a:r>
              <a:rPr lang="en-US" i="1" dirty="0" smtClean="0"/>
              <a:t>4-Prong </a:t>
            </a:r>
            <a:r>
              <a:rPr lang="en-US" i="1" dirty="0"/>
              <a:t>Approach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231121"/>
              </p:ext>
            </p:extLst>
          </p:nvPr>
        </p:nvGraphicFramePr>
        <p:xfrm>
          <a:off x="474406" y="1981200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123198"/>
            <a:ext cx="38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2954" y="3125193"/>
            <a:ext cx="38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2445" y="4070519"/>
            <a:ext cx="38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5015845"/>
            <a:ext cx="38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2400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9956"/>
            <a:ext cx="8229600" cy="1066800"/>
          </a:xfrm>
        </p:spPr>
        <p:txBody>
          <a:bodyPr/>
          <a:lstStyle/>
          <a:p>
            <a:r>
              <a:rPr lang="en-US" dirty="0" smtClean="0"/>
              <a:t>Waiver </a:t>
            </a:r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" y="1447800"/>
            <a:ext cx="8936736" cy="5410200"/>
          </a:xfrm>
        </p:spPr>
        <p:txBody>
          <a:bodyPr>
            <a:normAutofit fontScale="925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Kentucky HEALTH policies target able-bodied adults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State to develop a process to identify “medically </a:t>
            </a:r>
            <a:r>
              <a:rPr lang="en-US" dirty="0"/>
              <a:t>frail” </a:t>
            </a:r>
            <a:r>
              <a:rPr lang="en-US" dirty="0" smtClean="0"/>
              <a:t>adults covered by Kentucky HEALTH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Medicaid </a:t>
            </a:r>
            <a:r>
              <a:rPr lang="en-US" dirty="0"/>
              <a:t>benefits </a:t>
            </a:r>
            <a:r>
              <a:rPr lang="en-US" dirty="0" smtClean="0"/>
              <a:t>equivalent to the Kentucky State Employees’ </a:t>
            </a:r>
            <a:r>
              <a:rPr lang="en-US" dirty="0"/>
              <a:t>Health </a:t>
            </a:r>
            <a:r>
              <a:rPr lang="en-US" dirty="0" smtClean="0"/>
              <a:t>Plan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Benefits will </a:t>
            </a:r>
            <a:r>
              <a:rPr lang="en-US" i="1" u="sng" dirty="0" smtClean="0"/>
              <a:t>NOT</a:t>
            </a:r>
            <a:r>
              <a:rPr lang="en-US" dirty="0" smtClean="0"/>
              <a:t> change for pregnant women, children, non-expansion populations or the medically frail. </a:t>
            </a:r>
          </a:p>
          <a:p>
            <a:pPr lvl="2">
              <a:spcBef>
                <a:spcPts val="1200"/>
              </a:spcBef>
            </a:pPr>
            <a:r>
              <a:rPr lang="en-US" dirty="0" smtClean="0"/>
              <a:t>Allergy testing and private duty nursing will remain covered benefits for all. 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/>
              <a:t>Two </a:t>
            </a:r>
            <a:r>
              <a:rPr lang="en-US" dirty="0"/>
              <a:t>Paths to </a:t>
            </a:r>
            <a:r>
              <a:rPr lang="en-US" dirty="0" smtClean="0"/>
              <a:t>Kentucky HEALTH </a:t>
            </a:r>
            <a:r>
              <a:rPr lang="en-US" dirty="0"/>
              <a:t>Coverage</a:t>
            </a:r>
          </a:p>
          <a:p>
            <a:pPr marL="925830" lvl="1" indent="-514350">
              <a:spcBef>
                <a:spcPts val="600"/>
              </a:spcBef>
              <a:buAutoNum type="arabicPeriod"/>
            </a:pPr>
            <a:r>
              <a:rPr lang="en-US" sz="2200" dirty="0"/>
              <a:t>Employer Premium Assistance Program Option</a:t>
            </a:r>
          </a:p>
          <a:p>
            <a:pPr marL="925830" lvl="1" indent="-514350">
              <a:spcBef>
                <a:spcPts val="600"/>
              </a:spcBef>
              <a:buAutoNum type="arabicPeriod"/>
            </a:pPr>
            <a:r>
              <a:rPr lang="en-US" sz="2200" dirty="0"/>
              <a:t>Consumer Driven Health Plan Option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80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SUD Delivery System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Kentucky HEALTH &amp; SUD Treatment</a:t>
            </a:r>
          </a:p>
          <a:p>
            <a:pPr lvl="1"/>
            <a:r>
              <a:rPr lang="en-US" dirty="0" smtClean="0"/>
              <a:t>Preserves </a:t>
            </a:r>
            <a:r>
              <a:rPr lang="en-US" dirty="0"/>
              <a:t>all mental health and SUD benefits </a:t>
            </a:r>
          </a:p>
          <a:p>
            <a:pPr lvl="2"/>
            <a:r>
              <a:rPr lang="en-US" dirty="0"/>
              <a:t>Current benefits provide the full continuum of care, including residential treatment </a:t>
            </a:r>
            <a:r>
              <a:rPr lang="en-US" dirty="0" smtClean="0"/>
              <a:t>options</a:t>
            </a:r>
          </a:p>
          <a:p>
            <a:pPr lvl="1"/>
            <a:r>
              <a:rPr lang="en-US" dirty="0" smtClean="0"/>
              <a:t>Encourages members to seek treatment</a:t>
            </a:r>
          </a:p>
          <a:p>
            <a:pPr lvl="2"/>
            <a:r>
              <a:rPr lang="en-US" dirty="0"/>
              <a:t>Individuals who seek SUD treatment may be eligible to earn </a:t>
            </a:r>
            <a:r>
              <a:rPr lang="en-US" i="1" dirty="0"/>
              <a:t>My Rewards Account </a:t>
            </a:r>
            <a:r>
              <a:rPr lang="en-US" dirty="0" smtClean="0"/>
              <a:t>contributions</a:t>
            </a:r>
          </a:p>
          <a:p>
            <a:pPr marL="704088" lvl="2" indent="0">
              <a:buNone/>
            </a:pPr>
            <a:endParaRPr lang="en-US" dirty="0"/>
          </a:p>
          <a:p>
            <a:r>
              <a:rPr lang="en-US" dirty="0"/>
              <a:t>In July 2015, CMS outlined a new opportunity for §1115 waivers specific to SUD </a:t>
            </a:r>
          </a:p>
          <a:p>
            <a:pPr lvl="1"/>
            <a:r>
              <a:rPr lang="en-US" dirty="0"/>
              <a:t>Allows states to obtain a waiver of the Institutions for Mental Disease (IMD)exclusion </a:t>
            </a:r>
          </a:p>
          <a:p>
            <a:pPr lvl="1"/>
            <a:r>
              <a:rPr lang="en-US" dirty="0"/>
              <a:t>Requires states to develop a comprehensive program to reform SUD delivery and services </a:t>
            </a:r>
            <a:endParaRPr lang="en-US" dirty="0" smtClean="0"/>
          </a:p>
          <a:p>
            <a:pPr lvl="2"/>
            <a:r>
              <a:rPr lang="en-US" dirty="0" smtClean="0"/>
              <a:t>The Commonwealth will develop a pilot project to test this new waiver opportunity</a:t>
            </a:r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5AB8-766E-4648-AC46-92FB78BFD8D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SVC">
      <a:dk1>
        <a:sysClr val="windowText" lastClr="000000"/>
      </a:dk1>
      <a:lt1>
        <a:srgbClr val="FBFBFB"/>
      </a:lt1>
      <a:dk2>
        <a:srgbClr val="00457C"/>
      </a:dk2>
      <a:lt2>
        <a:srgbClr val="FBFBFB"/>
      </a:lt2>
      <a:accent1>
        <a:srgbClr val="BB1320"/>
      </a:accent1>
      <a:accent2>
        <a:srgbClr val="00457C"/>
      </a:accent2>
      <a:accent3>
        <a:srgbClr val="BB1320"/>
      </a:accent3>
      <a:accent4>
        <a:srgbClr val="00457C"/>
      </a:accent4>
      <a:accent5>
        <a:srgbClr val="BB1320"/>
      </a:accent5>
      <a:accent6>
        <a:srgbClr val="00457C"/>
      </a:accent6>
      <a:hlink>
        <a:srgbClr val="0000FF"/>
      </a:hlink>
      <a:folHlink>
        <a:srgbClr val="0DAF3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LLIMAN MASTER">
  <a:themeElements>
    <a:clrScheme name="Milliman Theme Colors">
      <a:dk1>
        <a:srgbClr val="0A4977"/>
      </a:dk1>
      <a:lt1>
        <a:srgbClr val="FFFFFF"/>
      </a:lt1>
      <a:dk2>
        <a:srgbClr val="45484D"/>
      </a:dk2>
      <a:lt2>
        <a:srgbClr val="C6C9CA"/>
      </a:lt2>
      <a:accent1>
        <a:srgbClr val="45484D"/>
      </a:accent1>
      <a:accent2>
        <a:srgbClr val="0081E3"/>
      </a:accent2>
      <a:accent3>
        <a:srgbClr val="FFA200"/>
      </a:accent3>
      <a:accent4>
        <a:srgbClr val="468C00"/>
      </a:accent4>
      <a:accent5>
        <a:srgbClr val="7D8791"/>
      </a:accent5>
      <a:accent6>
        <a:srgbClr val="C6C9CA"/>
      </a:accent6>
      <a:hlink>
        <a:srgbClr val="617D78"/>
      </a:hlink>
      <a:folHlink>
        <a:srgbClr val="87878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1"/>
        </a:solidFill>
        <a:ln w="19050">
          <a:solidFill>
            <a:schemeClr val="accent1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35|123|117">
      <a:srgbClr val="877B75"/>
    </a:custClr>
    <a:custClr name="135|135|135">
      <a:srgbClr val="878787"/>
    </a:custClr>
  </a:custClrLst>
  <a:extLst>
    <a:ext uri="{05A4C25C-085E-4340-85A3-A5531E510DB2}">
      <thm15:themeFamily xmlns="" xmlns:thm15="http://schemas.microsoft.com/office/thememl/2012/main" name="Standard_Projection" id="{B7796AAC-B694-4684-95BE-9CF81FBEAEFC}" vid="{7620579C-E5A2-42EB-8F76-872AE5CC35D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16368</TotalTime>
  <Words>1802</Words>
  <Application>Microsoft Office PowerPoint</Application>
  <PresentationFormat>On-screen Show (4:3)</PresentationFormat>
  <Paragraphs>288</Paragraphs>
  <Slides>22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Urban</vt:lpstr>
      <vt:lpstr>MILLIMAN MASTER</vt:lpstr>
      <vt:lpstr>Transforming Kentucky Medicaid</vt:lpstr>
      <vt:lpstr>Background  </vt:lpstr>
      <vt:lpstr>Substance Use Disorder (SUD)</vt:lpstr>
      <vt:lpstr>Unsustainable Cost Growth</vt:lpstr>
      <vt:lpstr>Medicaid Transformation:</vt:lpstr>
      <vt:lpstr>Kentucky HEALTH Goals</vt:lpstr>
      <vt:lpstr>Medicaid Transformation:   Kentucky’s 4-Prong Approach</vt:lpstr>
      <vt:lpstr>Waiver Overview</vt:lpstr>
      <vt:lpstr>SUD Delivery System Improvements</vt:lpstr>
      <vt:lpstr>SUD Pilot Program </vt:lpstr>
      <vt:lpstr>Improve Management of Chronic Diseases</vt:lpstr>
      <vt:lpstr>Medicaid Managed Care Contract Reforms</vt:lpstr>
      <vt:lpstr>Managed Care Quality Reform </vt:lpstr>
      <vt:lpstr>Medicaid Transformation:</vt:lpstr>
      <vt:lpstr>Budget Neutrality – State vs. Federal Waiver and Expansion vs. Non-Expansion Waiver Savings Comparison of Waiver Savings (In Millions)</vt:lpstr>
      <vt:lpstr>Medicaid Transformation:</vt:lpstr>
      <vt:lpstr>Public Comment Period</vt:lpstr>
      <vt:lpstr>Revisions Based on Public Comment </vt:lpstr>
      <vt:lpstr>Revisions Based on Public Comment</vt:lpstr>
      <vt:lpstr>Medicaid Transformation:</vt:lpstr>
      <vt:lpstr>Waiver Submission Process</vt:lpstr>
      <vt:lpstr>Current Status of Waiver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kshaw</dc:creator>
  <cp:lastModifiedBy>Harper, Kay  (CHFS Office of the Secretary)</cp:lastModifiedBy>
  <cp:revision>778</cp:revision>
  <cp:lastPrinted>2016-11-01T20:14:28Z</cp:lastPrinted>
  <dcterms:created xsi:type="dcterms:W3CDTF">2014-02-26T00:42:01Z</dcterms:created>
  <dcterms:modified xsi:type="dcterms:W3CDTF">2016-11-03T15:27:14Z</dcterms:modified>
</cp:coreProperties>
</file>