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2.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83"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4" r:id="rId26"/>
    <p:sldId id="285" r:id="rId27"/>
    <p:sldId id="282" r:id="rId28"/>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igley, Tracy  (CHFS Office of KHBE)" initials="FT(OoK" lastIdx="1" clrIdx="0">
    <p:extLst>
      <p:ext uri="{19B8F6BF-5375-455C-9EA6-DF929625EA0E}">
        <p15:presenceInfo xmlns:p15="http://schemas.microsoft.com/office/powerpoint/2012/main" userId="S-1-5-21-106479517-3547973432-3155052804-1550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0" d="100"/>
          <a:sy n="90" d="100"/>
        </p:scale>
        <p:origin x="16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35"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6912"/>
          </a:xfrm>
          <a:prstGeom prst="rect">
            <a:avLst/>
          </a:prstGeom>
        </p:spPr>
        <p:txBody>
          <a:bodyPr vert="horz" lIns="93287" tIns="46644" rIns="93287" bIns="46644" rtlCol="0"/>
          <a:lstStyle>
            <a:lvl1pPr algn="l">
              <a:defRPr sz="1200"/>
            </a:lvl1pPr>
          </a:lstStyle>
          <a:p>
            <a:endParaRPr lang="en-US"/>
          </a:p>
        </p:txBody>
      </p:sp>
      <p:sp>
        <p:nvSpPr>
          <p:cNvPr id="3" name="Date Placeholder 2"/>
          <p:cNvSpPr>
            <a:spLocks noGrp="1"/>
          </p:cNvSpPr>
          <p:nvPr>
            <p:ph type="dt" idx="1"/>
          </p:nvPr>
        </p:nvSpPr>
        <p:spPr>
          <a:xfrm>
            <a:off x="3976333" y="0"/>
            <a:ext cx="3041968" cy="466912"/>
          </a:xfrm>
          <a:prstGeom prst="rect">
            <a:avLst/>
          </a:prstGeom>
        </p:spPr>
        <p:txBody>
          <a:bodyPr vert="horz" lIns="93287" tIns="46644" rIns="93287" bIns="46644" rtlCol="0"/>
          <a:lstStyle>
            <a:lvl1pPr algn="r">
              <a:defRPr sz="1200"/>
            </a:lvl1pPr>
          </a:lstStyle>
          <a:p>
            <a:fld id="{0EC0BAE4-4C2F-4504-A37A-228DA97AAFF0}" type="datetimeFigureOut">
              <a:rPr lang="en-US" smtClean="0"/>
              <a:t>10/30/2017</a:t>
            </a:fld>
            <a:endParaRPr lang="en-US"/>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87" tIns="46644" rIns="93287" bIns="46644" rtlCol="0" anchor="ctr"/>
          <a:lstStyle/>
          <a:p>
            <a:endParaRPr lang="en-US"/>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4" rIns="93287" bIns="4664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9014"/>
            <a:ext cx="3041968" cy="466911"/>
          </a:xfrm>
          <a:prstGeom prst="rect">
            <a:avLst/>
          </a:prstGeom>
        </p:spPr>
        <p:txBody>
          <a:bodyPr vert="horz" lIns="93287" tIns="46644" rIns="93287" bIns="46644" rtlCol="0" anchor="b"/>
          <a:lstStyle>
            <a:lvl1pPr algn="l">
              <a:defRPr sz="1200"/>
            </a:lvl1pPr>
          </a:lstStyle>
          <a:p>
            <a:endParaRPr lang="en-US"/>
          </a:p>
        </p:txBody>
      </p:sp>
      <p:sp>
        <p:nvSpPr>
          <p:cNvPr id="7" name="Slide Number Placeholder 6"/>
          <p:cNvSpPr>
            <a:spLocks noGrp="1"/>
          </p:cNvSpPr>
          <p:nvPr>
            <p:ph type="sldNum" sz="quarter" idx="5"/>
          </p:nvPr>
        </p:nvSpPr>
        <p:spPr>
          <a:xfrm>
            <a:off x="3976333" y="8839014"/>
            <a:ext cx="3041968" cy="466911"/>
          </a:xfrm>
          <a:prstGeom prst="rect">
            <a:avLst/>
          </a:prstGeom>
        </p:spPr>
        <p:txBody>
          <a:bodyPr vert="horz" lIns="93287" tIns="46644" rIns="93287" bIns="46644" rtlCol="0" anchor="b"/>
          <a:lstStyle>
            <a:lvl1pPr algn="r">
              <a:defRPr sz="1200"/>
            </a:lvl1pPr>
          </a:lstStyle>
          <a:p>
            <a:fld id="{62AD610B-8F28-4723-BDEB-99322A2F9209}" type="slidenum">
              <a:rPr lang="en-US" smtClean="0"/>
              <a:t>‹#›</a:t>
            </a:fld>
            <a:endParaRPr lang="en-US"/>
          </a:p>
        </p:txBody>
      </p:sp>
    </p:spTree>
    <p:extLst>
      <p:ext uri="{BB962C8B-B14F-4D97-AF65-F5344CB8AC3E}">
        <p14:creationId xmlns:p14="http://schemas.microsoft.com/office/powerpoint/2010/main" val="1918719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10.xml"/><Relationship Id="rId2" Type="http://schemas.openxmlformats.org/officeDocument/2006/relationships/notesMaster" Target="../notesMasters/notesMaster1.xml"/><Relationship Id="rId1" Type="http://schemas.openxmlformats.org/officeDocument/2006/relationships/tags" Target="../tags/tag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notesMaster" Target="../notesMasters/notesMaster1.xml"/><Relationship Id="rId1" Type="http://schemas.openxmlformats.org/officeDocument/2006/relationships/tags" Target="../tags/tag2.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US" dirty="0">
              <a:solidFill>
                <a:prstClr val="black"/>
              </a:solidFill>
            </a:endParaRPr>
          </a:p>
        </p:txBody>
      </p:sp>
    </p:spTree>
    <p:extLst>
      <p:ext uri="{BB962C8B-B14F-4D97-AF65-F5344CB8AC3E}">
        <p14:creationId xmlns:p14="http://schemas.microsoft.com/office/powerpoint/2010/main" val="3877010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39599878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3872375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5825" name="Slide Image Placeholder 1"/>
          <p:cNvSpPr>
            <a:spLocks noGrp="1" noRot="1" noChangeAspect="1"/>
          </p:cNvSpPr>
          <p:nvPr>
            <p:ph type="sldImg"/>
          </p:nvPr>
        </p:nvSpPr>
        <p:spPr bwMode="auto">
          <a:noFill/>
          <a:ln>
            <a:solidFill>
              <a:srgbClr val="000000"/>
            </a:solidFill>
            <a:miter lim="800000"/>
            <a:headEnd/>
            <a:tailEnd/>
          </a:ln>
        </p:spPr>
      </p:sp>
      <p:sp>
        <p:nvSpPr>
          <p:cNvPr id="845826" name="Notes Placeholder 2"/>
          <p:cNvSpPr>
            <a:spLocks noGrp="1"/>
          </p:cNvSpPr>
          <p:nvPr>
            <p:ph type="body" idx="1"/>
          </p:nvPr>
        </p:nvSpPr>
        <p:spPr>
          <a:noFill/>
          <a:ln/>
        </p:spPr>
        <p:txBody>
          <a:bodyPr/>
          <a:lstStyle/>
          <a:p>
            <a:endParaRPr lang="en-US" dirty="0"/>
          </a:p>
        </p:txBody>
      </p:sp>
      <p:sp>
        <p:nvSpPr>
          <p:cNvPr id="845827" name="Slide Number Placeholder 3"/>
          <p:cNvSpPr>
            <a:spLocks noGrp="1"/>
          </p:cNvSpPr>
          <p:nvPr>
            <p:ph type="sldNum" sz="quarter" idx="5"/>
          </p:nvPr>
        </p:nvSpPr>
        <p:spPr>
          <a:noFill/>
        </p:spPr>
        <p:txBody>
          <a:bodyPr/>
          <a:lstStyle/>
          <a:p>
            <a:fld id="{A559B68C-5915-4D23-A2C6-5B96549FD7A0}" type="slidenum">
              <a:rPr lang="en-US" smtClean="0"/>
              <a:pPr/>
              <a:t>16</a:t>
            </a:fld>
            <a:endParaRPr lang="en-US" dirty="0"/>
          </a:p>
        </p:txBody>
      </p:sp>
    </p:spTree>
    <p:extLst>
      <p:ext uri="{BB962C8B-B14F-4D97-AF65-F5344CB8AC3E}">
        <p14:creationId xmlns:p14="http://schemas.microsoft.com/office/powerpoint/2010/main" val="26987165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5825" name="Slide Image Placeholder 1"/>
          <p:cNvSpPr>
            <a:spLocks noGrp="1" noRot="1" noChangeAspect="1"/>
          </p:cNvSpPr>
          <p:nvPr>
            <p:ph type="sldImg"/>
          </p:nvPr>
        </p:nvSpPr>
        <p:spPr bwMode="auto">
          <a:noFill/>
          <a:ln>
            <a:solidFill>
              <a:srgbClr val="000000"/>
            </a:solidFill>
            <a:miter lim="800000"/>
            <a:headEnd/>
            <a:tailEnd/>
          </a:ln>
        </p:spPr>
      </p:sp>
      <p:sp>
        <p:nvSpPr>
          <p:cNvPr id="845826" name="Notes Placeholder 2"/>
          <p:cNvSpPr>
            <a:spLocks noGrp="1"/>
          </p:cNvSpPr>
          <p:nvPr>
            <p:ph type="body" idx="1"/>
          </p:nvPr>
        </p:nvSpPr>
        <p:spPr>
          <a:noFill/>
          <a:ln/>
        </p:spPr>
        <p:txBody>
          <a:bodyPr/>
          <a:lstStyle/>
          <a:p>
            <a:endParaRPr lang="en-US" dirty="0"/>
          </a:p>
        </p:txBody>
      </p:sp>
      <p:sp>
        <p:nvSpPr>
          <p:cNvPr id="845827" name="Slide Number Placeholder 3"/>
          <p:cNvSpPr>
            <a:spLocks noGrp="1"/>
          </p:cNvSpPr>
          <p:nvPr>
            <p:ph type="sldNum" sz="quarter" idx="5"/>
          </p:nvPr>
        </p:nvSpPr>
        <p:spPr>
          <a:noFill/>
        </p:spPr>
        <p:txBody>
          <a:bodyPr/>
          <a:lstStyle/>
          <a:p>
            <a:fld id="{A559B68C-5915-4D23-A2C6-5B96549FD7A0}" type="slidenum">
              <a:rPr lang="en-US" smtClean="0"/>
              <a:pPr/>
              <a:t>17</a:t>
            </a:fld>
            <a:endParaRPr lang="en-US" dirty="0"/>
          </a:p>
        </p:txBody>
      </p:sp>
    </p:spTree>
    <p:extLst>
      <p:ext uri="{BB962C8B-B14F-4D97-AF65-F5344CB8AC3E}">
        <p14:creationId xmlns:p14="http://schemas.microsoft.com/office/powerpoint/2010/main" val="3861445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5825" name="Slide Image Placeholder 1"/>
          <p:cNvSpPr>
            <a:spLocks noGrp="1" noRot="1" noChangeAspect="1"/>
          </p:cNvSpPr>
          <p:nvPr>
            <p:ph type="sldImg"/>
          </p:nvPr>
        </p:nvSpPr>
        <p:spPr bwMode="auto">
          <a:noFill/>
          <a:ln>
            <a:solidFill>
              <a:srgbClr val="000000"/>
            </a:solidFill>
            <a:miter lim="800000"/>
            <a:headEnd/>
            <a:tailEnd/>
          </a:ln>
        </p:spPr>
      </p:sp>
      <p:sp>
        <p:nvSpPr>
          <p:cNvPr id="845826" name="Notes Placeholder 2"/>
          <p:cNvSpPr>
            <a:spLocks noGrp="1"/>
          </p:cNvSpPr>
          <p:nvPr>
            <p:ph type="body" idx="1"/>
          </p:nvPr>
        </p:nvSpPr>
        <p:spPr>
          <a:noFill/>
          <a:ln/>
        </p:spPr>
        <p:txBody>
          <a:bodyPr/>
          <a:lstStyle/>
          <a:p>
            <a:endParaRPr lang="en-US" dirty="0"/>
          </a:p>
        </p:txBody>
      </p:sp>
      <p:sp>
        <p:nvSpPr>
          <p:cNvPr id="845827" name="Slide Number Placeholder 3"/>
          <p:cNvSpPr>
            <a:spLocks noGrp="1"/>
          </p:cNvSpPr>
          <p:nvPr>
            <p:ph type="sldNum" sz="quarter" idx="5"/>
          </p:nvPr>
        </p:nvSpPr>
        <p:spPr>
          <a:noFill/>
        </p:spPr>
        <p:txBody>
          <a:bodyPr/>
          <a:lstStyle/>
          <a:p>
            <a:fld id="{A559B68C-5915-4D23-A2C6-5B96549FD7A0}" type="slidenum">
              <a:rPr lang="en-US" smtClean="0"/>
              <a:pPr/>
              <a:t>3</a:t>
            </a:fld>
            <a:endParaRPr lang="en-US" dirty="0"/>
          </a:p>
        </p:txBody>
      </p:sp>
    </p:spTree>
    <p:extLst>
      <p:ext uri="{BB962C8B-B14F-4D97-AF65-F5344CB8AC3E}">
        <p14:creationId xmlns:p14="http://schemas.microsoft.com/office/powerpoint/2010/main" val="2949947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23403815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5825" name="Slide Image Placeholder 1"/>
          <p:cNvSpPr>
            <a:spLocks noGrp="1" noRot="1" noChangeAspect="1"/>
          </p:cNvSpPr>
          <p:nvPr>
            <p:ph type="sldImg"/>
          </p:nvPr>
        </p:nvSpPr>
        <p:spPr bwMode="auto">
          <a:noFill/>
          <a:ln>
            <a:solidFill>
              <a:srgbClr val="000000"/>
            </a:solidFill>
            <a:miter lim="800000"/>
            <a:headEnd/>
            <a:tailEnd/>
          </a:ln>
        </p:spPr>
      </p:sp>
      <p:sp>
        <p:nvSpPr>
          <p:cNvPr id="845826" name="Notes Placeholder 2"/>
          <p:cNvSpPr>
            <a:spLocks noGrp="1"/>
          </p:cNvSpPr>
          <p:nvPr>
            <p:ph type="body" idx="1"/>
          </p:nvPr>
        </p:nvSpPr>
        <p:spPr>
          <a:noFill/>
          <a:ln/>
        </p:spPr>
        <p:txBody>
          <a:bodyPr/>
          <a:lstStyle/>
          <a:p>
            <a:endParaRPr lang="en-US" dirty="0"/>
          </a:p>
        </p:txBody>
      </p:sp>
      <p:sp>
        <p:nvSpPr>
          <p:cNvPr id="845827" name="Slide Number Placeholder 3"/>
          <p:cNvSpPr>
            <a:spLocks noGrp="1"/>
          </p:cNvSpPr>
          <p:nvPr>
            <p:ph type="sldNum" sz="quarter" idx="5"/>
          </p:nvPr>
        </p:nvSpPr>
        <p:spPr>
          <a:noFill/>
        </p:spPr>
        <p:txBody>
          <a:bodyPr/>
          <a:lstStyle/>
          <a:p>
            <a:fld id="{A559B68C-5915-4D23-A2C6-5B96549FD7A0}" type="slidenum">
              <a:rPr lang="en-US" smtClean="0"/>
              <a:pPr/>
              <a:t>6</a:t>
            </a:fld>
            <a:endParaRPr lang="en-US" dirty="0"/>
          </a:p>
        </p:txBody>
      </p:sp>
    </p:spTree>
    <p:extLst>
      <p:ext uri="{BB962C8B-B14F-4D97-AF65-F5344CB8AC3E}">
        <p14:creationId xmlns:p14="http://schemas.microsoft.com/office/powerpoint/2010/main" val="2752781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27066139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defTabSz="475298">
              <a:defRPr/>
            </a:pPr>
            <a:fld id="{975C839D-7AC5-457B-8ECA-1F2BEE675408}" type="slidenum">
              <a:rPr lang="en-US">
                <a:solidFill>
                  <a:prstClr val="black"/>
                </a:solidFill>
                <a:latin typeface="Calibri" panose="020F0502020204030204"/>
              </a:rPr>
              <a:pPr defTabSz="475298">
                <a:defRPr/>
              </a:pPr>
              <a:t>10</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3303292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5825" name="Slide Image Placeholder 1"/>
          <p:cNvSpPr>
            <a:spLocks noGrp="1" noRot="1" noChangeAspect="1"/>
          </p:cNvSpPr>
          <p:nvPr>
            <p:ph type="sldImg"/>
          </p:nvPr>
        </p:nvSpPr>
        <p:spPr bwMode="auto">
          <a:noFill/>
          <a:ln>
            <a:solidFill>
              <a:srgbClr val="000000"/>
            </a:solidFill>
            <a:miter lim="800000"/>
            <a:headEnd/>
            <a:tailEnd/>
          </a:ln>
        </p:spPr>
      </p:sp>
      <p:sp>
        <p:nvSpPr>
          <p:cNvPr id="845826" name="Notes Placeholder 2"/>
          <p:cNvSpPr>
            <a:spLocks noGrp="1"/>
          </p:cNvSpPr>
          <p:nvPr>
            <p:ph type="body" idx="1"/>
          </p:nvPr>
        </p:nvSpPr>
        <p:spPr>
          <a:noFill/>
          <a:ln/>
        </p:spPr>
        <p:txBody>
          <a:bodyPr/>
          <a:lstStyle/>
          <a:p>
            <a:endParaRPr lang="en-US" dirty="0"/>
          </a:p>
        </p:txBody>
      </p:sp>
      <p:sp>
        <p:nvSpPr>
          <p:cNvPr id="845827" name="Slide Number Placeholder 3"/>
          <p:cNvSpPr>
            <a:spLocks noGrp="1"/>
          </p:cNvSpPr>
          <p:nvPr>
            <p:ph type="sldNum" sz="quarter" idx="5"/>
          </p:nvPr>
        </p:nvSpPr>
        <p:spPr>
          <a:noFill/>
        </p:spPr>
        <p:txBody>
          <a:bodyPr/>
          <a:lstStyle/>
          <a:p>
            <a:fld id="{A559B68C-5915-4D23-A2C6-5B96549FD7A0}" type="slidenum">
              <a:rPr lang="en-US" smtClean="0"/>
              <a:pPr/>
              <a:t>11</a:t>
            </a:fld>
            <a:endParaRPr lang="en-US" dirty="0"/>
          </a:p>
        </p:txBody>
      </p:sp>
    </p:spTree>
    <p:extLst>
      <p:ext uri="{BB962C8B-B14F-4D97-AF65-F5344CB8AC3E}">
        <p14:creationId xmlns:p14="http://schemas.microsoft.com/office/powerpoint/2010/main" val="17549051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975C839D-7AC5-457B-8ECA-1F2BEE675408}"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31088954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1794908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2359B40-B2BD-4A1D-9A07-372DE9D516A9}"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2191D-A9A3-4A44-9D52-C57299F01C7F}" type="slidenum">
              <a:rPr lang="en-US" smtClean="0"/>
              <a:t>‹#›</a:t>
            </a:fld>
            <a:endParaRPr lang="en-US"/>
          </a:p>
        </p:txBody>
      </p:sp>
    </p:spTree>
    <p:extLst>
      <p:ext uri="{BB962C8B-B14F-4D97-AF65-F5344CB8AC3E}">
        <p14:creationId xmlns:p14="http://schemas.microsoft.com/office/powerpoint/2010/main" val="4065320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359B40-B2BD-4A1D-9A07-372DE9D516A9}"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2191D-A9A3-4A44-9D52-C57299F01C7F}" type="slidenum">
              <a:rPr lang="en-US" smtClean="0"/>
              <a:t>‹#›</a:t>
            </a:fld>
            <a:endParaRPr lang="en-US"/>
          </a:p>
        </p:txBody>
      </p:sp>
    </p:spTree>
    <p:extLst>
      <p:ext uri="{BB962C8B-B14F-4D97-AF65-F5344CB8AC3E}">
        <p14:creationId xmlns:p14="http://schemas.microsoft.com/office/powerpoint/2010/main" val="2794058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359B40-B2BD-4A1D-9A07-372DE9D516A9}"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2191D-A9A3-4A44-9D52-C57299F01C7F}" type="slidenum">
              <a:rPr lang="en-US" smtClean="0"/>
              <a:t>‹#›</a:t>
            </a:fld>
            <a:endParaRPr lang="en-US"/>
          </a:p>
        </p:txBody>
      </p:sp>
    </p:spTree>
    <p:extLst>
      <p:ext uri="{BB962C8B-B14F-4D97-AF65-F5344CB8AC3E}">
        <p14:creationId xmlns:p14="http://schemas.microsoft.com/office/powerpoint/2010/main" val="22703815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Slide - White">
    <p:bg bwMode="gray">
      <p:bgPr>
        <a:solidFill>
          <a:schemeClr val="bg1"/>
        </a:solidFill>
        <a:effectLst/>
      </p:bgPr>
    </p:bg>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a:xfrm>
            <a:off x="2489813" y="727200"/>
            <a:ext cx="7200000" cy="5400000"/>
          </a:xfrm>
          <a:prstGeom prst="rect">
            <a:avLst/>
          </a:prstGeom>
        </p:spPr>
        <p:txBody>
          <a:bodyPr/>
          <a:lstStyle/>
          <a:p>
            <a:r>
              <a:rPr lang="en-US" dirty="0"/>
              <a:t>Click icon to add picture</a:t>
            </a:r>
            <a:endParaRPr lang="en-GB" dirty="0"/>
          </a:p>
        </p:txBody>
      </p:sp>
      <p:sp>
        <p:nvSpPr>
          <p:cNvPr id="3" name="Subtitle 2"/>
          <p:cNvSpPr>
            <a:spLocks noGrp="1"/>
          </p:cNvSpPr>
          <p:nvPr>
            <p:ph type="subTitle" idx="1" hasCustomPrompt="1"/>
          </p:nvPr>
        </p:nvSpPr>
        <p:spPr bwMode="gray">
          <a:xfrm>
            <a:off x="501651" y="5864230"/>
            <a:ext cx="5594348" cy="505645"/>
          </a:xfrm>
          <a:prstGeom prst="rect">
            <a:avLst/>
          </a:prstGeom>
        </p:spPr>
        <p:txBody>
          <a:bodyPr lIns="0" tIns="0" rIns="0" bIns="0" anchor="b" anchorCtr="0">
            <a:noAutofit/>
          </a:bodyPr>
          <a:lstStyle>
            <a:lvl1pPr marL="0" indent="0" algn="l">
              <a:lnSpc>
                <a:spcPct val="100000"/>
              </a:lnSpc>
              <a:spcAft>
                <a:spcPts val="0"/>
              </a:spcAft>
              <a:buNone/>
              <a:defRPr sz="1800" b="1">
                <a:solidFill>
                  <a:schemeClr val="tx1"/>
                </a:solidFill>
              </a:defRPr>
            </a:lvl1pPr>
            <a:lvl2pPr marL="0" indent="0" algn="l">
              <a:buNone/>
              <a:defRPr sz="1600" b="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Click to edit Master title style</a:t>
            </a:r>
          </a:p>
          <a:p>
            <a:pPr lvl="1"/>
            <a:r>
              <a:rPr lang="en-US" noProof="0" dirty="0"/>
              <a:t>Click to edit Master subtitle style</a:t>
            </a:r>
          </a:p>
        </p:txBody>
      </p:sp>
      <p:sp>
        <p:nvSpPr>
          <p:cNvPr id="5" name="Text Placeholder 4"/>
          <p:cNvSpPr>
            <a:spLocks noGrp="1"/>
          </p:cNvSpPr>
          <p:nvPr>
            <p:ph type="body" sz="quarter" idx="10"/>
          </p:nvPr>
        </p:nvSpPr>
        <p:spPr>
          <a:xfrm>
            <a:off x="501651" y="6381750"/>
            <a:ext cx="5594349" cy="298450"/>
          </a:xfrm>
          <a:prstGeom prst="rect">
            <a:avLst/>
          </a:prstGeom>
        </p:spPr>
        <p:txBody>
          <a:bodyPr/>
          <a:lstStyle>
            <a:lvl1pPr>
              <a:spcAft>
                <a:spcPts val="0"/>
              </a:spcAft>
              <a:defRPr sz="10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p:txBody>
      </p:sp>
      <p:pic>
        <p:nvPicPr>
          <p:cNvPr id="19" name="Picture 18"/>
          <p:cNvPicPr>
            <a:picLocks noChangeAspect="1"/>
          </p:cNvPicPr>
          <p:nvPr userDrawn="1"/>
        </p:nvPicPr>
        <p:blipFill>
          <a:blip r:embed="rId2"/>
          <a:stretch>
            <a:fillRect/>
          </a:stretch>
        </p:blipFill>
        <p:spPr>
          <a:xfrm>
            <a:off x="9708443" y="31925"/>
            <a:ext cx="2284735" cy="559873"/>
          </a:xfrm>
          <a:prstGeom prst="rect">
            <a:avLst/>
          </a:prstGeom>
        </p:spPr>
      </p:pic>
    </p:spTree>
    <p:extLst>
      <p:ext uri="{BB962C8B-B14F-4D97-AF65-F5344CB8AC3E}">
        <p14:creationId xmlns:p14="http://schemas.microsoft.com/office/powerpoint/2010/main" val="133400611"/>
      </p:ext>
    </p:extLst>
  </p:cSld>
  <p:clrMapOvr>
    <a:masterClrMapping/>
  </p:clrMapOvr>
  <p:transition>
    <p:fade/>
  </p:transition>
  <p:extLst mod="1">
    <p:ext uri="{DCECCB84-F9BA-43D5-87BE-67443E8EF086}">
      <p15:sldGuideLst xmlns:p15="http://schemas.microsoft.com/office/powerpoint/2012/main">
        <p15:guide id="1" orient="horz" pos="408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mp; subtitle">
    <p:spTree>
      <p:nvGrpSpPr>
        <p:cNvPr id="1" name=""/>
        <p:cNvGrpSpPr/>
        <p:nvPr/>
      </p:nvGrpSpPr>
      <p:grpSpPr>
        <a:xfrm>
          <a:off x="0" y="0"/>
          <a:ext cx="0" cy="0"/>
          <a:chOff x="0" y="0"/>
          <a:chExt cx="0" cy="0"/>
        </a:xfrm>
      </p:grpSpPr>
      <p:sp>
        <p:nvSpPr>
          <p:cNvPr id="10" name="Text Placeholder 8"/>
          <p:cNvSpPr>
            <a:spLocks noGrp="1"/>
          </p:cNvSpPr>
          <p:nvPr>
            <p:ph type="body" sz="quarter" idx="13" hasCustomPrompt="1"/>
          </p:nvPr>
        </p:nvSpPr>
        <p:spPr>
          <a:xfrm>
            <a:off x="501650" y="651601"/>
            <a:ext cx="11188700" cy="364400"/>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1" name="Title Placeholder 1"/>
          <p:cNvSpPr>
            <a:spLocks noGrp="1"/>
          </p:cNvSpPr>
          <p:nvPr>
            <p:ph type="title" hasCustomPrompt="1"/>
          </p:nvPr>
        </p:nvSpPr>
        <p:spPr>
          <a:xfrm>
            <a:off x="501650" y="317500"/>
            <a:ext cx="11188700" cy="334102"/>
          </a:xfrm>
          <a:prstGeom prst="rect">
            <a:avLst/>
          </a:prstGeom>
        </p:spPr>
        <p:txBody>
          <a:bodyPr vert="horz" lIns="0" tIns="0" rIns="0" bIns="0" rtlCol="0" anchor="t" anchorCtr="0">
            <a:noAutofit/>
          </a:bodyPr>
          <a:lstStyle>
            <a:lvl1pPr>
              <a:defRPr/>
            </a:lvl1pPr>
          </a:lstStyle>
          <a:p>
            <a:r>
              <a:rPr lang="en-US" dirty="0"/>
              <a:t>Click to add title</a:t>
            </a:r>
          </a:p>
        </p:txBody>
      </p:sp>
    </p:spTree>
    <p:extLst>
      <p:ext uri="{BB962C8B-B14F-4D97-AF65-F5344CB8AC3E}">
        <p14:creationId xmlns:p14="http://schemas.microsoft.com/office/powerpoint/2010/main" val="4096874370"/>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amp; 1 column text">
    <p:spTree>
      <p:nvGrpSpPr>
        <p:cNvPr id="1" name=""/>
        <p:cNvGrpSpPr/>
        <p:nvPr/>
      </p:nvGrpSpPr>
      <p:grpSpPr>
        <a:xfrm>
          <a:off x="0" y="0"/>
          <a:ext cx="0" cy="0"/>
          <a:chOff x="0" y="0"/>
          <a:chExt cx="0" cy="0"/>
        </a:xfrm>
      </p:grpSpPr>
      <p:sp>
        <p:nvSpPr>
          <p:cNvPr id="2" name="Title 1"/>
          <p:cNvSpPr>
            <a:spLocks noGrp="1"/>
          </p:cNvSpPr>
          <p:nvPr>
            <p:ph type="title"/>
          </p:nvPr>
        </p:nvSpPr>
        <p:spPr>
          <a:xfrm>
            <a:off x="501651" y="317501"/>
            <a:ext cx="11188700" cy="698500"/>
          </a:xfrm>
        </p:spPr>
        <p:txBody>
          <a:bodyPr/>
          <a:lstStyle/>
          <a:p>
            <a:r>
              <a:rPr lang="en-US"/>
              <a:t>Click to edit Master title style</a:t>
            </a:r>
            <a:endParaRPr lang="en-US" dirty="0"/>
          </a:p>
        </p:txBody>
      </p:sp>
      <p:sp>
        <p:nvSpPr>
          <p:cNvPr id="14" name="Text Placeholder 18"/>
          <p:cNvSpPr>
            <a:spLocks noGrp="1"/>
          </p:cNvSpPr>
          <p:nvPr>
            <p:ph idx="1"/>
          </p:nvPr>
        </p:nvSpPr>
        <p:spPr>
          <a:xfrm>
            <a:off x="501651" y="1665289"/>
            <a:ext cx="11165416" cy="4716463"/>
          </a:xfrm>
          <a:prstGeom prst="rect">
            <a:avLst/>
          </a:prstGeom>
        </p:spPr>
        <p:txBody>
          <a:bodyPr vert="horz" lIns="0" tIns="0" rIns="0" bIns="0" rtlCol="0">
            <a:normAutofit/>
          </a:bodyPr>
          <a:lstStyle>
            <a:lvl1pPr>
              <a:defRPr lang="en-US" dirty="0" smtClean="0"/>
            </a:lvl1pPr>
            <a:lvl2pPr>
              <a:defRPr lang="en-US" b="0" dirty="0" smtClean="0"/>
            </a:lvl2pPr>
            <a:lvl3pPr>
              <a:defRPr lang="en-US" b="0" dirty="0" smtClean="0"/>
            </a:lvl3pPr>
            <a:lvl4pPr>
              <a:defRPr lang="en-US" b="0" dirty="0" smtClean="0"/>
            </a:lvl4pPr>
            <a:lvl5pPr>
              <a:defRPr lang="en-GB" b="0" dirty="0"/>
            </a:lvl5pPr>
          </a:lstStyle>
          <a:p>
            <a:pPr lvl="0">
              <a:spcBef>
                <a:spcPts val="1662"/>
              </a:spcBef>
              <a:buFontTx/>
            </a:pPr>
            <a:r>
              <a:rPr lang="en-US"/>
              <a:t>Click to edit Master text styles</a:t>
            </a:r>
          </a:p>
          <a:p>
            <a:pPr lvl="1">
              <a:spcBef>
                <a:spcPts val="1662"/>
              </a:spcBef>
              <a:buFontTx/>
            </a:pPr>
            <a:r>
              <a:rPr lang="en-US"/>
              <a:t>Second level</a:t>
            </a:r>
          </a:p>
          <a:p>
            <a:pPr lvl="2">
              <a:spcBef>
                <a:spcPts val="1662"/>
              </a:spcBef>
              <a:buFontTx/>
            </a:pPr>
            <a:r>
              <a:rPr lang="en-US"/>
              <a:t>Third level</a:t>
            </a:r>
          </a:p>
          <a:p>
            <a:pPr lvl="3">
              <a:spcBef>
                <a:spcPts val="1662"/>
              </a:spcBef>
              <a:buFontTx/>
            </a:pPr>
            <a:r>
              <a:rPr lang="en-US"/>
              <a:t>Fourth level</a:t>
            </a:r>
          </a:p>
          <a:p>
            <a:pPr lvl="4">
              <a:spcBef>
                <a:spcPts val="1662"/>
              </a:spcBef>
              <a:buFontTx/>
            </a:pPr>
            <a:r>
              <a:rPr lang="en-US"/>
              <a:t>Fifth level</a:t>
            </a:r>
            <a:endParaRPr lang="en-GB" dirty="0"/>
          </a:p>
        </p:txBody>
      </p:sp>
    </p:spTree>
    <p:extLst>
      <p:ext uri="{BB962C8B-B14F-4D97-AF65-F5344CB8AC3E}">
        <p14:creationId xmlns:p14="http://schemas.microsoft.com/office/powerpoint/2010/main" val="125734276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359B40-B2BD-4A1D-9A07-372DE9D516A9}"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2191D-A9A3-4A44-9D52-C57299F01C7F}" type="slidenum">
              <a:rPr lang="en-US" smtClean="0"/>
              <a:t>‹#›</a:t>
            </a:fld>
            <a:endParaRPr lang="en-US"/>
          </a:p>
        </p:txBody>
      </p:sp>
    </p:spTree>
    <p:extLst>
      <p:ext uri="{BB962C8B-B14F-4D97-AF65-F5344CB8AC3E}">
        <p14:creationId xmlns:p14="http://schemas.microsoft.com/office/powerpoint/2010/main" val="2230692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2359B40-B2BD-4A1D-9A07-372DE9D516A9}"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2191D-A9A3-4A44-9D52-C57299F01C7F}" type="slidenum">
              <a:rPr lang="en-US" smtClean="0"/>
              <a:t>‹#›</a:t>
            </a:fld>
            <a:endParaRPr lang="en-US"/>
          </a:p>
        </p:txBody>
      </p:sp>
    </p:spTree>
    <p:extLst>
      <p:ext uri="{BB962C8B-B14F-4D97-AF65-F5344CB8AC3E}">
        <p14:creationId xmlns:p14="http://schemas.microsoft.com/office/powerpoint/2010/main" val="3029846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2359B40-B2BD-4A1D-9A07-372DE9D516A9}" type="datetimeFigureOut">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2191D-A9A3-4A44-9D52-C57299F01C7F}" type="slidenum">
              <a:rPr lang="en-US" smtClean="0"/>
              <a:t>‹#›</a:t>
            </a:fld>
            <a:endParaRPr lang="en-US"/>
          </a:p>
        </p:txBody>
      </p:sp>
    </p:spTree>
    <p:extLst>
      <p:ext uri="{BB962C8B-B14F-4D97-AF65-F5344CB8AC3E}">
        <p14:creationId xmlns:p14="http://schemas.microsoft.com/office/powerpoint/2010/main" val="2944445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2359B40-B2BD-4A1D-9A07-372DE9D516A9}" type="datetimeFigureOut">
              <a:rPr lang="en-US" smtClean="0"/>
              <a:t>10/30/2017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42191D-A9A3-4A44-9D52-C57299F01C7F}" type="slidenum">
              <a:rPr lang="en-US" smtClean="0"/>
              <a:t>‹#›</a:t>
            </a:fld>
            <a:endParaRPr lang="en-US"/>
          </a:p>
        </p:txBody>
      </p:sp>
    </p:spTree>
    <p:extLst>
      <p:ext uri="{BB962C8B-B14F-4D97-AF65-F5344CB8AC3E}">
        <p14:creationId xmlns:p14="http://schemas.microsoft.com/office/powerpoint/2010/main" val="1833927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2359B40-B2BD-4A1D-9A07-372DE9D516A9}" type="datetimeFigureOut">
              <a:rPr lang="en-US" smtClean="0"/>
              <a:t>10/30/2017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42191D-A9A3-4A44-9D52-C57299F01C7F}" type="slidenum">
              <a:rPr lang="en-US" smtClean="0"/>
              <a:t>‹#›</a:t>
            </a:fld>
            <a:endParaRPr lang="en-US"/>
          </a:p>
        </p:txBody>
      </p:sp>
    </p:spTree>
    <p:extLst>
      <p:ext uri="{BB962C8B-B14F-4D97-AF65-F5344CB8AC3E}">
        <p14:creationId xmlns:p14="http://schemas.microsoft.com/office/powerpoint/2010/main" val="819791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359B40-B2BD-4A1D-9A07-372DE9D516A9}" type="datetimeFigureOut">
              <a:rPr lang="en-US" smtClean="0"/>
              <a:t>10/30/2017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42191D-A9A3-4A44-9D52-C57299F01C7F}" type="slidenum">
              <a:rPr lang="en-US" smtClean="0"/>
              <a:t>‹#›</a:t>
            </a:fld>
            <a:endParaRPr lang="en-US"/>
          </a:p>
        </p:txBody>
      </p:sp>
    </p:spTree>
    <p:extLst>
      <p:ext uri="{BB962C8B-B14F-4D97-AF65-F5344CB8AC3E}">
        <p14:creationId xmlns:p14="http://schemas.microsoft.com/office/powerpoint/2010/main" val="339235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2359B40-B2BD-4A1D-9A07-372DE9D516A9}" type="datetimeFigureOut">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2191D-A9A3-4A44-9D52-C57299F01C7F}" type="slidenum">
              <a:rPr lang="en-US" smtClean="0"/>
              <a:t>‹#›</a:t>
            </a:fld>
            <a:endParaRPr lang="en-US"/>
          </a:p>
        </p:txBody>
      </p:sp>
    </p:spTree>
    <p:extLst>
      <p:ext uri="{BB962C8B-B14F-4D97-AF65-F5344CB8AC3E}">
        <p14:creationId xmlns:p14="http://schemas.microsoft.com/office/powerpoint/2010/main" val="3040903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2359B40-B2BD-4A1D-9A07-372DE9D516A9}" type="datetimeFigureOut">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2191D-A9A3-4A44-9D52-C57299F01C7F}" type="slidenum">
              <a:rPr lang="en-US" smtClean="0"/>
              <a:t>‹#›</a:t>
            </a:fld>
            <a:endParaRPr lang="en-US"/>
          </a:p>
        </p:txBody>
      </p:sp>
    </p:spTree>
    <p:extLst>
      <p:ext uri="{BB962C8B-B14F-4D97-AF65-F5344CB8AC3E}">
        <p14:creationId xmlns:p14="http://schemas.microsoft.com/office/powerpoint/2010/main" val="3042437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359B40-B2BD-4A1D-9A07-372DE9D516A9}" type="datetimeFigureOut">
              <a:rPr lang="en-US" smtClean="0"/>
              <a:t>10/30/2017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42191D-A9A3-4A44-9D52-C57299F01C7F}" type="slidenum">
              <a:rPr lang="en-US" smtClean="0"/>
              <a:t>‹#›</a:t>
            </a:fld>
            <a:endParaRPr lang="en-US"/>
          </a:p>
        </p:txBody>
      </p:sp>
    </p:spTree>
    <p:extLst>
      <p:ext uri="{BB962C8B-B14F-4D97-AF65-F5344CB8AC3E}">
        <p14:creationId xmlns:p14="http://schemas.microsoft.com/office/powerpoint/2010/main" val="899449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VYB.Glisson@ky.gov" TargetMode="External"/><Relationship Id="rId2" Type="http://schemas.openxmlformats.org/officeDocument/2006/relationships/image" Target="../media/image2.jpg"/><Relationship Id="rId1" Type="http://schemas.openxmlformats.org/officeDocument/2006/relationships/slideLayout" Target="../slideLayouts/slideLayout7.xml"/><Relationship Id="rId4" Type="http://schemas.openxmlformats.org/officeDocument/2006/relationships/hyperlink" Target="mailto:Steve.Miller@ky.gov"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821A7C2-B202-4F78-87CD-64B0899A4127}" type="slidenum">
              <a:rPr lang="en-US" smtClean="0"/>
              <a:t>1</a:t>
            </a:fld>
            <a:endParaRPr lang="en-US" dirty="0"/>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89443" y="825089"/>
            <a:ext cx="1994830" cy="2087076"/>
          </a:xfrm>
          <a:prstGeom prst="rect">
            <a:avLst/>
          </a:prstGeom>
        </p:spPr>
      </p:pic>
      <p:sp>
        <p:nvSpPr>
          <p:cNvPr id="6" name="Rectangle 5"/>
          <p:cNvSpPr/>
          <p:nvPr/>
        </p:nvSpPr>
        <p:spPr>
          <a:xfrm>
            <a:off x="1524000" y="0"/>
            <a:ext cx="9144000" cy="304800"/>
          </a:xfrm>
          <a:prstGeom prst="rect">
            <a:avLst/>
          </a:prstGeom>
          <a:solidFill>
            <a:srgbClr val="6E061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524000" y="6248400"/>
            <a:ext cx="9144000" cy="609600"/>
          </a:xfrm>
          <a:prstGeom prst="rect">
            <a:avLst/>
          </a:prstGeom>
          <a:solidFill>
            <a:srgbClr val="6E061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901687" y="3274377"/>
            <a:ext cx="8388625" cy="3447098"/>
          </a:xfrm>
          <a:prstGeom prst="rect">
            <a:avLst/>
          </a:prstGeom>
        </p:spPr>
        <p:txBody>
          <a:bodyPr wrap="square">
            <a:spAutoFit/>
          </a:bodyPr>
          <a:lstStyle/>
          <a:p>
            <a:pPr algn="ctr"/>
            <a:r>
              <a:rPr lang="en-US" sz="2000" b="1" dirty="0"/>
              <a:t>Highlights of Interest</a:t>
            </a:r>
            <a:br>
              <a:rPr lang="en-US" sz="2000" b="1" dirty="0"/>
            </a:br>
            <a:r>
              <a:rPr lang="en-US" sz="2000" b="1" dirty="0"/>
              <a:t>Presented to the Central Kentucky Association</a:t>
            </a:r>
          </a:p>
          <a:p>
            <a:pPr algn="ctr"/>
            <a:r>
              <a:rPr lang="en-US" sz="2000" b="1" dirty="0"/>
              <a:t>of Health Underwriters</a:t>
            </a:r>
            <a:br>
              <a:rPr lang="en-US" sz="2000" b="1" dirty="0"/>
            </a:br>
            <a:r>
              <a:rPr lang="en-US" sz="2000" b="1" dirty="0"/>
              <a:t>October 10, 2017</a:t>
            </a:r>
            <a:br>
              <a:rPr lang="en-US" b="1" dirty="0"/>
            </a:br>
            <a:br>
              <a:rPr lang="en-US" b="1" dirty="0"/>
            </a:br>
            <a:r>
              <a:rPr lang="en-US" sz="1400" b="1" dirty="0"/>
              <a:t>Secretary Vickie Yates Brown Glisson</a:t>
            </a:r>
          </a:p>
          <a:p>
            <a:pPr algn="ctr"/>
            <a:r>
              <a:rPr lang="en-US" sz="1400" b="1" dirty="0"/>
              <a:t>DMS Commissioner, Steve Miller</a:t>
            </a:r>
            <a:br>
              <a:rPr lang="en-US" sz="1400" b="1" dirty="0"/>
            </a:br>
            <a:r>
              <a:rPr lang="en-US" sz="1400" b="1" dirty="0"/>
              <a:t>275 E. Main Street  Frankfort, KY  40621</a:t>
            </a:r>
            <a:br>
              <a:rPr lang="en-US" sz="1400" b="1" dirty="0"/>
            </a:br>
            <a:br>
              <a:rPr lang="en-US" sz="1400" b="1" dirty="0"/>
            </a:br>
            <a:r>
              <a:rPr lang="en-US" sz="1400" b="1" dirty="0">
                <a:hlinkClick r:id="rId3"/>
              </a:rPr>
              <a:t>VYB.Glisson@ky.gov</a:t>
            </a:r>
            <a:endParaRPr lang="en-US" sz="1400" b="1" dirty="0"/>
          </a:p>
          <a:p>
            <a:pPr algn="ctr"/>
            <a:r>
              <a:rPr lang="en-US" sz="1400" b="1" dirty="0">
                <a:hlinkClick r:id="rId4"/>
              </a:rPr>
              <a:t>Steve.Miller@ky.gov</a:t>
            </a:r>
            <a:endParaRPr lang="en-US" sz="1400" b="1" dirty="0"/>
          </a:p>
          <a:p>
            <a:pPr algn="ctr"/>
            <a:br>
              <a:rPr lang="en-US" b="1" dirty="0"/>
            </a:br>
            <a:endParaRPr lang="en-US" dirty="0"/>
          </a:p>
        </p:txBody>
      </p:sp>
    </p:spTree>
    <p:extLst>
      <p:ext uri="{BB962C8B-B14F-4D97-AF65-F5344CB8AC3E}">
        <p14:creationId xmlns:p14="http://schemas.microsoft.com/office/powerpoint/2010/main" val="4014491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object 54"/>
          <p:cNvSpPr/>
          <p:nvPr/>
        </p:nvSpPr>
        <p:spPr>
          <a:xfrm>
            <a:off x="6217286" y="766746"/>
            <a:ext cx="4208145" cy="1243877"/>
          </a:xfrm>
          <a:custGeom>
            <a:avLst/>
            <a:gdLst/>
            <a:ahLst/>
            <a:cxnLst/>
            <a:rect l="l" t="t" r="r" b="b"/>
            <a:pathLst>
              <a:path w="4101465" h="1143000">
                <a:moveTo>
                  <a:pt x="2336292" y="970914"/>
                </a:moveTo>
                <a:lnTo>
                  <a:pt x="1764792" y="970914"/>
                </a:lnTo>
                <a:lnTo>
                  <a:pt x="2050542" y="1143000"/>
                </a:lnTo>
                <a:lnTo>
                  <a:pt x="2336292" y="970914"/>
                </a:lnTo>
                <a:close/>
              </a:path>
              <a:path w="4101465" h="1143000">
                <a:moveTo>
                  <a:pt x="2193417" y="912495"/>
                </a:moveTo>
                <a:lnTo>
                  <a:pt x="1907667" y="912495"/>
                </a:lnTo>
                <a:lnTo>
                  <a:pt x="1907667" y="970914"/>
                </a:lnTo>
                <a:lnTo>
                  <a:pt x="2193417" y="970914"/>
                </a:lnTo>
                <a:lnTo>
                  <a:pt x="2193417" y="912495"/>
                </a:lnTo>
                <a:close/>
              </a:path>
              <a:path w="4101465" h="1143000">
                <a:moveTo>
                  <a:pt x="4101084" y="0"/>
                </a:moveTo>
                <a:lnTo>
                  <a:pt x="0" y="0"/>
                </a:lnTo>
                <a:lnTo>
                  <a:pt x="0" y="912495"/>
                </a:lnTo>
                <a:lnTo>
                  <a:pt x="4101084" y="912495"/>
                </a:lnTo>
                <a:lnTo>
                  <a:pt x="4101084" y="0"/>
                </a:lnTo>
                <a:close/>
              </a:path>
            </a:pathLst>
          </a:custGeom>
          <a:solidFill>
            <a:schemeClr val="bg2">
              <a:lumMod val="75000"/>
            </a:schemeClr>
          </a:solidFill>
        </p:spPr>
        <p:txBody>
          <a:bodyPr wrap="square" lIns="0" tIns="0" rIns="0" bIns="0" rtlCol="0"/>
          <a:lstStyle/>
          <a:p>
            <a:pPr defTabSz="457200">
              <a:defRPr/>
            </a:pPr>
            <a:endParaRPr dirty="0">
              <a:solidFill>
                <a:prstClr val="black"/>
              </a:solidFill>
              <a:latin typeface="Verdana"/>
            </a:endParaRPr>
          </a:p>
        </p:txBody>
      </p:sp>
      <p:sp>
        <p:nvSpPr>
          <p:cNvPr id="2" name="Title 1"/>
          <p:cNvSpPr>
            <a:spLocks noGrp="1"/>
          </p:cNvSpPr>
          <p:nvPr>
            <p:ph type="title"/>
          </p:nvPr>
        </p:nvSpPr>
        <p:spPr>
          <a:xfrm>
            <a:off x="1900238" y="317501"/>
            <a:ext cx="8412480" cy="429964"/>
          </a:xfrm>
        </p:spPr>
        <p:txBody>
          <a:bodyPr>
            <a:noAutofit/>
          </a:bodyPr>
          <a:lstStyle/>
          <a:p>
            <a:r>
              <a:rPr lang="en-US" sz="3400" b="1" dirty="0">
                <a:latin typeface="+mn-lt"/>
              </a:rPr>
              <a:t>Kentucky HEALTH Covered Populations</a:t>
            </a:r>
          </a:p>
        </p:txBody>
      </p:sp>
      <p:grpSp>
        <p:nvGrpSpPr>
          <p:cNvPr id="132" name="Group 131"/>
          <p:cNvGrpSpPr/>
          <p:nvPr/>
        </p:nvGrpSpPr>
        <p:grpSpPr>
          <a:xfrm>
            <a:off x="7829707" y="145339"/>
            <a:ext cx="233282" cy="284227"/>
            <a:chOff x="2244725" y="5132388"/>
            <a:chExt cx="444500" cy="790575"/>
          </a:xfrm>
          <a:solidFill>
            <a:schemeClr val="bg1"/>
          </a:solidFill>
        </p:grpSpPr>
        <p:sp>
          <p:nvSpPr>
            <p:cNvPr id="163" name="Freeform 213"/>
            <p:cNvSpPr>
              <a:spLocks/>
            </p:cNvSpPr>
            <p:nvPr/>
          </p:nvSpPr>
          <p:spPr bwMode="auto">
            <a:xfrm>
              <a:off x="2400300" y="5132388"/>
              <a:ext cx="112713" cy="98425"/>
            </a:xfrm>
            <a:custGeom>
              <a:avLst/>
              <a:gdLst>
                <a:gd name="T0" fmla="*/ 13 w 16"/>
                <a:gd name="T1" fmla="*/ 0 h 14"/>
                <a:gd name="T2" fmla="*/ 15 w 16"/>
                <a:gd name="T3" fmla="*/ 0 h 14"/>
                <a:gd name="T4" fmla="*/ 15 w 16"/>
                <a:gd name="T5" fmla="*/ 13 h 14"/>
                <a:gd name="T6" fmla="*/ 7 w 16"/>
                <a:gd name="T7" fmla="*/ 5 h 14"/>
                <a:gd name="T8" fmla="*/ 5 w 16"/>
                <a:gd name="T9" fmla="*/ 14 h 14"/>
                <a:gd name="T10" fmla="*/ 5 w 16"/>
                <a:gd name="T11" fmla="*/ 1 h 14"/>
                <a:gd name="T12" fmla="*/ 12 w 16"/>
                <a:gd name="T13" fmla="*/ 7 h 14"/>
                <a:gd name="T14" fmla="*/ 13 w 16"/>
                <a:gd name="T15" fmla="*/ 0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4">
                  <a:moveTo>
                    <a:pt x="13" y="0"/>
                  </a:moveTo>
                  <a:cubicBezTo>
                    <a:pt x="14" y="0"/>
                    <a:pt x="14" y="0"/>
                    <a:pt x="15" y="0"/>
                  </a:cubicBezTo>
                  <a:cubicBezTo>
                    <a:pt x="14" y="5"/>
                    <a:pt x="16" y="10"/>
                    <a:pt x="15" y="13"/>
                  </a:cubicBezTo>
                  <a:cubicBezTo>
                    <a:pt x="11" y="12"/>
                    <a:pt x="9" y="8"/>
                    <a:pt x="7" y="5"/>
                  </a:cubicBezTo>
                  <a:cubicBezTo>
                    <a:pt x="6" y="8"/>
                    <a:pt x="7" y="13"/>
                    <a:pt x="5" y="14"/>
                  </a:cubicBezTo>
                  <a:cubicBezTo>
                    <a:pt x="0" y="12"/>
                    <a:pt x="5" y="5"/>
                    <a:pt x="5" y="1"/>
                  </a:cubicBezTo>
                  <a:cubicBezTo>
                    <a:pt x="9" y="2"/>
                    <a:pt x="9" y="6"/>
                    <a:pt x="12" y="7"/>
                  </a:cubicBezTo>
                  <a:cubicBezTo>
                    <a:pt x="13" y="5"/>
                    <a:pt x="12" y="2"/>
                    <a:pt x="1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64" name="Freeform 219"/>
            <p:cNvSpPr>
              <a:spLocks noEditPoints="1"/>
            </p:cNvSpPr>
            <p:nvPr/>
          </p:nvSpPr>
          <p:spPr bwMode="auto">
            <a:xfrm>
              <a:off x="2287588" y="5259388"/>
              <a:ext cx="360363" cy="536575"/>
            </a:xfrm>
            <a:custGeom>
              <a:avLst/>
              <a:gdLst>
                <a:gd name="T0" fmla="*/ 51 w 51"/>
                <a:gd name="T1" fmla="*/ 0 h 76"/>
                <a:gd name="T2" fmla="*/ 42 w 51"/>
                <a:gd name="T3" fmla="*/ 19 h 76"/>
                <a:gd name="T4" fmla="*/ 32 w 51"/>
                <a:gd name="T5" fmla="*/ 43 h 76"/>
                <a:gd name="T6" fmla="*/ 0 w 51"/>
                <a:gd name="T7" fmla="*/ 76 h 76"/>
                <a:gd name="T8" fmla="*/ 12 w 51"/>
                <a:gd name="T9" fmla="*/ 45 h 76"/>
                <a:gd name="T10" fmla="*/ 18 w 51"/>
                <a:gd name="T11" fmla="*/ 32 h 76"/>
                <a:gd name="T12" fmla="*/ 26 w 51"/>
                <a:gd name="T13" fmla="*/ 25 h 76"/>
                <a:gd name="T14" fmla="*/ 40 w 51"/>
                <a:gd name="T15" fmla="*/ 10 h 76"/>
                <a:gd name="T16" fmla="*/ 49 w 51"/>
                <a:gd name="T17" fmla="*/ 0 h 76"/>
                <a:gd name="T18" fmla="*/ 51 w 51"/>
                <a:gd name="T19" fmla="*/ 0 h 76"/>
                <a:gd name="T20" fmla="*/ 41 w 51"/>
                <a:gd name="T21" fmla="*/ 16 h 76"/>
                <a:gd name="T22" fmla="*/ 44 w 51"/>
                <a:gd name="T23" fmla="*/ 9 h 76"/>
                <a:gd name="T24" fmla="*/ 41 w 51"/>
                <a:gd name="T25" fmla="*/ 16 h 76"/>
                <a:gd name="T26" fmla="*/ 39 w 51"/>
                <a:gd name="T27" fmla="*/ 22 h 76"/>
                <a:gd name="T28" fmla="*/ 38 w 51"/>
                <a:gd name="T29" fmla="*/ 16 h 76"/>
                <a:gd name="T30" fmla="*/ 39 w 51"/>
                <a:gd name="T31" fmla="*/ 22 h 76"/>
                <a:gd name="T32" fmla="*/ 32 w 51"/>
                <a:gd name="T33" fmla="*/ 22 h 76"/>
                <a:gd name="T34" fmla="*/ 35 w 51"/>
                <a:gd name="T35" fmla="*/ 28 h 76"/>
                <a:gd name="T36" fmla="*/ 35 w 51"/>
                <a:gd name="T37" fmla="*/ 19 h 76"/>
                <a:gd name="T38" fmla="*/ 32 w 51"/>
                <a:gd name="T39" fmla="*/ 22 h 76"/>
                <a:gd name="T40" fmla="*/ 32 w 51"/>
                <a:gd name="T41" fmla="*/ 35 h 76"/>
                <a:gd name="T42" fmla="*/ 30 w 51"/>
                <a:gd name="T43" fmla="*/ 23 h 76"/>
                <a:gd name="T44" fmla="*/ 32 w 51"/>
                <a:gd name="T45" fmla="*/ 35 h 76"/>
                <a:gd name="T46" fmla="*/ 30 w 51"/>
                <a:gd name="T47" fmla="*/ 39 h 76"/>
                <a:gd name="T48" fmla="*/ 27 w 51"/>
                <a:gd name="T49" fmla="*/ 27 h 76"/>
                <a:gd name="T50" fmla="*/ 30 w 51"/>
                <a:gd name="T51" fmla="*/ 39 h 76"/>
                <a:gd name="T52" fmla="*/ 26 w 51"/>
                <a:gd name="T53" fmla="*/ 35 h 76"/>
                <a:gd name="T54" fmla="*/ 24 w 51"/>
                <a:gd name="T55" fmla="*/ 30 h 76"/>
                <a:gd name="T56" fmla="*/ 26 w 51"/>
                <a:gd name="T57" fmla="*/ 35 h 76"/>
                <a:gd name="T58" fmla="*/ 21 w 51"/>
                <a:gd name="T59" fmla="*/ 34 h 76"/>
                <a:gd name="T60" fmla="*/ 23 w 51"/>
                <a:gd name="T61" fmla="*/ 34 h 76"/>
                <a:gd name="T62" fmla="*/ 21 w 51"/>
                <a:gd name="T63" fmla="*/ 32 h 76"/>
                <a:gd name="T64" fmla="*/ 21 w 51"/>
                <a:gd name="T65" fmla="*/ 34 h 76"/>
                <a:gd name="T66" fmla="*/ 16 w 51"/>
                <a:gd name="T67" fmla="*/ 44 h 76"/>
                <a:gd name="T68" fmla="*/ 5 w 51"/>
                <a:gd name="T69" fmla="*/ 70 h 76"/>
                <a:gd name="T70" fmla="*/ 30 w 51"/>
                <a:gd name="T71" fmla="*/ 42 h 76"/>
                <a:gd name="T72" fmla="*/ 22 w 51"/>
                <a:gd name="T73" fmla="*/ 44 h 76"/>
                <a:gd name="T74" fmla="*/ 20 w 51"/>
                <a:gd name="T75" fmla="*/ 35 h 76"/>
                <a:gd name="T76" fmla="*/ 16 w 51"/>
                <a:gd name="T77" fmla="*/ 44 h 76"/>
                <a:gd name="T78" fmla="*/ 26 w 51"/>
                <a:gd name="T79" fmla="*/ 41 h 76"/>
                <a:gd name="T80" fmla="*/ 23 w 51"/>
                <a:gd name="T81" fmla="*/ 37 h 76"/>
                <a:gd name="T82" fmla="*/ 26 w 51"/>
                <a:gd name="T83" fmla="*/ 41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1" h="76">
                  <a:moveTo>
                    <a:pt x="51" y="0"/>
                  </a:moveTo>
                  <a:cubicBezTo>
                    <a:pt x="49" y="7"/>
                    <a:pt x="45" y="13"/>
                    <a:pt x="42" y="19"/>
                  </a:cubicBezTo>
                  <a:cubicBezTo>
                    <a:pt x="39" y="27"/>
                    <a:pt x="34" y="33"/>
                    <a:pt x="32" y="43"/>
                  </a:cubicBezTo>
                  <a:cubicBezTo>
                    <a:pt x="22" y="54"/>
                    <a:pt x="12" y="68"/>
                    <a:pt x="0" y="76"/>
                  </a:cubicBezTo>
                  <a:cubicBezTo>
                    <a:pt x="4" y="65"/>
                    <a:pt x="8" y="55"/>
                    <a:pt x="12" y="45"/>
                  </a:cubicBezTo>
                  <a:cubicBezTo>
                    <a:pt x="14" y="41"/>
                    <a:pt x="15" y="35"/>
                    <a:pt x="18" y="32"/>
                  </a:cubicBezTo>
                  <a:cubicBezTo>
                    <a:pt x="20" y="30"/>
                    <a:pt x="23" y="28"/>
                    <a:pt x="26" y="25"/>
                  </a:cubicBezTo>
                  <a:cubicBezTo>
                    <a:pt x="30" y="20"/>
                    <a:pt x="35" y="15"/>
                    <a:pt x="40" y="10"/>
                  </a:cubicBezTo>
                  <a:cubicBezTo>
                    <a:pt x="43" y="6"/>
                    <a:pt x="48" y="5"/>
                    <a:pt x="49" y="0"/>
                  </a:cubicBezTo>
                  <a:cubicBezTo>
                    <a:pt x="50" y="0"/>
                    <a:pt x="51" y="0"/>
                    <a:pt x="51" y="0"/>
                  </a:cubicBezTo>
                  <a:close/>
                  <a:moveTo>
                    <a:pt x="41" y="16"/>
                  </a:moveTo>
                  <a:cubicBezTo>
                    <a:pt x="42" y="14"/>
                    <a:pt x="45" y="11"/>
                    <a:pt x="44" y="9"/>
                  </a:cubicBezTo>
                  <a:cubicBezTo>
                    <a:pt x="43" y="11"/>
                    <a:pt x="39" y="13"/>
                    <a:pt x="41" y="16"/>
                  </a:cubicBezTo>
                  <a:close/>
                  <a:moveTo>
                    <a:pt x="39" y="22"/>
                  </a:moveTo>
                  <a:cubicBezTo>
                    <a:pt x="39" y="20"/>
                    <a:pt x="40" y="17"/>
                    <a:pt x="38" y="16"/>
                  </a:cubicBezTo>
                  <a:cubicBezTo>
                    <a:pt x="36" y="17"/>
                    <a:pt x="37" y="21"/>
                    <a:pt x="39" y="22"/>
                  </a:cubicBezTo>
                  <a:close/>
                  <a:moveTo>
                    <a:pt x="32" y="22"/>
                  </a:moveTo>
                  <a:cubicBezTo>
                    <a:pt x="34" y="23"/>
                    <a:pt x="33" y="28"/>
                    <a:pt x="35" y="28"/>
                  </a:cubicBezTo>
                  <a:cubicBezTo>
                    <a:pt x="37" y="26"/>
                    <a:pt x="37" y="21"/>
                    <a:pt x="35" y="19"/>
                  </a:cubicBezTo>
                  <a:cubicBezTo>
                    <a:pt x="34" y="20"/>
                    <a:pt x="33" y="21"/>
                    <a:pt x="32" y="22"/>
                  </a:cubicBezTo>
                  <a:close/>
                  <a:moveTo>
                    <a:pt x="32" y="35"/>
                  </a:moveTo>
                  <a:cubicBezTo>
                    <a:pt x="34" y="31"/>
                    <a:pt x="32" y="26"/>
                    <a:pt x="30" y="23"/>
                  </a:cubicBezTo>
                  <a:cubicBezTo>
                    <a:pt x="28" y="26"/>
                    <a:pt x="32" y="31"/>
                    <a:pt x="32" y="35"/>
                  </a:cubicBezTo>
                  <a:close/>
                  <a:moveTo>
                    <a:pt x="30" y="39"/>
                  </a:moveTo>
                  <a:cubicBezTo>
                    <a:pt x="29" y="36"/>
                    <a:pt x="30" y="29"/>
                    <a:pt x="27" y="27"/>
                  </a:cubicBezTo>
                  <a:cubicBezTo>
                    <a:pt x="29" y="31"/>
                    <a:pt x="26" y="39"/>
                    <a:pt x="30" y="39"/>
                  </a:cubicBezTo>
                  <a:close/>
                  <a:moveTo>
                    <a:pt x="26" y="35"/>
                  </a:moveTo>
                  <a:cubicBezTo>
                    <a:pt x="25" y="34"/>
                    <a:pt x="26" y="31"/>
                    <a:pt x="24" y="30"/>
                  </a:cubicBezTo>
                  <a:cubicBezTo>
                    <a:pt x="23" y="31"/>
                    <a:pt x="23" y="36"/>
                    <a:pt x="26" y="35"/>
                  </a:cubicBezTo>
                  <a:close/>
                  <a:moveTo>
                    <a:pt x="21" y="34"/>
                  </a:moveTo>
                  <a:cubicBezTo>
                    <a:pt x="21" y="34"/>
                    <a:pt x="22" y="34"/>
                    <a:pt x="23" y="34"/>
                  </a:cubicBezTo>
                  <a:cubicBezTo>
                    <a:pt x="23" y="33"/>
                    <a:pt x="22" y="33"/>
                    <a:pt x="21" y="32"/>
                  </a:cubicBezTo>
                  <a:cubicBezTo>
                    <a:pt x="21" y="33"/>
                    <a:pt x="21" y="33"/>
                    <a:pt x="21" y="34"/>
                  </a:cubicBezTo>
                  <a:close/>
                  <a:moveTo>
                    <a:pt x="16" y="44"/>
                  </a:moveTo>
                  <a:cubicBezTo>
                    <a:pt x="12" y="53"/>
                    <a:pt x="7" y="62"/>
                    <a:pt x="5" y="70"/>
                  </a:cubicBezTo>
                  <a:cubicBezTo>
                    <a:pt x="13" y="61"/>
                    <a:pt x="22" y="52"/>
                    <a:pt x="30" y="42"/>
                  </a:cubicBezTo>
                  <a:cubicBezTo>
                    <a:pt x="27" y="40"/>
                    <a:pt x="26" y="45"/>
                    <a:pt x="22" y="44"/>
                  </a:cubicBezTo>
                  <a:cubicBezTo>
                    <a:pt x="19" y="43"/>
                    <a:pt x="19" y="39"/>
                    <a:pt x="20" y="35"/>
                  </a:cubicBezTo>
                  <a:cubicBezTo>
                    <a:pt x="17" y="37"/>
                    <a:pt x="17" y="41"/>
                    <a:pt x="16" y="44"/>
                  </a:cubicBezTo>
                  <a:close/>
                  <a:moveTo>
                    <a:pt x="26" y="41"/>
                  </a:moveTo>
                  <a:cubicBezTo>
                    <a:pt x="26" y="39"/>
                    <a:pt x="25" y="37"/>
                    <a:pt x="23" y="37"/>
                  </a:cubicBezTo>
                  <a:cubicBezTo>
                    <a:pt x="22" y="39"/>
                    <a:pt x="23" y="42"/>
                    <a:pt x="26" y="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65" name="Freeform 220"/>
            <p:cNvSpPr>
              <a:spLocks/>
            </p:cNvSpPr>
            <p:nvPr/>
          </p:nvSpPr>
          <p:spPr bwMode="auto">
            <a:xfrm>
              <a:off x="2484438" y="5294313"/>
              <a:ext cx="36513" cy="63500"/>
            </a:xfrm>
            <a:custGeom>
              <a:avLst/>
              <a:gdLst>
                <a:gd name="T0" fmla="*/ 2 w 5"/>
                <a:gd name="T1" fmla="*/ 0 h 9"/>
                <a:gd name="T2" fmla="*/ 0 w 5"/>
                <a:gd name="T3" fmla="*/ 9 h 9"/>
                <a:gd name="T4" fmla="*/ 2 w 5"/>
                <a:gd name="T5" fmla="*/ 0 h 9"/>
              </a:gdLst>
              <a:ahLst/>
              <a:cxnLst>
                <a:cxn ang="0">
                  <a:pos x="T0" y="T1"/>
                </a:cxn>
                <a:cxn ang="0">
                  <a:pos x="T2" y="T3"/>
                </a:cxn>
                <a:cxn ang="0">
                  <a:pos x="T4" y="T5"/>
                </a:cxn>
              </a:cxnLst>
              <a:rect l="0" t="0" r="r" b="b"/>
              <a:pathLst>
                <a:path w="5" h="9">
                  <a:moveTo>
                    <a:pt x="2" y="0"/>
                  </a:moveTo>
                  <a:cubicBezTo>
                    <a:pt x="5" y="0"/>
                    <a:pt x="3" y="9"/>
                    <a:pt x="0" y="9"/>
                  </a:cubicBezTo>
                  <a:cubicBezTo>
                    <a:pt x="0" y="7"/>
                    <a:pt x="1" y="3"/>
                    <a:pt x="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66" name="Freeform 222"/>
            <p:cNvSpPr>
              <a:spLocks/>
            </p:cNvSpPr>
            <p:nvPr/>
          </p:nvSpPr>
          <p:spPr bwMode="auto">
            <a:xfrm>
              <a:off x="2420938" y="5294313"/>
              <a:ext cx="28575" cy="71438"/>
            </a:xfrm>
            <a:custGeom>
              <a:avLst/>
              <a:gdLst>
                <a:gd name="T0" fmla="*/ 0 w 4"/>
                <a:gd name="T1" fmla="*/ 0 h 10"/>
                <a:gd name="T2" fmla="*/ 2 w 4"/>
                <a:gd name="T3" fmla="*/ 0 h 10"/>
                <a:gd name="T4" fmla="*/ 2 w 4"/>
                <a:gd name="T5" fmla="*/ 10 h 10"/>
                <a:gd name="T6" fmla="*/ 0 w 4"/>
                <a:gd name="T7" fmla="*/ 0 h 10"/>
              </a:gdLst>
              <a:ahLst/>
              <a:cxnLst>
                <a:cxn ang="0">
                  <a:pos x="T0" y="T1"/>
                </a:cxn>
                <a:cxn ang="0">
                  <a:pos x="T2" y="T3"/>
                </a:cxn>
                <a:cxn ang="0">
                  <a:pos x="T4" y="T5"/>
                </a:cxn>
                <a:cxn ang="0">
                  <a:pos x="T6" y="T7"/>
                </a:cxn>
              </a:cxnLst>
              <a:rect l="0" t="0" r="r" b="b"/>
              <a:pathLst>
                <a:path w="4" h="10">
                  <a:moveTo>
                    <a:pt x="0" y="0"/>
                  </a:moveTo>
                  <a:cubicBezTo>
                    <a:pt x="1" y="0"/>
                    <a:pt x="1" y="0"/>
                    <a:pt x="2" y="0"/>
                  </a:cubicBezTo>
                  <a:cubicBezTo>
                    <a:pt x="3" y="3"/>
                    <a:pt x="4" y="7"/>
                    <a:pt x="2" y="10"/>
                  </a:cubicBezTo>
                  <a:cubicBezTo>
                    <a:pt x="0" y="9"/>
                    <a:pt x="0" y="4"/>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67" name="Freeform 225"/>
            <p:cNvSpPr>
              <a:spLocks/>
            </p:cNvSpPr>
            <p:nvPr/>
          </p:nvSpPr>
          <p:spPr bwMode="auto">
            <a:xfrm>
              <a:off x="2351088" y="5322888"/>
              <a:ext cx="34925" cy="57150"/>
            </a:xfrm>
            <a:custGeom>
              <a:avLst/>
              <a:gdLst>
                <a:gd name="T0" fmla="*/ 1 w 5"/>
                <a:gd name="T1" fmla="*/ 0 h 8"/>
                <a:gd name="T2" fmla="*/ 5 w 5"/>
                <a:gd name="T3" fmla="*/ 8 h 8"/>
                <a:gd name="T4" fmla="*/ 1 w 5"/>
                <a:gd name="T5" fmla="*/ 0 h 8"/>
              </a:gdLst>
              <a:ahLst/>
              <a:cxnLst>
                <a:cxn ang="0">
                  <a:pos x="T0" y="T1"/>
                </a:cxn>
                <a:cxn ang="0">
                  <a:pos x="T2" y="T3"/>
                </a:cxn>
                <a:cxn ang="0">
                  <a:pos x="T4" y="T5"/>
                </a:cxn>
              </a:cxnLst>
              <a:rect l="0" t="0" r="r" b="b"/>
              <a:pathLst>
                <a:path w="5" h="8">
                  <a:moveTo>
                    <a:pt x="1" y="0"/>
                  </a:moveTo>
                  <a:cubicBezTo>
                    <a:pt x="5" y="0"/>
                    <a:pt x="5" y="4"/>
                    <a:pt x="5" y="8"/>
                  </a:cubicBezTo>
                  <a:cubicBezTo>
                    <a:pt x="2" y="7"/>
                    <a:pt x="0" y="3"/>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68" name="Freeform 228"/>
            <p:cNvSpPr>
              <a:spLocks/>
            </p:cNvSpPr>
            <p:nvPr/>
          </p:nvSpPr>
          <p:spPr bwMode="auto">
            <a:xfrm>
              <a:off x="2308225" y="5372100"/>
              <a:ext cx="36513" cy="42863"/>
            </a:xfrm>
            <a:custGeom>
              <a:avLst/>
              <a:gdLst>
                <a:gd name="T0" fmla="*/ 0 w 5"/>
                <a:gd name="T1" fmla="*/ 0 h 6"/>
                <a:gd name="T2" fmla="*/ 5 w 5"/>
                <a:gd name="T3" fmla="*/ 6 h 6"/>
                <a:gd name="T4" fmla="*/ 0 w 5"/>
                <a:gd name="T5" fmla="*/ 0 h 6"/>
              </a:gdLst>
              <a:ahLst/>
              <a:cxnLst>
                <a:cxn ang="0">
                  <a:pos x="T0" y="T1"/>
                </a:cxn>
                <a:cxn ang="0">
                  <a:pos x="T2" y="T3"/>
                </a:cxn>
                <a:cxn ang="0">
                  <a:pos x="T4" y="T5"/>
                </a:cxn>
              </a:cxnLst>
              <a:rect l="0" t="0" r="r" b="b"/>
              <a:pathLst>
                <a:path w="5" h="6">
                  <a:moveTo>
                    <a:pt x="0" y="0"/>
                  </a:moveTo>
                  <a:cubicBezTo>
                    <a:pt x="3" y="0"/>
                    <a:pt x="5" y="3"/>
                    <a:pt x="5" y="6"/>
                  </a:cubicBezTo>
                  <a:cubicBezTo>
                    <a:pt x="2" y="5"/>
                    <a:pt x="0" y="3"/>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69" name="Freeform 229"/>
            <p:cNvSpPr>
              <a:spLocks/>
            </p:cNvSpPr>
            <p:nvPr/>
          </p:nvSpPr>
          <p:spPr bwMode="auto">
            <a:xfrm>
              <a:off x="2605088" y="5372100"/>
              <a:ext cx="42863" cy="34925"/>
            </a:xfrm>
            <a:custGeom>
              <a:avLst/>
              <a:gdLst>
                <a:gd name="T0" fmla="*/ 6 w 6"/>
                <a:gd name="T1" fmla="*/ 0 h 5"/>
                <a:gd name="T2" fmla="*/ 0 w 6"/>
                <a:gd name="T3" fmla="*/ 3 h 5"/>
                <a:gd name="T4" fmla="*/ 6 w 6"/>
                <a:gd name="T5" fmla="*/ 0 h 5"/>
              </a:gdLst>
              <a:ahLst/>
              <a:cxnLst>
                <a:cxn ang="0">
                  <a:pos x="T0" y="T1"/>
                </a:cxn>
                <a:cxn ang="0">
                  <a:pos x="T2" y="T3"/>
                </a:cxn>
                <a:cxn ang="0">
                  <a:pos x="T4" y="T5"/>
                </a:cxn>
              </a:cxnLst>
              <a:rect l="0" t="0" r="r" b="b"/>
              <a:pathLst>
                <a:path w="6" h="5">
                  <a:moveTo>
                    <a:pt x="6" y="0"/>
                  </a:moveTo>
                  <a:cubicBezTo>
                    <a:pt x="5" y="2"/>
                    <a:pt x="3" y="5"/>
                    <a:pt x="0" y="3"/>
                  </a:cubicBezTo>
                  <a:cubicBezTo>
                    <a:pt x="1" y="1"/>
                    <a:pt x="3" y="0"/>
                    <a:pt x="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70" name="Freeform 235"/>
            <p:cNvSpPr>
              <a:spLocks/>
            </p:cNvSpPr>
            <p:nvPr/>
          </p:nvSpPr>
          <p:spPr bwMode="auto">
            <a:xfrm>
              <a:off x="2259013" y="5421313"/>
              <a:ext cx="63500" cy="34925"/>
            </a:xfrm>
            <a:custGeom>
              <a:avLst/>
              <a:gdLst>
                <a:gd name="T0" fmla="*/ 0 w 9"/>
                <a:gd name="T1" fmla="*/ 0 h 5"/>
                <a:gd name="T2" fmla="*/ 9 w 9"/>
                <a:gd name="T3" fmla="*/ 5 h 5"/>
                <a:gd name="T4" fmla="*/ 0 w 9"/>
                <a:gd name="T5" fmla="*/ 0 h 5"/>
              </a:gdLst>
              <a:ahLst/>
              <a:cxnLst>
                <a:cxn ang="0">
                  <a:pos x="T0" y="T1"/>
                </a:cxn>
                <a:cxn ang="0">
                  <a:pos x="T2" y="T3"/>
                </a:cxn>
                <a:cxn ang="0">
                  <a:pos x="T4" y="T5"/>
                </a:cxn>
              </a:cxnLst>
              <a:rect l="0" t="0" r="r" b="b"/>
              <a:pathLst>
                <a:path w="9" h="5">
                  <a:moveTo>
                    <a:pt x="0" y="0"/>
                  </a:moveTo>
                  <a:cubicBezTo>
                    <a:pt x="4" y="0"/>
                    <a:pt x="9" y="3"/>
                    <a:pt x="9" y="5"/>
                  </a:cubicBezTo>
                  <a:cubicBezTo>
                    <a:pt x="5" y="4"/>
                    <a:pt x="1" y="4"/>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71" name="Freeform 237"/>
            <p:cNvSpPr>
              <a:spLocks/>
            </p:cNvSpPr>
            <p:nvPr/>
          </p:nvSpPr>
          <p:spPr bwMode="auto">
            <a:xfrm>
              <a:off x="2611438" y="5421313"/>
              <a:ext cx="57150" cy="42863"/>
            </a:xfrm>
            <a:custGeom>
              <a:avLst/>
              <a:gdLst>
                <a:gd name="T0" fmla="*/ 8 w 8"/>
                <a:gd name="T1" fmla="*/ 0 h 6"/>
                <a:gd name="T2" fmla="*/ 0 w 8"/>
                <a:gd name="T3" fmla="*/ 5 h 6"/>
                <a:gd name="T4" fmla="*/ 8 w 8"/>
                <a:gd name="T5" fmla="*/ 0 h 6"/>
              </a:gdLst>
              <a:ahLst/>
              <a:cxnLst>
                <a:cxn ang="0">
                  <a:pos x="T0" y="T1"/>
                </a:cxn>
                <a:cxn ang="0">
                  <a:pos x="T2" y="T3"/>
                </a:cxn>
                <a:cxn ang="0">
                  <a:pos x="T4" y="T5"/>
                </a:cxn>
              </a:cxnLst>
              <a:rect l="0" t="0" r="r" b="b"/>
              <a:pathLst>
                <a:path w="8" h="6">
                  <a:moveTo>
                    <a:pt x="8" y="0"/>
                  </a:moveTo>
                  <a:cubicBezTo>
                    <a:pt x="7" y="4"/>
                    <a:pt x="3" y="6"/>
                    <a:pt x="0" y="5"/>
                  </a:cubicBezTo>
                  <a:cubicBezTo>
                    <a:pt x="0" y="1"/>
                    <a:pt x="4" y="0"/>
                    <a:pt x="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72" name="Freeform 242"/>
            <p:cNvSpPr>
              <a:spLocks/>
            </p:cNvSpPr>
            <p:nvPr/>
          </p:nvSpPr>
          <p:spPr bwMode="auto">
            <a:xfrm>
              <a:off x="2244725" y="5484813"/>
              <a:ext cx="63500" cy="28575"/>
            </a:xfrm>
            <a:custGeom>
              <a:avLst/>
              <a:gdLst>
                <a:gd name="T0" fmla="*/ 0 w 9"/>
                <a:gd name="T1" fmla="*/ 0 h 4"/>
                <a:gd name="T2" fmla="*/ 9 w 9"/>
                <a:gd name="T3" fmla="*/ 3 h 4"/>
                <a:gd name="T4" fmla="*/ 0 w 9"/>
                <a:gd name="T5" fmla="*/ 0 h 4"/>
              </a:gdLst>
              <a:ahLst/>
              <a:cxnLst>
                <a:cxn ang="0">
                  <a:pos x="T0" y="T1"/>
                </a:cxn>
                <a:cxn ang="0">
                  <a:pos x="T2" y="T3"/>
                </a:cxn>
                <a:cxn ang="0">
                  <a:pos x="T4" y="T5"/>
                </a:cxn>
              </a:cxnLst>
              <a:rect l="0" t="0" r="r" b="b"/>
              <a:pathLst>
                <a:path w="9" h="4">
                  <a:moveTo>
                    <a:pt x="0" y="0"/>
                  </a:moveTo>
                  <a:cubicBezTo>
                    <a:pt x="3" y="0"/>
                    <a:pt x="8" y="0"/>
                    <a:pt x="9" y="3"/>
                  </a:cubicBezTo>
                  <a:cubicBezTo>
                    <a:pt x="5" y="3"/>
                    <a:pt x="0" y="4"/>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73" name="Freeform 245"/>
            <p:cNvSpPr>
              <a:spLocks/>
            </p:cNvSpPr>
            <p:nvPr/>
          </p:nvSpPr>
          <p:spPr bwMode="auto">
            <a:xfrm>
              <a:off x="2619375" y="5478463"/>
              <a:ext cx="69850" cy="41275"/>
            </a:xfrm>
            <a:custGeom>
              <a:avLst/>
              <a:gdLst>
                <a:gd name="T0" fmla="*/ 10 w 10"/>
                <a:gd name="T1" fmla="*/ 3 h 6"/>
                <a:gd name="T2" fmla="*/ 0 w 10"/>
                <a:gd name="T3" fmla="*/ 5 h 6"/>
                <a:gd name="T4" fmla="*/ 10 w 10"/>
                <a:gd name="T5" fmla="*/ 3 h 6"/>
              </a:gdLst>
              <a:ahLst/>
              <a:cxnLst>
                <a:cxn ang="0">
                  <a:pos x="T0" y="T1"/>
                </a:cxn>
                <a:cxn ang="0">
                  <a:pos x="T2" y="T3"/>
                </a:cxn>
                <a:cxn ang="0">
                  <a:pos x="T4" y="T5"/>
                </a:cxn>
              </a:cxnLst>
              <a:rect l="0" t="0" r="r" b="b"/>
              <a:pathLst>
                <a:path w="10" h="6">
                  <a:moveTo>
                    <a:pt x="10" y="3"/>
                  </a:moveTo>
                  <a:cubicBezTo>
                    <a:pt x="9" y="6"/>
                    <a:pt x="3" y="6"/>
                    <a:pt x="0" y="5"/>
                  </a:cubicBezTo>
                  <a:cubicBezTo>
                    <a:pt x="1" y="2"/>
                    <a:pt x="8" y="0"/>
                    <a:pt x="1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74" name="Freeform 254"/>
            <p:cNvSpPr>
              <a:spLocks/>
            </p:cNvSpPr>
            <p:nvPr/>
          </p:nvSpPr>
          <p:spPr bwMode="auto">
            <a:xfrm>
              <a:off x="2252663" y="5534025"/>
              <a:ext cx="63500" cy="42863"/>
            </a:xfrm>
            <a:custGeom>
              <a:avLst/>
              <a:gdLst>
                <a:gd name="T0" fmla="*/ 8 w 9"/>
                <a:gd name="T1" fmla="*/ 0 h 6"/>
                <a:gd name="T2" fmla="*/ 0 w 9"/>
                <a:gd name="T3" fmla="*/ 4 h 6"/>
                <a:gd name="T4" fmla="*/ 8 w 9"/>
                <a:gd name="T5" fmla="*/ 0 h 6"/>
              </a:gdLst>
              <a:ahLst/>
              <a:cxnLst>
                <a:cxn ang="0">
                  <a:pos x="T0" y="T1"/>
                </a:cxn>
                <a:cxn ang="0">
                  <a:pos x="T2" y="T3"/>
                </a:cxn>
                <a:cxn ang="0">
                  <a:pos x="T4" y="T5"/>
                </a:cxn>
              </a:cxnLst>
              <a:rect l="0" t="0" r="r" b="b"/>
              <a:pathLst>
                <a:path w="9" h="6">
                  <a:moveTo>
                    <a:pt x="8" y="0"/>
                  </a:moveTo>
                  <a:cubicBezTo>
                    <a:pt x="9" y="4"/>
                    <a:pt x="2" y="6"/>
                    <a:pt x="0" y="4"/>
                  </a:cubicBezTo>
                  <a:cubicBezTo>
                    <a:pt x="1" y="0"/>
                    <a:pt x="5" y="1"/>
                    <a:pt x="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75" name="Freeform 255"/>
            <p:cNvSpPr>
              <a:spLocks/>
            </p:cNvSpPr>
            <p:nvPr/>
          </p:nvSpPr>
          <p:spPr bwMode="auto">
            <a:xfrm>
              <a:off x="2625725" y="5534025"/>
              <a:ext cx="63500" cy="36513"/>
            </a:xfrm>
            <a:custGeom>
              <a:avLst/>
              <a:gdLst>
                <a:gd name="T0" fmla="*/ 8 w 9"/>
                <a:gd name="T1" fmla="*/ 4 h 5"/>
                <a:gd name="T2" fmla="*/ 0 w 9"/>
                <a:gd name="T3" fmla="*/ 2 h 5"/>
                <a:gd name="T4" fmla="*/ 8 w 9"/>
                <a:gd name="T5" fmla="*/ 4 h 5"/>
              </a:gdLst>
              <a:ahLst/>
              <a:cxnLst>
                <a:cxn ang="0">
                  <a:pos x="T0" y="T1"/>
                </a:cxn>
                <a:cxn ang="0">
                  <a:pos x="T2" y="T3"/>
                </a:cxn>
                <a:cxn ang="0">
                  <a:pos x="T4" y="T5"/>
                </a:cxn>
              </a:cxnLst>
              <a:rect l="0" t="0" r="r" b="b"/>
              <a:pathLst>
                <a:path w="9" h="5">
                  <a:moveTo>
                    <a:pt x="8" y="4"/>
                  </a:moveTo>
                  <a:cubicBezTo>
                    <a:pt x="5" y="4"/>
                    <a:pt x="0" y="5"/>
                    <a:pt x="0" y="2"/>
                  </a:cubicBezTo>
                  <a:cubicBezTo>
                    <a:pt x="2" y="1"/>
                    <a:pt x="9" y="0"/>
                    <a:pt x="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76" name="Freeform 259"/>
            <p:cNvSpPr>
              <a:spLocks/>
            </p:cNvSpPr>
            <p:nvPr/>
          </p:nvSpPr>
          <p:spPr bwMode="auto">
            <a:xfrm>
              <a:off x="2590800" y="5597525"/>
              <a:ext cx="69850" cy="49213"/>
            </a:xfrm>
            <a:custGeom>
              <a:avLst/>
              <a:gdLst>
                <a:gd name="T0" fmla="*/ 10 w 10"/>
                <a:gd name="T1" fmla="*/ 6 h 7"/>
                <a:gd name="T2" fmla="*/ 0 w 10"/>
                <a:gd name="T3" fmla="*/ 0 h 7"/>
                <a:gd name="T4" fmla="*/ 10 w 10"/>
                <a:gd name="T5" fmla="*/ 6 h 7"/>
              </a:gdLst>
              <a:ahLst/>
              <a:cxnLst>
                <a:cxn ang="0">
                  <a:pos x="T0" y="T1"/>
                </a:cxn>
                <a:cxn ang="0">
                  <a:pos x="T2" y="T3"/>
                </a:cxn>
                <a:cxn ang="0">
                  <a:pos x="T4" y="T5"/>
                </a:cxn>
              </a:cxnLst>
              <a:rect l="0" t="0" r="r" b="b"/>
              <a:pathLst>
                <a:path w="10" h="7">
                  <a:moveTo>
                    <a:pt x="10" y="6"/>
                  </a:moveTo>
                  <a:cubicBezTo>
                    <a:pt x="6" y="7"/>
                    <a:pt x="2" y="3"/>
                    <a:pt x="0" y="0"/>
                  </a:cubicBezTo>
                  <a:cubicBezTo>
                    <a:pt x="4" y="0"/>
                    <a:pt x="8" y="3"/>
                    <a:pt x="1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77" name="Freeform 262"/>
            <p:cNvSpPr>
              <a:spLocks/>
            </p:cNvSpPr>
            <p:nvPr/>
          </p:nvSpPr>
          <p:spPr bwMode="auto">
            <a:xfrm>
              <a:off x="2266950" y="5605463"/>
              <a:ext cx="55563" cy="34925"/>
            </a:xfrm>
            <a:custGeom>
              <a:avLst/>
              <a:gdLst>
                <a:gd name="T0" fmla="*/ 8 w 8"/>
                <a:gd name="T1" fmla="*/ 0 h 5"/>
                <a:gd name="T2" fmla="*/ 0 w 8"/>
                <a:gd name="T3" fmla="*/ 4 h 5"/>
                <a:gd name="T4" fmla="*/ 8 w 8"/>
                <a:gd name="T5" fmla="*/ 0 h 5"/>
              </a:gdLst>
              <a:ahLst/>
              <a:cxnLst>
                <a:cxn ang="0">
                  <a:pos x="T0" y="T1"/>
                </a:cxn>
                <a:cxn ang="0">
                  <a:pos x="T2" y="T3"/>
                </a:cxn>
                <a:cxn ang="0">
                  <a:pos x="T4" y="T5"/>
                </a:cxn>
              </a:cxnLst>
              <a:rect l="0" t="0" r="r" b="b"/>
              <a:pathLst>
                <a:path w="8" h="5">
                  <a:moveTo>
                    <a:pt x="8" y="0"/>
                  </a:moveTo>
                  <a:cubicBezTo>
                    <a:pt x="7" y="4"/>
                    <a:pt x="3" y="5"/>
                    <a:pt x="0" y="4"/>
                  </a:cubicBezTo>
                  <a:cubicBezTo>
                    <a:pt x="1" y="1"/>
                    <a:pt x="4" y="1"/>
                    <a:pt x="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78" name="Freeform 265"/>
            <p:cNvSpPr>
              <a:spLocks/>
            </p:cNvSpPr>
            <p:nvPr/>
          </p:nvSpPr>
          <p:spPr bwMode="auto">
            <a:xfrm>
              <a:off x="2570163" y="5646738"/>
              <a:ext cx="55563" cy="49213"/>
            </a:xfrm>
            <a:custGeom>
              <a:avLst/>
              <a:gdLst>
                <a:gd name="T0" fmla="*/ 0 w 8"/>
                <a:gd name="T1" fmla="*/ 0 h 7"/>
                <a:gd name="T2" fmla="*/ 8 w 8"/>
                <a:gd name="T3" fmla="*/ 7 h 7"/>
                <a:gd name="T4" fmla="*/ 0 w 8"/>
                <a:gd name="T5" fmla="*/ 0 h 7"/>
              </a:gdLst>
              <a:ahLst/>
              <a:cxnLst>
                <a:cxn ang="0">
                  <a:pos x="T0" y="T1"/>
                </a:cxn>
                <a:cxn ang="0">
                  <a:pos x="T2" y="T3"/>
                </a:cxn>
                <a:cxn ang="0">
                  <a:pos x="T4" y="T5"/>
                </a:cxn>
              </a:cxnLst>
              <a:rect l="0" t="0" r="r" b="b"/>
              <a:pathLst>
                <a:path w="8" h="7">
                  <a:moveTo>
                    <a:pt x="0" y="0"/>
                  </a:moveTo>
                  <a:cubicBezTo>
                    <a:pt x="5" y="0"/>
                    <a:pt x="6" y="4"/>
                    <a:pt x="8" y="7"/>
                  </a:cubicBezTo>
                  <a:cubicBezTo>
                    <a:pt x="4" y="6"/>
                    <a:pt x="2" y="3"/>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79" name="Freeform 267"/>
            <p:cNvSpPr>
              <a:spLocks/>
            </p:cNvSpPr>
            <p:nvPr/>
          </p:nvSpPr>
          <p:spPr bwMode="auto">
            <a:xfrm>
              <a:off x="2527300" y="5675313"/>
              <a:ext cx="42863" cy="71438"/>
            </a:xfrm>
            <a:custGeom>
              <a:avLst/>
              <a:gdLst>
                <a:gd name="T0" fmla="*/ 1 w 6"/>
                <a:gd name="T1" fmla="*/ 0 h 10"/>
                <a:gd name="T2" fmla="*/ 6 w 6"/>
                <a:gd name="T3" fmla="*/ 10 h 10"/>
                <a:gd name="T4" fmla="*/ 1 w 6"/>
                <a:gd name="T5" fmla="*/ 0 h 10"/>
              </a:gdLst>
              <a:ahLst/>
              <a:cxnLst>
                <a:cxn ang="0">
                  <a:pos x="T0" y="T1"/>
                </a:cxn>
                <a:cxn ang="0">
                  <a:pos x="T2" y="T3"/>
                </a:cxn>
                <a:cxn ang="0">
                  <a:pos x="T4" y="T5"/>
                </a:cxn>
              </a:cxnLst>
              <a:rect l="0" t="0" r="r" b="b"/>
              <a:pathLst>
                <a:path w="6" h="10">
                  <a:moveTo>
                    <a:pt x="1" y="0"/>
                  </a:moveTo>
                  <a:cubicBezTo>
                    <a:pt x="5" y="1"/>
                    <a:pt x="6" y="5"/>
                    <a:pt x="6" y="10"/>
                  </a:cubicBezTo>
                  <a:cubicBezTo>
                    <a:pt x="3" y="9"/>
                    <a:pt x="0" y="3"/>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80" name="Freeform 268"/>
            <p:cNvSpPr>
              <a:spLocks/>
            </p:cNvSpPr>
            <p:nvPr/>
          </p:nvSpPr>
          <p:spPr bwMode="auto">
            <a:xfrm>
              <a:off x="2484438" y="5689600"/>
              <a:ext cx="28575" cy="77788"/>
            </a:xfrm>
            <a:custGeom>
              <a:avLst/>
              <a:gdLst>
                <a:gd name="T0" fmla="*/ 0 w 4"/>
                <a:gd name="T1" fmla="*/ 0 h 11"/>
                <a:gd name="T2" fmla="*/ 4 w 4"/>
                <a:gd name="T3" fmla="*/ 11 h 11"/>
                <a:gd name="T4" fmla="*/ 0 w 4"/>
                <a:gd name="T5" fmla="*/ 0 h 11"/>
              </a:gdLst>
              <a:ahLst/>
              <a:cxnLst>
                <a:cxn ang="0">
                  <a:pos x="T0" y="T1"/>
                </a:cxn>
                <a:cxn ang="0">
                  <a:pos x="T2" y="T3"/>
                </a:cxn>
                <a:cxn ang="0">
                  <a:pos x="T4" y="T5"/>
                </a:cxn>
              </a:cxnLst>
              <a:rect l="0" t="0" r="r" b="b"/>
              <a:pathLst>
                <a:path w="4" h="11">
                  <a:moveTo>
                    <a:pt x="0" y="0"/>
                  </a:moveTo>
                  <a:cubicBezTo>
                    <a:pt x="4" y="1"/>
                    <a:pt x="3" y="7"/>
                    <a:pt x="4" y="11"/>
                  </a:cubicBezTo>
                  <a:cubicBezTo>
                    <a:pt x="0" y="9"/>
                    <a:pt x="0" y="5"/>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81" name="Freeform 270"/>
            <p:cNvSpPr>
              <a:spLocks/>
            </p:cNvSpPr>
            <p:nvPr/>
          </p:nvSpPr>
          <p:spPr bwMode="auto">
            <a:xfrm>
              <a:off x="2420938" y="5710238"/>
              <a:ext cx="28575" cy="49213"/>
            </a:xfrm>
            <a:custGeom>
              <a:avLst/>
              <a:gdLst>
                <a:gd name="T0" fmla="*/ 1 w 4"/>
                <a:gd name="T1" fmla="*/ 0 h 7"/>
                <a:gd name="T2" fmla="*/ 3 w 4"/>
                <a:gd name="T3" fmla="*/ 0 h 7"/>
                <a:gd name="T4" fmla="*/ 1 w 4"/>
                <a:gd name="T5" fmla="*/ 7 h 7"/>
                <a:gd name="T6" fmla="*/ 1 w 4"/>
                <a:gd name="T7" fmla="*/ 0 h 7"/>
              </a:gdLst>
              <a:ahLst/>
              <a:cxnLst>
                <a:cxn ang="0">
                  <a:pos x="T0" y="T1"/>
                </a:cxn>
                <a:cxn ang="0">
                  <a:pos x="T2" y="T3"/>
                </a:cxn>
                <a:cxn ang="0">
                  <a:pos x="T4" y="T5"/>
                </a:cxn>
                <a:cxn ang="0">
                  <a:pos x="T6" y="T7"/>
                </a:cxn>
              </a:cxnLst>
              <a:rect l="0" t="0" r="r" b="b"/>
              <a:pathLst>
                <a:path w="4" h="7">
                  <a:moveTo>
                    <a:pt x="1" y="0"/>
                  </a:moveTo>
                  <a:cubicBezTo>
                    <a:pt x="2" y="0"/>
                    <a:pt x="2" y="0"/>
                    <a:pt x="3" y="0"/>
                  </a:cubicBezTo>
                  <a:cubicBezTo>
                    <a:pt x="4" y="2"/>
                    <a:pt x="4" y="7"/>
                    <a:pt x="1" y="7"/>
                  </a:cubicBezTo>
                  <a:cubicBezTo>
                    <a:pt x="0" y="6"/>
                    <a:pt x="0"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sp>
          <p:nvSpPr>
            <p:cNvPr id="182" name="Freeform 283"/>
            <p:cNvSpPr>
              <a:spLocks/>
            </p:cNvSpPr>
            <p:nvPr/>
          </p:nvSpPr>
          <p:spPr bwMode="auto">
            <a:xfrm>
              <a:off x="2408238" y="5802313"/>
              <a:ext cx="84138" cy="120650"/>
            </a:xfrm>
            <a:custGeom>
              <a:avLst/>
              <a:gdLst>
                <a:gd name="T0" fmla="*/ 11 w 12"/>
                <a:gd name="T1" fmla="*/ 5 h 17"/>
                <a:gd name="T2" fmla="*/ 6 w 12"/>
                <a:gd name="T3" fmla="*/ 5 h 17"/>
                <a:gd name="T4" fmla="*/ 12 w 12"/>
                <a:gd name="T5" fmla="*/ 12 h 17"/>
                <a:gd name="T6" fmla="*/ 2 w 12"/>
                <a:gd name="T7" fmla="*/ 15 h 17"/>
                <a:gd name="T8" fmla="*/ 9 w 12"/>
                <a:gd name="T9" fmla="*/ 12 h 17"/>
                <a:gd name="T10" fmla="*/ 3 w 12"/>
                <a:gd name="T11" fmla="*/ 8 h 17"/>
                <a:gd name="T12" fmla="*/ 11 w 12"/>
                <a:gd name="T13" fmla="*/ 5 h 17"/>
              </a:gdLst>
              <a:ahLst/>
              <a:cxnLst>
                <a:cxn ang="0">
                  <a:pos x="T0" y="T1"/>
                </a:cxn>
                <a:cxn ang="0">
                  <a:pos x="T2" y="T3"/>
                </a:cxn>
                <a:cxn ang="0">
                  <a:pos x="T4" y="T5"/>
                </a:cxn>
                <a:cxn ang="0">
                  <a:pos x="T6" y="T7"/>
                </a:cxn>
                <a:cxn ang="0">
                  <a:pos x="T8" y="T9"/>
                </a:cxn>
                <a:cxn ang="0">
                  <a:pos x="T10" y="T11"/>
                </a:cxn>
                <a:cxn ang="0">
                  <a:pos x="T12" y="T13"/>
                </a:cxn>
              </a:cxnLst>
              <a:rect l="0" t="0" r="r" b="b"/>
              <a:pathLst>
                <a:path w="12" h="17">
                  <a:moveTo>
                    <a:pt x="11" y="5"/>
                  </a:moveTo>
                  <a:cubicBezTo>
                    <a:pt x="10" y="5"/>
                    <a:pt x="8" y="5"/>
                    <a:pt x="6" y="5"/>
                  </a:cubicBezTo>
                  <a:cubicBezTo>
                    <a:pt x="8" y="8"/>
                    <a:pt x="11" y="8"/>
                    <a:pt x="12" y="12"/>
                  </a:cubicBezTo>
                  <a:cubicBezTo>
                    <a:pt x="11" y="15"/>
                    <a:pt x="5" y="17"/>
                    <a:pt x="2" y="15"/>
                  </a:cubicBezTo>
                  <a:cubicBezTo>
                    <a:pt x="3" y="13"/>
                    <a:pt x="7" y="13"/>
                    <a:pt x="9" y="12"/>
                  </a:cubicBezTo>
                  <a:cubicBezTo>
                    <a:pt x="8" y="9"/>
                    <a:pt x="5" y="9"/>
                    <a:pt x="3" y="8"/>
                  </a:cubicBezTo>
                  <a:cubicBezTo>
                    <a:pt x="0" y="2"/>
                    <a:pt x="10" y="0"/>
                    <a:pt x="11"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prstClr val="black"/>
                </a:solidFill>
                <a:latin typeface="Verdana"/>
              </a:endParaRPr>
            </a:p>
          </p:txBody>
        </p:sp>
      </p:grpSp>
      <p:sp>
        <p:nvSpPr>
          <p:cNvPr id="116" name="object 3"/>
          <p:cNvSpPr/>
          <p:nvPr/>
        </p:nvSpPr>
        <p:spPr>
          <a:xfrm>
            <a:off x="6217285" y="2052435"/>
            <a:ext cx="1988820" cy="2365278"/>
          </a:xfrm>
          <a:custGeom>
            <a:avLst/>
            <a:gdLst/>
            <a:ahLst/>
            <a:cxnLst/>
            <a:rect l="l" t="t" r="r" b="b"/>
            <a:pathLst>
              <a:path w="2087879" h="2447925">
                <a:moveTo>
                  <a:pt x="0" y="2447544"/>
                </a:moveTo>
                <a:lnTo>
                  <a:pt x="2087879" y="2447544"/>
                </a:lnTo>
                <a:lnTo>
                  <a:pt x="2087879" y="0"/>
                </a:lnTo>
                <a:lnTo>
                  <a:pt x="0" y="0"/>
                </a:lnTo>
                <a:lnTo>
                  <a:pt x="0" y="2447544"/>
                </a:lnTo>
                <a:close/>
              </a:path>
            </a:pathLst>
          </a:custGeom>
          <a:solidFill>
            <a:schemeClr val="accent4"/>
          </a:solidFill>
          <a:ln>
            <a:solidFill>
              <a:schemeClr val="bg1"/>
            </a:solidFill>
          </a:ln>
        </p:spPr>
        <p:txBody>
          <a:bodyPr wrap="square" lIns="0" tIns="0" rIns="0" bIns="0" rtlCol="0"/>
          <a:lstStyle/>
          <a:p>
            <a:pPr defTabSz="457200">
              <a:defRPr/>
            </a:pPr>
            <a:endParaRPr sz="1000" dirty="0">
              <a:solidFill>
                <a:prstClr val="black"/>
              </a:solidFill>
              <a:latin typeface="Verdana"/>
            </a:endParaRPr>
          </a:p>
        </p:txBody>
      </p:sp>
      <p:sp>
        <p:nvSpPr>
          <p:cNvPr id="118" name="object 5"/>
          <p:cNvSpPr txBox="1"/>
          <p:nvPr/>
        </p:nvSpPr>
        <p:spPr>
          <a:xfrm>
            <a:off x="6258849" y="2275956"/>
            <a:ext cx="1948814" cy="2058512"/>
          </a:xfrm>
          <a:prstGeom prst="rect">
            <a:avLst/>
          </a:prstGeom>
        </p:spPr>
        <p:txBody>
          <a:bodyPr vert="horz" wrap="square" lIns="0" tIns="0" rIns="0" bIns="0" rtlCol="0">
            <a:spAutoFit/>
          </a:bodyPr>
          <a:lstStyle/>
          <a:p>
            <a:pPr marL="40005" marR="5080" algn="ctr" defTabSz="457200">
              <a:lnSpc>
                <a:spcPct val="91400"/>
              </a:lnSpc>
              <a:defRPr/>
            </a:pPr>
            <a:r>
              <a:rPr sz="1400" spc="-114" dirty="0">
                <a:solidFill>
                  <a:srgbClr val="FFFFFF"/>
                </a:solidFill>
                <a:latin typeface="Verdana"/>
                <a:cs typeface="Calibri"/>
              </a:rPr>
              <a:t>T</a:t>
            </a:r>
            <a:r>
              <a:rPr sz="1400" spc="-45" dirty="0">
                <a:solidFill>
                  <a:srgbClr val="FFFFFF"/>
                </a:solidFill>
                <a:latin typeface="Verdana"/>
                <a:cs typeface="Calibri"/>
              </a:rPr>
              <a:t>r</a:t>
            </a:r>
            <a:r>
              <a:rPr sz="1400" dirty="0">
                <a:solidFill>
                  <a:srgbClr val="FFFFFF"/>
                </a:solidFill>
                <a:latin typeface="Verdana"/>
                <a:cs typeface="Calibri"/>
              </a:rPr>
              <a:t>adi</a:t>
            </a:r>
            <a:r>
              <a:rPr sz="1400" spc="-10" dirty="0">
                <a:solidFill>
                  <a:srgbClr val="FFFFFF"/>
                </a:solidFill>
                <a:latin typeface="Verdana"/>
                <a:cs typeface="Calibri"/>
              </a:rPr>
              <a:t>ti</a:t>
            </a:r>
            <a:r>
              <a:rPr sz="1400" spc="-5" dirty="0">
                <a:solidFill>
                  <a:srgbClr val="FFFFFF"/>
                </a:solidFill>
                <a:latin typeface="Verdana"/>
                <a:cs typeface="Calibri"/>
              </a:rPr>
              <a:t>ona</a:t>
            </a:r>
            <a:r>
              <a:rPr sz="1400" dirty="0">
                <a:solidFill>
                  <a:srgbClr val="FFFFFF"/>
                </a:solidFill>
                <a:latin typeface="Verdana"/>
                <a:cs typeface="Calibri"/>
              </a:rPr>
              <a:t>l</a:t>
            </a:r>
            <a:r>
              <a:rPr sz="1400" spc="5" dirty="0">
                <a:solidFill>
                  <a:srgbClr val="FFFFFF"/>
                </a:solidFill>
                <a:latin typeface="Verdana"/>
                <a:cs typeface="Calibri"/>
              </a:rPr>
              <a:t> </a:t>
            </a:r>
            <a:r>
              <a:rPr sz="1400" dirty="0">
                <a:solidFill>
                  <a:srgbClr val="FFFFFF"/>
                </a:solidFill>
                <a:latin typeface="Verdana"/>
                <a:cs typeface="Calibri"/>
              </a:rPr>
              <a:t>Med</a:t>
            </a:r>
            <a:r>
              <a:rPr sz="1400" spc="-10" dirty="0">
                <a:solidFill>
                  <a:srgbClr val="FFFFFF"/>
                </a:solidFill>
                <a:latin typeface="Verdana"/>
                <a:cs typeface="Calibri"/>
              </a:rPr>
              <a:t>i</a:t>
            </a:r>
            <a:r>
              <a:rPr sz="1400" spc="-20" dirty="0">
                <a:solidFill>
                  <a:srgbClr val="FFFFFF"/>
                </a:solidFill>
                <a:latin typeface="Verdana"/>
                <a:cs typeface="Calibri"/>
              </a:rPr>
              <a:t>c</a:t>
            </a:r>
            <a:r>
              <a:rPr sz="1400" dirty="0">
                <a:solidFill>
                  <a:srgbClr val="FFFFFF"/>
                </a:solidFill>
                <a:latin typeface="Verdana"/>
                <a:cs typeface="Calibri"/>
              </a:rPr>
              <a:t>a</a:t>
            </a:r>
            <a:r>
              <a:rPr sz="1400" spc="-5" dirty="0">
                <a:solidFill>
                  <a:srgbClr val="FFFFFF"/>
                </a:solidFill>
                <a:latin typeface="Verdana"/>
                <a:cs typeface="Calibri"/>
              </a:rPr>
              <a:t>i</a:t>
            </a:r>
            <a:r>
              <a:rPr sz="1400" dirty="0">
                <a:solidFill>
                  <a:srgbClr val="FFFFFF"/>
                </a:solidFill>
                <a:latin typeface="Verdana"/>
                <a:cs typeface="Calibri"/>
              </a:rPr>
              <a:t>d Adu</a:t>
            </a:r>
            <a:r>
              <a:rPr sz="1400" spc="-5" dirty="0">
                <a:solidFill>
                  <a:srgbClr val="FFFFFF"/>
                </a:solidFill>
                <a:latin typeface="Verdana"/>
                <a:cs typeface="Calibri"/>
              </a:rPr>
              <a:t>l</a:t>
            </a:r>
            <a:r>
              <a:rPr sz="1400" dirty="0">
                <a:solidFill>
                  <a:srgbClr val="FFFFFF"/>
                </a:solidFill>
                <a:latin typeface="Verdana"/>
                <a:cs typeface="Calibri"/>
              </a:rPr>
              <a:t>ts</a:t>
            </a:r>
            <a:r>
              <a:rPr sz="1400" spc="-5" dirty="0">
                <a:solidFill>
                  <a:srgbClr val="FFFFFF"/>
                </a:solidFill>
                <a:latin typeface="Verdana"/>
                <a:cs typeface="Calibri"/>
              </a:rPr>
              <a:t> Eli</a:t>
            </a:r>
            <a:r>
              <a:rPr sz="1400" dirty="0">
                <a:solidFill>
                  <a:srgbClr val="FFFFFF"/>
                </a:solidFill>
                <a:latin typeface="Verdana"/>
                <a:cs typeface="Calibri"/>
              </a:rPr>
              <a:t>gible</a:t>
            </a:r>
            <a:r>
              <a:rPr sz="1400" spc="-5" dirty="0">
                <a:solidFill>
                  <a:srgbClr val="FFFFFF"/>
                </a:solidFill>
                <a:latin typeface="Verdana"/>
                <a:cs typeface="Calibri"/>
              </a:rPr>
              <a:t> </a:t>
            </a:r>
            <a:r>
              <a:rPr sz="1400" spc="-20" dirty="0">
                <a:solidFill>
                  <a:srgbClr val="FFFFFF"/>
                </a:solidFill>
                <a:latin typeface="Verdana"/>
                <a:cs typeface="Calibri"/>
              </a:rPr>
              <a:t>P</a:t>
            </a:r>
            <a:r>
              <a:rPr sz="1400" dirty="0">
                <a:solidFill>
                  <a:srgbClr val="FFFFFF"/>
                </a:solidFill>
                <a:latin typeface="Verdana"/>
                <a:cs typeface="Calibri"/>
              </a:rPr>
              <a:t>r</a:t>
            </a:r>
            <a:r>
              <a:rPr sz="1400" spc="-10" dirty="0">
                <a:solidFill>
                  <a:srgbClr val="FFFFFF"/>
                </a:solidFill>
                <a:latin typeface="Verdana"/>
                <a:cs typeface="Calibri"/>
              </a:rPr>
              <a:t>i</a:t>
            </a:r>
            <a:r>
              <a:rPr sz="1400" spc="-15" dirty="0">
                <a:solidFill>
                  <a:srgbClr val="FFFFFF"/>
                </a:solidFill>
                <a:latin typeface="Verdana"/>
                <a:cs typeface="Calibri"/>
              </a:rPr>
              <a:t>or</a:t>
            </a:r>
            <a:r>
              <a:rPr sz="1400" spc="-10" dirty="0">
                <a:solidFill>
                  <a:srgbClr val="FFFFFF"/>
                </a:solidFill>
                <a:latin typeface="Verdana"/>
                <a:cs typeface="Calibri"/>
              </a:rPr>
              <a:t> </a:t>
            </a:r>
            <a:r>
              <a:rPr sz="1400" spc="-25" dirty="0">
                <a:solidFill>
                  <a:srgbClr val="FFFFFF"/>
                </a:solidFill>
                <a:latin typeface="Verdana"/>
                <a:cs typeface="Calibri"/>
              </a:rPr>
              <a:t>t</a:t>
            </a:r>
            <a:r>
              <a:rPr sz="1400" dirty="0">
                <a:solidFill>
                  <a:srgbClr val="FFFFFF"/>
                </a:solidFill>
                <a:latin typeface="Verdana"/>
                <a:cs typeface="Calibri"/>
              </a:rPr>
              <a:t>o</a:t>
            </a:r>
            <a:r>
              <a:rPr sz="1400" spc="-5" dirty="0">
                <a:solidFill>
                  <a:srgbClr val="FFFFFF"/>
                </a:solidFill>
                <a:latin typeface="Verdana"/>
                <a:cs typeface="Calibri"/>
              </a:rPr>
              <a:t> Ex</a:t>
            </a:r>
            <a:r>
              <a:rPr sz="1400" spc="5" dirty="0">
                <a:solidFill>
                  <a:srgbClr val="FFFFFF"/>
                </a:solidFill>
                <a:latin typeface="Verdana"/>
                <a:cs typeface="Calibri"/>
              </a:rPr>
              <a:t>p</a:t>
            </a:r>
            <a:r>
              <a:rPr sz="1400" dirty="0">
                <a:solidFill>
                  <a:srgbClr val="FFFFFF"/>
                </a:solidFill>
                <a:latin typeface="Verdana"/>
                <a:cs typeface="Calibri"/>
              </a:rPr>
              <a:t>an</a:t>
            </a:r>
            <a:r>
              <a:rPr sz="1400" spc="-5" dirty="0">
                <a:solidFill>
                  <a:srgbClr val="FFFFFF"/>
                </a:solidFill>
                <a:latin typeface="Verdana"/>
                <a:cs typeface="Calibri"/>
              </a:rPr>
              <a:t>sion</a:t>
            </a:r>
            <a:endParaRPr lang="en-US" sz="1400" spc="-5" dirty="0">
              <a:solidFill>
                <a:srgbClr val="FFFFFF"/>
              </a:solidFill>
              <a:latin typeface="Verdana"/>
              <a:cs typeface="Calibri"/>
            </a:endParaRPr>
          </a:p>
          <a:p>
            <a:pPr marL="211455" marR="5080" indent="-171450" defTabSz="457200">
              <a:lnSpc>
                <a:spcPct val="91400"/>
              </a:lnSpc>
              <a:buFont typeface="Arial" panose="020B0604020202020204" pitchFamily="34" charset="0"/>
              <a:buChar char="•"/>
              <a:defRPr/>
            </a:pPr>
            <a:endParaRPr lang="en-US" sz="1050" spc="-5" dirty="0">
              <a:solidFill>
                <a:srgbClr val="FFFFFF"/>
              </a:solidFill>
              <a:latin typeface="Verdana"/>
              <a:cs typeface="Calibri"/>
            </a:endParaRPr>
          </a:p>
          <a:p>
            <a:pPr marL="211455" marR="5080" indent="-171450" defTabSz="457200">
              <a:lnSpc>
                <a:spcPct val="91400"/>
              </a:lnSpc>
              <a:buFont typeface="Arial" panose="020B0604020202020204" pitchFamily="34" charset="0"/>
              <a:buChar char="•"/>
              <a:defRPr/>
            </a:pPr>
            <a:r>
              <a:rPr lang="en-US" sz="1050" spc="-5" dirty="0">
                <a:solidFill>
                  <a:srgbClr val="FFFFFF"/>
                </a:solidFill>
                <a:latin typeface="Verdana"/>
                <a:cs typeface="Calibri"/>
              </a:rPr>
              <a:t>Premiums or Copays</a:t>
            </a:r>
          </a:p>
          <a:p>
            <a:pPr marL="40005" marR="5080" defTabSz="457200">
              <a:lnSpc>
                <a:spcPct val="91400"/>
              </a:lnSpc>
              <a:defRPr/>
            </a:pPr>
            <a:endParaRPr lang="en-US" sz="1050" spc="-5" dirty="0">
              <a:solidFill>
                <a:srgbClr val="FFFFFF"/>
              </a:solidFill>
              <a:latin typeface="Verdana"/>
              <a:cs typeface="Calibri"/>
            </a:endParaRPr>
          </a:p>
          <a:p>
            <a:pPr marL="211455" marR="5080" indent="-171450" defTabSz="457200">
              <a:lnSpc>
                <a:spcPct val="91400"/>
              </a:lnSpc>
              <a:buFont typeface="Arial" panose="020B0604020202020204" pitchFamily="34" charset="0"/>
              <a:buChar char="•"/>
              <a:defRPr/>
            </a:pPr>
            <a:r>
              <a:rPr lang="en-US" sz="1050" spc="-5" dirty="0">
                <a:solidFill>
                  <a:srgbClr val="FFFFFF"/>
                </a:solidFill>
                <a:latin typeface="Verdana"/>
                <a:cs typeface="Calibri"/>
              </a:rPr>
              <a:t>No Change in Benefits (continue to get vision and dental through MCO)</a:t>
            </a:r>
          </a:p>
          <a:p>
            <a:pPr marL="40005" marR="5080" defTabSz="457200">
              <a:lnSpc>
                <a:spcPct val="91400"/>
              </a:lnSpc>
              <a:defRPr/>
            </a:pPr>
            <a:endParaRPr lang="en-US" sz="1050" spc="-5" dirty="0">
              <a:solidFill>
                <a:srgbClr val="FFFFFF"/>
              </a:solidFill>
              <a:latin typeface="Verdana"/>
              <a:cs typeface="Calibri"/>
            </a:endParaRPr>
          </a:p>
          <a:p>
            <a:pPr marL="211455" marR="5080" indent="-171450" defTabSz="457200">
              <a:lnSpc>
                <a:spcPct val="91400"/>
              </a:lnSpc>
              <a:buFont typeface="Arial" panose="020B0604020202020204" pitchFamily="34" charset="0"/>
              <a:buChar char="•"/>
              <a:defRPr/>
            </a:pPr>
            <a:r>
              <a:rPr lang="en-US" sz="1050" spc="-5" dirty="0">
                <a:solidFill>
                  <a:srgbClr val="FFFFFF"/>
                </a:solidFill>
                <a:latin typeface="Verdana"/>
                <a:cs typeface="Calibri"/>
              </a:rPr>
              <a:t>Community Engagement required, unless primary caretaker of dependent</a:t>
            </a:r>
            <a:endParaRPr sz="1050" dirty="0">
              <a:solidFill>
                <a:prstClr val="black"/>
              </a:solidFill>
              <a:latin typeface="Verdana"/>
              <a:cs typeface="Calibri"/>
            </a:endParaRPr>
          </a:p>
        </p:txBody>
      </p:sp>
      <p:sp>
        <p:nvSpPr>
          <p:cNvPr id="129" name="object 16"/>
          <p:cNvSpPr/>
          <p:nvPr/>
        </p:nvSpPr>
        <p:spPr>
          <a:xfrm>
            <a:off x="1753608" y="2052435"/>
            <a:ext cx="1988820" cy="1193800"/>
          </a:xfrm>
          <a:custGeom>
            <a:avLst/>
            <a:gdLst/>
            <a:ahLst/>
            <a:cxnLst/>
            <a:rect l="l" t="t" r="r" b="b"/>
            <a:pathLst>
              <a:path w="1988820" h="1193800">
                <a:moveTo>
                  <a:pt x="0" y="1193291"/>
                </a:moveTo>
                <a:lnTo>
                  <a:pt x="1988820" y="1193291"/>
                </a:lnTo>
                <a:lnTo>
                  <a:pt x="1988820" y="0"/>
                </a:lnTo>
                <a:lnTo>
                  <a:pt x="0" y="0"/>
                </a:lnTo>
                <a:lnTo>
                  <a:pt x="0" y="1193291"/>
                </a:lnTo>
                <a:close/>
              </a:path>
            </a:pathLst>
          </a:custGeom>
          <a:solidFill>
            <a:schemeClr val="accent3"/>
          </a:solidFill>
          <a:ln>
            <a:solidFill>
              <a:schemeClr val="bg1"/>
            </a:solidFill>
          </a:ln>
        </p:spPr>
        <p:txBody>
          <a:bodyPr wrap="square" lIns="0" tIns="0" rIns="0" bIns="0" rtlCol="0"/>
          <a:lstStyle/>
          <a:p>
            <a:pPr defTabSz="457200">
              <a:defRPr/>
            </a:pPr>
            <a:endParaRPr sz="1000" dirty="0">
              <a:solidFill>
                <a:prstClr val="black"/>
              </a:solidFill>
              <a:latin typeface="Verdana"/>
            </a:endParaRPr>
          </a:p>
        </p:txBody>
      </p:sp>
      <p:sp>
        <p:nvSpPr>
          <p:cNvPr id="131" name="object 18"/>
          <p:cNvSpPr txBox="1"/>
          <p:nvPr/>
        </p:nvSpPr>
        <p:spPr>
          <a:xfrm>
            <a:off x="1851496" y="2275957"/>
            <a:ext cx="1710689" cy="879087"/>
          </a:xfrm>
          <a:prstGeom prst="rect">
            <a:avLst/>
          </a:prstGeom>
        </p:spPr>
        <p:txBody>
          <a:bodyPr vert="horz" wrap="square" lIns="0" tIns="0" rIns="0" bIns="0" rtlCol="0">
            <a:spAutoFit/>
          </a:bodyPr>
          <a:lstStyle/>
          <a:p>
            <a:pPr marL="12700" marR="5080" indent="8890" algn="ctr" defTabSz="457200">
              <a:lnSpc>
                <a:spcPct val="102099"/>
              </a:lnSpc>
              <a:defRPr/>
            </a:pPr>
            <a:r>
              <a:rPr sz="1200" dirty="0">
                <a:solidFill>
                  <a:srgbClr val="FFFFFF"/>
                </a:solidFill>
                <a:latin typeface="Verdana"/>
                <a:cs typeface="Calibri"/>
              </a:rPr>
              <a:t>Home</a:t>
            </a:r>
            <a:r>
              <a:rPr sz="1200" spc="-15" dirty="0">
                <a:solidFill>
                  <a:srgbClr val="FFFFFF"/>
                </a:solidFill>
                <a:latin typeface="Verdana"/>
                <a:cs typeface="Calibri"/>
              </a:rPr>
              <a:t> </a:t>
            </a:r>
            <a:r>
              <a:rPr sz="1200" dirty="0">
                <a:solidFill>
                  <a:srgbClr val="FFFFFF"/>
                </a:solidFill>
                <a:latin typeface="Verdana"/>
                <a:cs typeface="Calibri"/>
              </a:rPr>
              <a:t>and </a:t>
            </a:r>
            <a:r>
              <a:rPr sz="1200" spc="-5" dirty="0">
                <a:solidFill>
                  <a:srgbClr val="FFFFFF"/>
                </a:solidFill>
                <a:latin typeface="Verdana"/>
                <a:cs typeface="Calibri"/>
              </a:rPr>
              <a:t>Comm</a:t>
            </a:r>
            <a:r>
              <a:rPr sz="1200" dirty="0">
                <a:solidFill>
                  <a:srgbClr val="FFFFFF"/>
                </a:solidFill>
                <a:latin typeface="Verdana"/>
                <a:cs typeface="Calibri"/>
              </a:rPr>
              <a:t>un</a:t>
            </a:r>
            <a:r>
              <a:rPr sz="1200" spc="5" dirty="0">
                <a:solidFill>
                  <a:srgbClr val="FFFFFF"/>
                </a:solidFill>
                <a:latin typeface="Verdana"/>
                <a:cs typeface="Calibri"/>
              </a:rPr>
              <a:t>i</a:t>
            </a:r>
            <a:r>
              <a:rPr sz="1200" dirty="0">
                <a:solidFill>
                  <a:srgbClr val="FFFFFF"/>
                </a:solidFill>
                <a:latin typeface="Verdana"/>
                <a:cs typeface="Calibri"/>
              </a:rPr>
              <a:t>ty Bas</a:t>
            </a:r>
            <a:r>
              <a:rPr sz="1200" spc="-5" dirty="0">
                <a:solidFill>
                  <a:srgbClr val="FFFFFF"/>
                </a:solidFill>
                <a:latin typeface="Verdana"/>
                <a:cs typeface="Calibri"/>
              </a:rPr>
              <a:t>e</a:t>
            </a:r>
            <a:r>
              <a:rPr sz="1200" dirty="0">
                <a:solidFill>
                  <a:srgbClr val="FFFFFF"/>
                </a:solidFill>
                <a:latin typeface="Verdana"/>
                <a:cs typeface="Calibri"/>
              </a:rPr>
              <a:t>d</a:t>
            </a:r>
            <a:r>
              <a:rPr sz="1200" spc="-25" dirty="0">
                <a:solidFill>
                  <a:srgbClr val="FFFFFF"/>
                </a:solidFill>
                <a:latin typeface="Verdana"/>
                <a:cs typeface="Calibri"/>
              </a:rPr>
              <a:t> </a:t>
            </a:r>
            <a:r>
              <a:rPr sz="1200" spc="-50" dirty="0">
                <a:solidFill>
                  <a:srgbClr val="FFFFFF"/>
                </a:solidFill>
                <a:latin typeface="Verdana"/>
                <a:cs typeface="Calibri"/>
              </a:rPr>
              <a:t>W</a:t>
            </a:r>
            <a:r>
              <a:rPr sz="1200" dirty="0">
                <a:solidFill>
                  <a:srgbClr val="FFFFFF"/>
                </a:solidFill>
                <a:latin typeface="Verdana"/>
                <a:cs typeface="Calibri"/>
              </a:rPr>
              <a:t>ai</a:t>
            </a:r>
            <a:r>
              <a:rPr sz="1200" spc="-20" dirty="0">
                <a:solidFill>
                  <a:srgbClr val="FFFFFF"/>
                </a:solidFill>
                <a:latin typeface="Verdana"/>
                <a:cs typeface="Calibri"/>
              </a:rPr>
              <a:t>v</a:t>
            </a:r>
            <a:r>
              <a:rPr sz="1200" spc="-5" dirty="0">
                <a:solidFill>
                  <a:srgbClr val="FFFFFF"/>
                </a:solidFill>
                <a:latin typeface="Verdana"/>
                <a:cs typeface="Calibri"/>
              </a:rPr>
              <a:t>e</a:t>
            </a:r>
            <a:r>
              <a:rPr sz="1200" dirty="0">
                <a:solidFill>
                  <a:srgbClr val="FFFFFF"/>
                </a:solidFill>
                <a:latin typeface="Verdana"/>
                <a:cs typeface="Calibri"/>
              </a:rPr>
              <a:t>r</a:t>
            </a:r>
            <a:r>
              <a:rPr sz="1200" spc="-5" dirty="0">
                <a:solidFill>
                  <a:srgbClr val="FFFFFF"/>
                </a:solidFill>
                <a:latin typeface="Verdana"/>
                <a:cs typeface="Calibri"/>
              </a:rPr>
              <a:t> </a:t>
            </a:r>
            <a:r>
              <a:rPr sz="1200" dirty="0">
                <a:solidFill>
                  <a:srgbClr val="FFFFFF"/>
                </a:solidFill>
                <a:latin typeface="Verdana"/>
                <a:cs typeface="Calibri"/>
              </a:rPr>
              <a:t>-</a:t>
            </a:r>
            <a:r>
              <a:rPr sz="1200" spc="-5" dirty="0">
                <a:solidFill>
                  <a:srgbClr val="FFFFFF"/>
                </a:solidFill>
                <a:latin typeface="Verdana"/>
                <a:cs typeface="Calibri"/>
              </a:rPr>
              <a:t> </a:t>
            </a:r>
            <a:r>
              <a:rPr sz="1200" dirty="0">
                <a:solidFill>
                  <a:srgbClr val="FFFFFF"/>
                </a:solidFill>
                <a:latin typeface="Verdana"/>
                <a:cs typeface="Calibri"/>
              </a:rPr>
              <a:t>1</a:t>
            </a:r>
            <a:r>
              <a:rPr sz="1200" spc="-10" dirty="0">
                <a:solidFill>
                  <a:srgbClr val="FFFFFF"/>
                </a:solidFill>
                <a:latin typeface="Verdana"/>
                <a:cs typeface="Calibri"/>
              </a:rPr>
              <a:t>9</a:t>
            </a:r>
            <a:r>
              <a:rPr sz="1200" dirty="0">
                <a:solidFill>
                  <a:srgbClr val="FFFFFF"/>
                </a:solidFill>
                <a:latin typeface="Verdana"/>
                <a:cs typeface="Calibri"/>
              </a:rPr>
              <a:t>1</a:t>
            </a:r>
            <a:r>
              <a:rPr sz="1200" spc="-10" dirty="0">
                <a:solidFill>
                  <a:srgbClr val="FFFFFF"/>
                </a:solidFill>
                <a:latin typeface="Verdana"/>
                <a:cs typeface="Calibri"/>
              </a:rPr>
              <a:t>5</a:t>
            </a:r>
            <a:r>
              <a:rPr sz="1200" spc="-5" dirty="0">
                <a:solidFill>
                  <a:srgbClr val="FFFFFF"/>
                </a:solidFill>
                <a:latin typeface="Verdana"/>
                <a:cs typeface="Calibri"/>
              </a:rPr>
              <a:t>(c)</a:t>
            </a:r>
            <a:endParaRPr lang="en-US" sz="1200" spc="-5" dirty="0">
              <a:solidFill>
                <a:srgbClr val="FFFFFF"/>
              </a:solidFill>
              <a:latin typeface="Verdana"/>
              <a:cs typeface="Calibri"/>
            </a:endParaRPr>
          </a:p>
          <a:p>
            <a:pPr marL="12700" marR="5080" indent="8890" algn="ctr" defTabSz="457200">
              <a:lnSpc>
                <a:spcPct val="102099"/>
              </a:lnSpc>
              <a:defRPr/>
            </a:pPr>
            <a:endParaRPr lang="en-US" sz="1000" spc="-5" dirty="0">
              <a:solidFill>
                <a:srgbClr val="FFFFFF"/>
              </a:solidFill>
              <a:latin typeface="Verdana"/>
              <a:cs typeface="Calibri"/>
            </a:endParaRPr>
          </a:p>
          <a:p>
            <a:pPr marL="12700" marR="5080" indent="8890" algn="ctr" defTabSz="457200">
              <a:lnSpc>
                <a:spcPct val="102099"/>
              </a:lnSpc>
              <a:defRPr/>
            </a:pPr>
            <a:r>
              <a:rPr lang="en-US" sz="1000" spc="-5" dirty="0">
                <a:solidFill>
                  <a:srgbClr val="FFFFFF"/>
                </a:solidFill>
                <a:latin typeface="Verdana"/>
                <a:cs typeface="Calibri"/>
              </a:rPr>
              <a:t>No Change</a:t>
            </a:r>
          </a:p>
        </p:txBody>
      </p:sp>
      <p:sp>
        <p:nvSpPr>
          <p:cNvPr id="188" name="object 54"/>
          <p:cNvSpPr/>
          <p:nvPr/>
        </p:nvSpPr>
        <p:spPr>
          <a:xfrm>
            <a:off x="1766571" y="769515"/>
            <a:ext cx="4208145" cy="1243877"/>
          </a:xfrm>
          <a:custGeom>
            <a:avLst/>
            <a:gdLst/>
            <a:ahLst/>
            <a:cxnLst/>
            <a:rect l="l" t="t" r="r" b="b"/>
            <a:pathLst>
              <a:path w="4101465" h="1143000">
                <a:moveTo>
                  <a:pt x="2336292" y="970914"/>
                </a:moveTo>
                <a:lnTo>
                  <a:pt x="1764792" y="970914"/>
                </a:lnTo>
                <a:lnTo>
                  <a:pt x="2050542" y="1143000"/>
                </a:lnTo>
                <a:lnTo>
                  <a:pt x="2336292" y="970914"/>
                </a:lnTo>
                <a:close/>
              </a:path>
              <a:path w="4101465" h="1143000">
                <a:moveTo>
                  <a:pt x="2193417" y="912495"/>
                </a:moveTo>
                <a:lnTo>
                  <a:pt x="1907667" y="912495"/>
                </a:lnTo>
                <a:lnTo>
                  <a:pt x="1907667" y="970914"/>
                </a:lnTo>
                <a:lnTo>
                  <a:pt x="2193417" y="970914"/>
                </a:lnTo>
                <a:lnTo>
                  <a:pt x="2193417" y="912495"/>
                </a:lnTo>
                <a:close/>
              </a:path>
              <a:path w="4101465" h="1143000">
                <a:moveTo>
                  <a:pt x="4101084" y="0"/>
                </a:moveTo>
                <a:lnTo>
                  <a:pt x="0" y="0"/>
                </a:lnTo>
                <a:lnTo>
                  <a:pt x="0" y="912495"/>
                </a:lnTo>
                <a:lnTo>
                  <a:pt x="4101084" y="912495"/>
                </a:lnTo>
                <a:lnTo>
                  <a:pt x="4101084" y="0"/>
                </a:lnTo>
                <a:close/>
              </a:path>
            </a:pathLst>
          </a:custGeom>
          <a:solidFill>
            <a:schemeClr val="bg2">
              <a:lumMod val="75000"/>
            </a:schemeClr>
          </a:solidFill>
        </p:spPr>
        <p:txBody>
          <a:bodyPr wrap="square" lIns="0" tIns="0" rIns="0" bIns="0" rtlCol="0"/>
          <a:lstStyle/>
          <a:p>
            <a:pPr defTabSz="457200">
              <a:defRPr/>
            </a:pPr>
            <a:endParaRPr dirty="0">
              <a:solidFill>
                <a:prstClr val="black"/>
              </a:solidFill>
              <a:latin typeface="Verdana"/>
            </a:endParaRPr>
          </a:p>
        </p:txBody>
      </p:sp>
      <p:sp>
        <p:nvSpPr>
          <p:cNvPr id="190" name="object 56"/>
          <p:cNvSpPr txBox="1"/>
          <p:nvPr/>
        </p:nvSpPr>
        <p:spPr>
          <a:xfrm>
            <a:off x="1743238" y="802521"/>
            <a:ext cx="4208145" cy="415498"/>
          </a:xfrm>
          <a:prstGeom prst="rect">
            <a:avLst/>
          </a:prstGeom>
        </p:spPr>
        <p:txBody>
          <a:bodyPr vert="horz" wrap="square" lIns="0" tIns="0" rIns="0" bIns="0" rtlCol="0">
            <a:spAutoFit/>
          </a:bodyPr>
          <a:lstStyle/>
          <a:p>
            <a:pPr marL="12700" marR="5080" algn="ctr" defTabSz="457200">
              <a:defRPr/>
            </a:pPr>
            <a:r>
              <a:rPr sz="1200" b="1" i="1" u="heavy" spc="-5" dirty="0">
                <a:solidFill>
                  <a:srgbClr val="FFFFFF"/>
                </a:solidFill>
                <a:latin typeface="Verdana"/>
                <a:cs typeface="Calibri"/>
              </a:rPr>
              <a:t>N</a:t>
            </a:r>
            <a:r>
              <a:rPr sz="1200" b="1" i="1" u="heavy" spc="5" dirty="0">
                <a:solidFill>
                  <a:srgbClr val="FFFFFF"/>
                </a:solidFill>
                <a:latin typeface="Verdana"/>
                <a:cs typeface="Calibri"/>
              </a:rPr>
              <a:t>o</a:t>
            </a:r>
            <a:r>
              <a:rPr sz="1200" b="1" i="1" u="heavy" dirty="0">
                <a:solidFill>
                  <a:srgbClr val="FFFFFF"/>
                </a:solidFill>
                <a:latin typeface="Verdana"/>
                <a:cs typeface="Calibri"/>
              </a:rPr>
              <a:t>t</a:t>
            </a:r>
            <a:r>
              <a:rPr sz="1200" b="1" i="1" u="heavy" spc="-15" dirty="0">
                <a:solidFill>
                  <a:srgbClr val="FFFFFF"/>
                </a:solidFill>
                <a:latin typeface="Verdana"/>
                <a:cs typeface="Calibri"/>
              </a:rPr>
              <a:t> </a:t>
            </a:r>
            <a:r>
              <a:rPr sz="1200" b="1" i="1" u="heavy" dirty="0">
                <a:solidFill>
                  <a:srgbClr val="FFFFFF"/>
                </a:solidFill>
                <a:latin typeface="Verdana"/>
                <a:cs typeface="Calibri"/>
              </a:rPr>
              <a:t>Included</a:t>
            </a:r>
            <a:r>
              <a:rPr sz="1200" b="1" i="1" spc="-25" dirty="0">
                <a:solidFill>
                  <a:srgbClr val="FFFFFF"/>
                </a:solidFill>
                <a:latin typeface="Verdana"/>
                <a:cs typeface="Calibri"/>
              </a:rPr>
              <a:t> </a:t>
            </a:r>
            <a:r>
              <a:rPr sz="1200" b="1" dirty="0">
                <a:solidFill>
                  <a:srgbClr val="FFFFFF"/>
                </a:solidFill>
                <a:latin typeface="Verdana"/>
                <a:cs typeface="Calibri"/>
              </a:rPr>
              <a:t>in </a:t>
            </a:r>
            <a:r>
              <a:rPr sz="1200" b="1" spc="-25" dirty="0">
                <a:solidFill>
                  <a:srgbClr val="FFFFFF"/>
                </a:solidFill>
                <a:latin typeface="Verdana"/>
                <a:cs typeface="Calibri"/>
              </a:rPr>
              <a:t>K</a:t>
            </a:r>
            <a:r>
              <a:rPr sz="1200" b="1" spc="-5" dirty="0">
                <a:solidFill>
                  <a:srgbClr val="FFFFFF"/>
                </a:solidFill>
                <a:latin typeface="Verdana"/>
                <a:cs typeface="Calibri"/>
              </a:rPr>
              <a:t>e</a:t>
            </a:r>
            <a:r>
              <a:rPr sz="1200" b="1" spc="-10" dirty="0">
                <a:solidFill>
                  <a:srgbClr val="FFFFFF"/>
                </a:solidFill>
                <a:latin typeface="Verdana"/>
                <a:cs typeface="Calibri"/>
              </a:rPr>
              <a:t>n</a:t>
            </a:r>
            <a:r>
              <a:rPr sz="1200" b="1" dirty="0">
                <a:solidFill>
                  <a:srgbClr val="FFFFFF"/>
                </a:solidFill>
                <a:latin typeface="Verdana"/>
                <a:cs typeface="Calibri"/>
              </a:rPr>
              <a:t>tucky</a:t>
            </a:r>
            <a:r>
              <a:rPr lang="en-US" sz="1200" b="1" dirty="0">
                <a:solidFill>
                  <a:srgbClr val="FFFFFF"/>
                </a:solidFill>
                <a:latin typeface="Verdana"/>
                <a:cs typeface="Calibri"/>
              </a:rPr>
              <a:t> </a:t>
            </a:r>
            <a:r>
              <a:rPr sz="1200" b="1" dirty="0">
                <a:solidFill>
                  <a:srgbClr val="FFFFFF"/>
                </a:solidFill>
                <a:latin typeface="Verdana"/>
                <a:cs typeface="Calibri"/>
              </a:rPr>
              <a:t>H</a:t>
            </a:r>
            <a:r>
              <a:rPr sz="1200" b="1" spc="-15" dirty="0">
                <a:solidFill>
                  <a:srgbClr val="FFFFFF"/>
                </a:solidFill>
                <a:latin typeface="Verdana"/>
                <a:cs typeface="Calibri"/>
              </a:rPr>
              <a:t>E</a:t>
            </a:r>
            <a:r>
              <a:rPr sz="1200" b="1" dirty="0">
                <a:solidFill>
                  <a:srgbClr val="FFFFFF"/>
                </a:solidFill>
                <a:latin typeface="Verdana"/>
                <a:cs typeface="Calibri"/>
              </a:rPr>
              <a:t>A</a:t>
            </a:r>
            <a:r>
              <a:rPr sz="1200" b="1" spc="-114" dirty="0">
                <a:solidFill>
                  <a:srgbClr val="FFFFFF"/>
                </a:solidFill>
                <a:latin typeface="Verdana"/>
                <a:cs typeface="Calibri"/>
              </a:rPr>
              <a:t>L</a:t>
            </a:r>
            <a:r>
              <a:rPr sz="1200" b="1" spc="-5" dirty="0">
                <a:solidFill>
                  <a:srgbClr val="FFFFFF"/>
                </a:solidFill>
                <a:latin typeface="Verdana"/>
                <a:cs typeface="Calibri"/>
              </a:rPr>
              <a:t>TH</a:t>
            </a:r>
            <a:endParaRPr sz="1200" dirty="0">
              <a:solidFill>
                <a:prstClr val="black"/>
              </a:solidFill>
              <a:latin typeface="Verdana"/>
              <a:cs typeface="Calibri"/>
            </a:endParaRPr>
          </a:p>
          <a:p>
            <a:pPr algn="ctr" defTabSz="457200">
              <a:spcBef>
                <a:spcPts val="600"/>
              </a:spcBef>
              <a:defRPr/>
            </a:pPr>
            <a:r>
              <a:rPr lang="en-US" sz="1000" b="1" spc="-5" dirty="0">
                <a:solidFill>
                  <a:srgbClr val="FFFFFF"/>
                </a:solidFill>
                <a:latin typeface="Verdana"/>
                <a:cs typeface="Calibri"/>
              </a:rPr>
              <a:t>Traditional Medicaid</a:t>
            </a:r>
            <a:r>
              <a:rPr lang="en-US" sz="1000" dirty="0">
                <a:solidFill>
                  <a:prstClr val="black"/>
                </a:solidFill>
                <a:latin typeface="Verdana"/>
                <a:cs typeface="Calibri"/>
              </a:rPr>
              <a:t> </a:t>
            </a:r>
            <a:r>
              <a:rPr sz="1000" b="1" i="1" spc="-5" dirty="0">
                <a:solidFill>
                  <a:srgbClr val="FFFFFF"/>
                </a:solidFill>
                <a:latin typeface="Verdana"/>
                <a:cs typeface="Calibri"/>
              </a:rPr>
              <a:t>(</a:t>
            </a:r>
            <a:r>
              <a:rPr sz="1000" b="1" i="1" dirty="0">
                <a:solidFill>
                  <a:srgbClr val="FFFFFF"/>
                </a:solidFill>
                <a:latin typeface="Verdana"/>
                <a:cs typeface="Calibri"/>
              </a:rPr>
              <a:t>Aged,</a:t>
            </a:r>
            <a:r>
              <a:rPr sz="1000" b="1" i="1" spc="-10" dirty="0">
                <a:solidFill>
                  <a:srgbClr val="FFFFFF"/>
                </a:solidFill>
                <a:latin typeface="Verdana"/>
                <a:cs typeface="Calibri"/>
              </a:rPr>
              <a:t> </a:t>
            </a:r>
            <a:r>
              <a:rPr sz="1000" b="1" i="1" dirty="0">
                <a:solidFill>
                  <a:srgbClr val="FFFFFF"/>
                </a:solidFill>
                <a:latin typeface="Verdana"/>
                <a:cs typeface="Calibri"/>
              </a:rPr>
              <a:t>Bli</a:t>
            </a:r>
            <a:r>
              <a:rPr sz="1000" b="1" i="1" spc="-5" dirty="0">
                <a:solidFill>
                  <a:srgbClr val="FFFFFF"/>
                </a:solidFill>
                <a:latin typeface="Verdana"/>
                <a:cs typeface="Calibri"/>
              </a:rPr>
              <a:t>n</a:t>
            </a:r>
            <a:r>
              <a:rPr sz="1000" b="1" i="1" dirty="0">
                <a:solidFill>
                  <a:srgbClr val="FFFFFF"/>
                </a:solidFill>
                <a:latin typeface="Verdana"/>
                <a:cs typeface="Calibri"/>
              </a:rPr>
              <a:t>d</a:t>
            </a:r>
            <a:r>
              <a:rPr sz="1000" b="1" i="1" spc="-10" dirty="0">
                <a:solidFill>
                  <a:srgbClr val="FFFFFF"/>
                </a:solidFill>
                <a:latin typeface="Verdana"/>
                <a:cs typeface="Calibri"/>
              </a:rPr>
              <a:t> </a:t>
            </a:r>
            <a:r>
              <a:rPr sz="1000" b="1" i="1" dirty="0">
                <a:solidFill>
                  <a:srgbClr val="FFFFFF"/>
                </a:solidFill>
                <a:latin typeface="Verdana"/>
                <a:cs typeface="Calibri"/>
              </a:rPr>
              <a:t>&amp;</a:t>
            </a:r>
            <a:r>
              <a:rPr sz="1000" b="1" i="1" spc="-10" dirty="0">
                <a:solidFill>
                  <a:srgbClr val="FFFFFF"/>
                </a:solidFill>
                <a:latin typeface="Verdana"/>
                <a:cs typeface="Calibri"/>
              </a:rPr>
              <a:t> </a:t>
            </a:r>
            <a:r>
              <a:rPr sz="1000" b="1" i="1" spc="-5" dirty="0">
                <a:solidFill>
                  <a:srgbClr val="FFFFFF"/>
                </a:solidFill>
                <a:latin typeface="Verdana"/>
                <a:cs typeface="Calibri"/>
              </a:rPr>
              <a:t>D</a:t>
            </a:r>
            <a:r>
              <a:rPr sz="1000" b="1" i="1" dirty="0">
                <a:solidFill>
                  <a:srgbClr val="FFFFFF"/>
                </a:solidFill>
                <a:latin typeface="Verdana"/>
                <a:cs typeface="Calibri"/>
              </a:rPr>
              <a:t>isab</a:t>
            </a:r>
            <a:r>
              <a:rPr sz="1000" b="1" i="1" spc="5" dirty="0">
                <a:solidFill>
                  <a:srgbClr val="FFFFFF"/>
                </a:solidFill>
                <a:latin typeface="Verdana"/>
                <a:cs typeface="Calibri"/>
              </a:rPr>
              <a:t>l</a:t>
            </a:r>
            <a:r>
              <a:rPr sz="1000" b="1" i="1" spc="-10" dirty="0">
                <a:solidFill>
                  <a:srgbClr val="FFFFFF"/>
                </a:solidFill>
                <a:latin typeface="Verdana"/>
                <a:cs typeface="Calibri"/>
              </a:rPr>
              <a:t>e</a:t>
            </a:r>
            <a:r>
              <a:rPr sz="1000" b="1" i="1" dirty="0">
                <a:solidFill>
                  <a:srgbClr val="FFFFFF"/>
                </a:solidFill>
                <a:latin typeface="Verdana"/>
                <a:cs typeface="Calibri"/>
              </a:rPr>
              <a:t>d)</a:t>
            </a:r>
            <a:endParaRPr sz="1000" dirty="0">
              <a:solidFill>
                <a:prstClr val="black"/>
              </a:solidFill>
              <a:latin typeface="Verdana"/>
              <a:cs typeface="Calibri"/>
            </a:endParaRPr>
          </a:p>
        </p:txBody>
      </p:sp>
      <p:sp>
        <p:nvSpPr>
          <p:cNvPr id="200" name="object 56"/>
          <p:cNvSpPr txBox="1"/>
          <p:nvPr/>
        </p:nvSpPr>
        <p:spPr>
          <a:xfrm>
            <a:off x="6180578" y="802521"/>
            <a:ext cx="4208145" cy="877163"/>
          </a:xfrm>
          <a:prstGeom prst="rect">
            <a:avLst/>
          </a:prstGeom>
        </p:spPr>
        <p:txBody>
          <a:bodyPr vert="horz" wrap="square" lIns="0" tIns="0" rIns="0" bIns="0" rtlCol="0">
            <a:spAutoFit/>
          </a:bodyPr>
          <a:lstStyle/>
          <a:p>
            <a:pPr marL="12700" marR="5080" algn="ctr" defTabSz="457200">
              <a:defRPr/>
            </a:pPr>
            <a:r>
              <a:rPr sz="1200" b="1" i="1" u="heavy" dirty="0">
                <a:solidFill>
                  <a:srgbClr val="FFFFFF"/>
                </a:solidFill>
                <a:latin typeface="Verdana"/>
                <a:cs typeface="Calibri"/>
              </a:rPr>
              <a:t>Included</a:t>
            </a:r>
            <a:r>
              <a:rPr sz="1200" b="1" i="1" spc="-25" dirty="0">
                <a:solidFill>
                  <a:srgbClr val="FFFFFF"/>
                </a:solidFill>
                <a:latin typeface="Verdana"/>
                <a:cs typeface="Calibri"/>
              </a:rPr>
              <a:t> </a:t>
            </a:r>
            <a:r>
              <a:rPr sz="1200" b="1" dirty="0">
                <a:solidFill>
                  <a:srgbClr val="FFFFFF"/>
                </a:solidFill>
                <a:latin typeface="Verdana"/>
                <a:cs typeface="Calibri"/>
              </a:rPr>
              <a:t>in </a:t>
            </a:r>
            <a:r>
              <a:rPr sz="1200" b="1" spc="-25" dirty="0">
                <a:solidFill>
                  <a:srgbClr val="FFFFFF"/>
                </a:solidFill>
                <a:latin typeface="Verdana"/>
                <a:cs typeface="Calibri"/>
              </a:rPr>
              <a:t>K</a:t>
            </a:r>
            <a:r>
              <a:rPr sz="1200" b="1" spc="-5" dirty="0">
                <a:solidFill>
                  <a:srgbClr val="FFFFFF"/>
                </a:solidFill>
                <a:latin typeface="Verdana"/>
                <a:cs typeface="Calibri"/>
              </a:rPr>
              <a:t>e</a:t>
            </a:r>
            <a:r>
              <a:rPr sz="1200" b="1" spc="-10" dirty="0">
                <a:solidFill>
                  <a:srgbClr val="FFFFFF"/>
                </a:solidFill>
                <a:latin typeface="Verdana"/>
                <a:cs typeface="Calibri"/>
              </a:rPr>
              <a:t>n</a:t>
            </a:r>
            <a:r>
              <a:rPr sz="1200" b="1" dirty="0">
                <a:solidFill>
                  <a:srgbClr val="FFFFFF"/>
                </a:solidFill>
                <a:latin typeface="Verdana"/>
                <a:cs typeface="Calibri"/>
              </a:rPr>
              <a:t>tucky</a:t>
            </a:r>
            <a:r>
              <a:rPr lang="en-US" sz="1200" b="1" dirty="0">
                <a:solidFill>
                  <a:srgbClr val="FFFFFF"/>
                </a:solidFill>
                <a:latin typeface="Verdana"/>
                <a:cs typeface="Calibri"/>
              </a:rPr>
              <a:t> </a:t>
            </a:r>
            <a:r>
              <a:rPr sz="1200" b="1" dirty="0">
                <a:solidFill>
                  <a:srgbClr val="FFFFFF"/>
                </a:solidFill>
                <a:latin typeface="Verdana"/>
                <a:cs typeface="Calibri"/>
              </a:rPr>
              <a:t>H</a:t>
            </a:r>
            <a:r>
              <a:rPr sz="1200" b="1" spc="-15" dirty="0">
                <a:solidFill>
                  <a:srgbClr val="FFFFFF"/>
                </a:solidFill>
                <a:latin typeface="Verdana"/>
                <a:cs typeface="Calibri"/>
              </a:rPr>
              <a:t>E</a:t>
            </a:r>
            <a:r>
              <a:rPr sz="1200" b="1" dirty="0">
                <a:solidFill>
                  <a:srgbClr val="FFFFFF"/>
                </a:solidFill>
                <a:latin typeface="Verdana"/>
                <a:cs typeface="Calibri"/>
              </a:rPr>
              <a:t>A</a:t>
            </a:r>
            <a:r>
              <a:rPr sz="1200" b="1" spc="-114" dirty="0">
                <a:solidFill>
                  <a:srgbClr val="FFFFFF"/>
                </a:solidFill>
                <a:latin typeface="Verdana"/>
                <a:cs typeface="Calibri"/>
              </a:rPr>
              <a:t>L</a:t>
            </a:r>
            <a:r>
              <a:rPr sz="1200" b="1" spc="-5" dirty="0">
                <a:solidFill>
                  <a:srgbClr val="FFFFFF"/>
                </a:solidFill>
                <a:latin typeface="Verdana"/>
                <a:cs typeface="Calibri"/>
              </a:rPr>
              <a:t>TH</a:t>
            </a:r>
            <a:endParaRPr sz="1200" dirty="0">
              <a:solidFill>
                <a:prstClr val="black"/>
              </a:solidFill>
              <a:latin typeface="Verdana"/>
              <a:cs typeface="Calibri"/>
            </a:endParaRPr>
          </a:p>
          <a:p>
            <a:pPr algn="ctr" defTabSz="457200">
              <a:spcBef>
                <a:spcPts val="600"/>
              </a:spcBef>
              <a:defRPr/>
            </a:pPr>
            <a:r>
              <a:rPr lang="en-US" sz="1000" b="1" spc="-5" dirty="0">
                <a:solidFill>
                  <a:srgbClr val="FFFFFF"/>
                </a:solidFill>
                <a:latin typeface="Verdana"/>
                <a:cs typeface="Calibri"/>
              </a:rPr>
              <a:t>Non-Disabled Adults &amp; Children</a:t>
            </a:r>
            <a:endParaRPr sz="1000" dirty="0">
              <a:solidFill>
                <a:prstClr val="black"/>
              </a:solidFill>
              <a:latin typeface="Verdana"/>
              <a:cs typeface="Calibri"/>
            </a:endParaRPr>
          </a:p>
          <a:p>
            <a:pPr algn="ctr" defTabSz="457200">
              <a:defRPr/>
            </a:pPr>
            <a:r>
              <a:rPr sz="1000" b="1" i="1" spc="-5" dirty="0">
                <a:solidFill>
                  <a:srgbClr val="FFFFFF"/>
                </a:solidFill>
                <a:latin typeface="Verdana"/>
                <a:cs typeface="Calibri"/>
              </a:rPr>
              <a:t>(</a:t>
            </a:r>
            <a:r>
              <a:rPr lang="en-US" sz="1000" b="1" i="1" dirty="0">
                <a:solidFill>
                  <a:srgbClr val="FFFFFF"/>
                </a:solidFill>
                <a:latin typeface="Verdana"/>
                <a:cs typeface="Calibri"/>
              </a:rPr>
              <a:t>Individuals covered before expansion, pregnant women, children, adult expansion population, </a:t>
            </a:r>
          </a:p>
          <a:p>
            <a:pPr algn="ctr" defTabSz="457200">
              <a:defRPr/>
            </a:pPr>
            <a:r>
              <a:rPr lang="en-US" sz="1000" b="1" dirty="0">
                <a:solidFill>
                  <a:srgbClr val="FFFFFF"/>
                </a:solidFill>
                <a:latin typeface="Verdana"/>
                <a:cs typeface="Calibri"/>
              </a:rPr>
              <a:t>Former Foster Youth to age 26 </a:t>
            </a:r>
            <a:endParaRPr lang="en-US" sz="1000" dirty="0">
              <a:solidFill>
                <a:prstClr val="black"/>
              </a:solidFill>
              <a:latin typeface="Verdana"/>
              <a:cs typeface="Calibri"/>
            </a:endParaRPr>
          </a:p>
        </p:txBody>
      </p:sp>
      <p:sp>
        <p:nvSpPr>
          <p:cNvPr id="211" name="object 16"/>
          <p:cNvSpPr/>
          <p:nvPr/>
        </p:nvSpPr>
        <p:spPr>
          <a:xfrm>
            <a:off x="1753608" y="3223913"/>
            <a:ext cx="1988820" cy="1193800"/>
          </a:xfrm>
          <a:custGeom>
            <a:avLst/>
            <a:gdLst/>
            <a:ahLst/>
            <a:cxnLst/>
            <a:rect l="l" t="t" r="r" b="b"/>
            <a:pathLst>
              <a:path w="1988820" h="1193800">
                <a:moveTo>
                  <a:pt x="0" y="1193291"/>
                </a:moveTo>
                <a:lnTo>
                  <a:pt x="1988820" y="1193291"/>
                </a:lnTo>
                <a:lnTo>
                  <a:pt x="1988820" y="0"/>
                </a:lnTo>
                <a:lnTo>
                  <a:pt x="0" y="0"/>
                </a:lnTo>
                <a:lnTo>
                  <a:pt x="0" y="1193291"/>
                </a:lnTo>
                <a:close/>
              </a:path>
            </a:pathLst>
          </a:custGeom>
          <a:solidFill>
            <a:schemeClr val="accent3"/>
          </a:solidFill>
          <a:ln>
            <a:solidFill>
              <a:schemeClr val="bg1"/>
            </a:solidFill>
          </a:ln>
        </p:spPr>
        <p:txBody>
          <a:bodyPr wrap="square" lIns="0" tIns="0" rIns="0" bIns="0" rtlCol="0"/>
          <a:lstStyle/>
          <a:p>
            <a:pPr defTabSz="457200">
              <a:defRPr/>
            </a:pPr>
            <a:endParaRPr sz="1000" dirty="0">
              <a:solidFill>
                <a:prstClr val="black"/>
              </a:solidFill>
              <a:latin typeface="Verdana"/>
            </a:endParaRPr>
          </a:p>
        </p:txBody>
      </p:sp>
      <p:sp>
        <p:nvSpPr>
          <p:cNvPr id="212" name="object 18"/>
          <p:cNvSpPr txBox="1"/>
          <p:nvPr/>
        </p:nvSpPr>
        <p:spPr>
          <a:xfrm>
            <a:off x="1851496" y="3447435"/>
            <a:ext cx="1710689" cy="879087"/>
          </a:xfrm>
          <a:prstGeom prst="rect">
            <a:avLst/>
          </a:prstGeom>
        </p:spPr>
        <p:txBody>
          <a:bodyPr vert="horz" wrap="square" lIns="0" tIns="0" rIns="0" bIns="0" rtlCol="0">
            <a:spAutoFit/>
          </a:bodyPr>
          <a:lstStyle/>
          <a:p>
            <a:pPr marL="12700" marR="5080" indent="8890" algn="ctr" defTabSz="457200">
              <a:lnSpc>
                <a:spcPct val="102099"/>
              </a:lnSpc>
              <a:defRPr/>
            </a:pPr>
            <a:r>
              <a:rPr lang="en-US" sz="1200" spc="-5" dirty="0">
                <a:solidFill>
                  <a:srgbClr val="FFFFFF"/>
                </a:solidFill>
                <a:latin typeface="Verdana"/>
                <a:cs typeface="Calibri"/>
              </a:rPr>
              <a:t>Michelle P Waiver – 1915(c)</a:t>
            </a:r>
          </a:p>
          <a:p>
            <a:pPr marL="12700" marR="5080" indent="8890" algn="ctr" defTabSz="457200">
              <a:lnSpc>
                <a:spcPct val="102099"/>
              </a:lnSpc>
              <a:defRPr/>
            </a:pPr>
            <a:endParaRPr lang="en-US" sz="1200" spc="-5" dirty="0">
              <a:solidFill>
                <a:srgbClr val="FFFFFF"/>
              </a:solidFill>
              <a:latin typeface="Verdana"/>
              <a:cs typeface="Calibri"/>
            </a:endParaRPr>
          </a:p>
          <a:p>
            <a:pPr marL="12700" marR="5080" indent="8890" algn="ctr" defTabSz="457200">
              <a:lnSpc>
                <a:spcPct val="102099"/>
              </a:lnSpc>
              <a:defRPr/>
            </a:pPr>
            <a:endParaRPr lang="en-US" sz="1000" spc="-5" dirty="0">
              <a:solidFill>
                <a:srgbClr val="FFFFFF"/>
              </a:solidFill>
              <a:latin typeface="Verdana"/>
              <a:cs typeface="Calibri"/>
            </a:endParaRPr>
          </a:p>
          <a:p>
            <a:pPr marL="12700" marR="5080" indent="8890" algn="ctr" defTabSz="457200">
              <a:lnSpc>
                <a:spcPct val="102099"/>
              </a:lnSpc>
              <a:defRPr/>
            </a:pPr>
            <a:r>
              <a:rPr lang="en-US" sz="1000" spc="-5" dirty="0">
                <a:solidFill>
                  <a:srgbClr val="FFFFFF"/>
                </a:solidFill>
                <a:latin typeface="Verdana"/>
                <a:cs typeface="Calibri"/>
              </a:rPr>
              <a:t>No Change</a:t>
            </a:r>
          </a:p>
        </p:txBody>
      </p:sp>
      <p:sp>
        <p:nvSpPr>
          <p:cNvPr id="214" name="object 16"/>
          <p:cNvSpPr/>
          <p:nvPr/>
        </p:nvSpPr>
        <p:spPr>
          <a:xfrm>
            <a:off x="1753608" y="4395391"/>
            <a:ext cx="1988820" cy="1193800"/>
          </a:xfrm>
          <a:custGeom>
            <a:avLst/>
            <a:gdLst/>
            <a:ahLst/>
            <a:cxnLst/>
            <a:rect l="l" t="t" r="r" b="b"/>
            <a:pathLst>
              <a:path w="1988820" h="1193800">
                <a:moveTo>
                  <a:pt x="0" y="1193291"/>
                </a:moveTo>
                <a:lnTo>
                  <a:pt x="1988820" y="1193291"/>
                </a:lnTo>
                <a:lnTo>
                  <a:pt x="1988820" y="0"/>
                </a:lnTo>
                <a:lnTo>
                  <a:pt x="0" y="0"/>
                </a:lnTo>
                <a:lnTo>
                  <a:pt x="0" y="1193291"/>
                </a:lnTo>
                <a:close/>
              </a:path>
            </a:pathLst>
          </a:custGeom>
          <a:solidFill>
            <a:schemeClr val="accent3"/>
          </a:solidFill>
          <a:ln>
            <a:solidFill>
              <a:schemeClr val="bg1"/>
            </a:solidFill>
          </a:ln>
        </p:spPr>
        <p:txBody>
          <a:bodyPr wrap="square" lIns="0" tIns="0" rIns="0" bIns="0" rtlCol="0"/>
          <a:lstStyle/>
          <a:p>
            <a:pPr defTabSz="457200">
              <a:defRPr/>
            </a:pPr>
            <a:endParaRPr sz="1000" dirty="0">
              <a:solidFill>
                <a:prstClr val="black"/>
              </a:solidFill>
              <a:latin typeface="Verdana"/>
            </a:endParaRPr>
          </a:p>
        </p:txBody>
      </p:sp>
      <p:sp>
        <p:nvSpPr>
          <p:cNvPr id="215" name="object 18"/>
          <p:cNvSpPr txBox="1"/>
          <p:nvPr/>
        </p:nvSpPr>
        <p:spPr>
          <a:xfrm>
            <a:off x="1851496" y="4618913"/>
            <a:ext cx="1710689" cy="879087"/>
          </a:xfrm>
          <a:prstGeom prst="rect">
            <a:avLst/>
          </a:prstGeom>
        </p:spPr>
        <p:txBody>
          <a:bodyPr vert="horz" wrap="square" lIns="0" tIns="0" rIns="0" bIns="0" rtlCol="0">
            <a:spAutoFit/>
          </a:bodyPr>
          <a:lstStyle/>
          <a:p>
            <a:pPr marL="12700" marR="5080" indent="8890" algn="ctr" defTabSz="457200">
              <a:lnSpc>
                <a:spcPct val="102099"/>
              </a:lnSpc>
              <a:defRPr/>
            </a:pPr>
            <a:r>
              <a:rPr lang="en-US" sz="1200" dirty="0">
                <a:solidFill>
                  <a:srgbClr val="FFFFFF"/>
                </a:solidFill>
                <a:latin typeface="Verdana"/>
                <a:cs typeface="Calibri"/>
              </a:rPr>
              <a:t>Acquired Brain Injury – 1915(c)</a:t>
            </a:r>
          </a:p>
          <a:p>
            <a:pPr marL="12700" marR="5080" indent="8890" algn="ctr" defTabSz="457200">
              <a:lnSpc>
                <a:spcPct val="102099"/>
              </a:lnSpc>
              <a:defRPr/>
            </a:pPr>
            <a:endParaRPr lang="en-US" sz="1200" spc="-5" dirty="0">
              <a:solidFill>
                <a:srgbClr val="FFFFFF"/>
              </a:solidFill>
              <a:latin typeface="Verdana"/>
              <a:cs typeface="Calibri"/>
            </a:endParaRPr>
          </a:p>
          <a:p>
            <a:pPr marL="12700" marR="5080" indent="8890" algn="ctr" defTabSz="457200">
              <a:lnSpc>
                <a:spcPct val="102099"/>
              </a:lnSpc>
              <a:defRPr/>
            </a:pPr>
            <a:endParaRPr lang="en-US" sz="1000" spc="-5" dirty="0">
              <a:solidFill>
                <a:srgbClr val="FFFFFF"/>
              </a:solidFill>
              <a:latin typeface="Verdana"/>
              <a:cs typeface="Calibri"/>
            </a:endParaRPr>
          </a:p>
          <a:p>
            <a:pPr marL="12700" marR="5080" indent="8890" algn="ctr" defTabSz="457200">
              <a:lnSpc>
                <a:spcPct val="102099"/>
              </a:lnSpc>
              <a:defRPr/>
            </a:pPr>
            <a:r>
              <a:rPr lang="en-US" sz="1000" spc="-5" dirty="0">
                <a:solidFill>
                  <a:srgbClr val="FFFFFF"/>
                </a:solidFill>
                <a:latin typeface="Verdana"/>
                <a:cs typeface="Calibri"/>
              </a:rPr>
              <a:t>No Change</a:t>
            </a:r>
          </a:p>
        </p:txBody>
      </p:sp>
      <p:sp>
        <p:nvSpPr>
          <p:cNvPr id="217" name="object 16"/>
          <p:cNvSpPr/>
          <p:nvPr/>
        </p:nvSpPr>
        <p:spPr>
          <a:xfrm>
            <a:off x="1753608" y="5566869"/>
            <a:ext cx="1988820" cy="1193800"/>
          </a:xfrm>
          <a:custGeom>
            <a:avLst/>
            <a:gdLst/>
            <a:ahLst/>
            <a:cxnLst/>
            <a:rect l="l" t="t" r="r" b="b"/>
            <a:pathLst>
              <a:path w="1988820" h="1193800">
                <a:moveTo>
                  <a:pt x="0" y="1193291"/>
                </a:moveTo>
                <a:lnTo>
                  <a:pt x="1988820" y="1193291"/>
                </a:lnTo>
                <a:lnTo>
                  <a:pt x="1988820" y="0"/>
                </a:lnTo>
                <a:lnTo>
                  <a:pt x="0" y="0"/>
                </a:lnTo>
                <a:lnTo>
                  <a:pt x="0" y="1193291"/>
                </a:lnTo>
                <a:close/>
              </a:path>
            </a:pathLst>
          </a:custGeom>
          <a:solidFill>
            <a:schemeClr val="accent3"/>
          </a:solidFill>
          <a:ln>
            <a:solidFill>
              <a:schemeClr val="bg1"/>
            </a:solidFill>
          </a:ln>
        </p:spPr>
        <p:txBody>
          <a:bodyPr wrap="square" lIns="0" tIns="0" rIns="0" bIns="0" rtlCol="0"/>
          <a:lstStyle/>
          <a:p>
            <a:pPr defTabSz="457200">
              <a:defRPr/>
            </a:pPr>
            <a:endParaRPr sz="1000" dirty="0">
              <a:solidFill>
                <a:prstClr val="black"/>
              </a:solidFill>
              <a:latin typeface="Verdana"/>
            </a:endParaRPr>
          </a:p>
        </p:txBody>
      </p:sp>
      <p:sp>
        <p:nvSpPr>
          <p:cNvPr id="218" name="object 18"/>
          <p:cNvSpPr txBox="1"/>
          <p:nvPr/>
        </p:nvSpPr>
        <p:spPr>
          <a:xfrm>
            <a:off x="1851496" y="5790391"/>
            <a:ext cx="1710689" cy="879087"/>
          </a:xfrm>
          <a:prstGeom prst="rect">
            <a:avLst/>
          </a:prstGeom>
        </p:spPr>
        <p:txBody>
          <a:bodyPr vert="horz" wrap="square" lIns="0" tIns="0" rIns="0" bIns="0" rtlCol="0">
            <a:spAutoFit/>
          </a:bodyPr>
          <a:lstStyle/>
          <a:p>
            <a:pPr marL="12700" marR="5080" indent="8890" algn="ctr" defTabSz="457200">
              <a:lnSpc>
                <a:spcPct val="102099"/>
              </a:lnSpc>
              <a:defRPr/>
            </a:pPr>
            <a:r>
              <a:rPr lang="en-US" sz="1200" dirty="0">
                <a:solidFill>
                  <a:srgbClr val="FFFFFF"/>
                </a:solidFill>
                <a:latin typeface="Verdana"/>
                <a:cs typeface="Calibri"/>
              </a:rPr>
              <a:t>Nursing Facility and ICF/MR Residents</a:t>
            </a:r>
          </a:p>
          <a:p>
            <a:pPr marL="12700" marR="5080" indent="8890" algn="ctr" defTabSz="457200">
              <a:lnSpc>
                <a:spcPct val="102099"/>
              </a:lnSpc>
              <a:defRPr/>
            </a:pPr>
            <a:endParaRPr lang="en-US" sz="1200" spc="-5" dirty="0">
              <a:solidFill>
                <a:srgbClr val="FFFFFF"/>
              </a:solidFill>
              <a:latin typeface="Verdana"/>
              <a:cs typeface="Calibri"/>
            </a:endParaRPr>
          </a:p>
          <a:p>
            <a:pPr marL="12700" marR="5080" indent="8890" algn="ctr" defTabSz="457200">
              <a:lnSpc>
                <a:spcPct val="102099"/>
              </a:lnSpc>
              <a:defRPr/>
            </a:pPr>
            <a:endParaRPr lang="en-US" sz="1000" spc="-5" dirty="0">
              <a:solidFill>
                <a:srgbClr val="FFFFFF"/>
              </a:solidFill>
              <a:latin typeface="Verdana"/>
              <a:cs typeface="Calibri"/>
            </a:endParaRPr>
          </a:p>
          <a:p>
            <a:pPr marL="12700" marR="5080" indent="8890" algn="ctr" defTabSz="457200">
              <a:lnSpc>
                <a:spcPct val="102099"/>
              </a:lnSpc>
              <a:defRPr/>
            </a:pPr>
            <a:r>
              <a:rPr lang="en-US" sz="1000" spc="-5" dirty="0">
                <a:solidFill>
                  <a:srgbClr val="FFFFFF"/>
                </a:solidFill>
                <a:latin typeface="Verdana"/>
                <a:cs typeface="Calibri"/>
              </a:rPr>
              <a:t>No Change</a:t>
            </a:r>
          </a:p>
        </p:txBody>
      </p:sp>
      <p:sp>
        <p:nvSpPr>
          <p:cNvPr id="220" name="object 16"/>
          <p:cNvSpPr/>
          <p:nvPr/>
        </p:nvSpPr>
        <p:spPr>
          <a:xfrm>
            <a:off x="3985895" y="2052435"/>
            <a:ext cx="1988820" cy="1193800"/>
          </a:xfrm>
          <a:custGeom>
            <a:avLst/>
            <a:gdLst/>
            <a:ahLst/>
            <a:cxnLst/>
            <a:rect l="l" t="t" r="r" b="b"/>
            <a:pathLst>
              <a:path w="1988820" h="1193800">
                <a:moveTo>
                  <a:pt x="0" y="1193291"/>
                </a:moveTo>
                <a:lnTo>
                  <a:pt x="1988820" y="1193291"/>
                </a:lnTo>
                <a:lnTo>
                  <a:pt x="1988820" y="0"/>
                </a:lnTo>
                <a:lnTo>
                  <a:pt x="0" y="0"/>
                </a:lnTo>
                <a:lnTo>
                  <a:pt x="0" y="1193291"/>
                </a:lnTo>
                <a:close/>
              </a:path>
            </a:pathLst>
          </a:custGeom>
          <a:solidFill>
            <a:schemeClr val="accent3"/>
          </a:solidFill>
          <a:ln>
            <a:solidFill>
              <a:schemeClr val="bg1"/>
            </a:solidFill>
          </a:ln>
        </p:spPr>
        <p:txBody>
          <a:bodyPr wrap="square" lIns="0" tIns="0" rIns="0" bIns="0" rtlCol="0"/>
          <a:lstStyle/>
          <a:p>
            <a:pPr defTabSz="457200">
              <a:defRPr/>
            </a:pPr>
            <a:endParaRPr sz="1000" dirty="0">
              <a:solidFill>
                <a:prstClr val="black"/>
              </a:solidFill>
              <a:latin typeface="Verdana"/>
            </a:endParaRPr>
          </a:p>
        </p:txBody>
      </p:sp>
      <p:sp>
        <p:nvSpPr>
          <p:cNvPr id="221" name="object 18"/>
          <p:cNvSpPr txBox="1"/>
          <p:nvPr/>
        </p:nvSpPr>
        <p:spPr>
          <a:xfrm>
            <a:off x="4083783" y="2275956"/>
            <a:ext cx="1710689" cy="847668"/>
          </a:xfrm>
          <a:prstGeom prst="rect">
            <a:avLst/>
          </a:prstGeom>
        </p:spPr>
        <p:txBody>
          <a:bodyPr vert="horz" wrap="square" lIns="0" tIns="0" rIns="0" bIns="0" rtlCol="0">
            <a:spAutoFit/>
          </a:bodyPr>
          <a:lstStyle/>
          <a:p>
            <a:pPr marL="12700" marR="5080" indent="8890" algn="ctr" defTabSz="457200">
              <a:lnSpc>
                <a:spcPct val="102099"/>
              </a:lnSpc>
              <a:defRPr/>
            </a:pPr>
            <a:r>
              <a:rPr lang="en-US" sz="1200" dirty="0">
                <a:solidFill>
                  <a:srgbClr val="FFFFFF"/>
                </a:solidFill>
                <a:latin typeface="Verdana"/>
                <a:cs typeface="Calibri"/>
              </a:rPr>
              <a:t>Model Waiver II – 1915(c)</a:t>
            </a:r>
            <a:endParaRPr lang="en-US" sz="1200" spc="-5" dirty="0">
              <a:solidFill>
                <a:srgbClr val="FFFFFF"/>
              </a:solidFill>
              <a:latin typeface="Verdana"/>
              <a:cs typeface="Calibri"/>
            </a:endParaRPr>
          </a:p>
          <a:p>
            <a:pPr marL="12700" marR="5080" indent="8890" algn="ctr" defTabSz="457200">
              <a:lnSpc>
                <a:spcPct val="102099"/>
              </a:lnSpc>
              <a:defRPr/>
            </a:pPr>
            <a:endParaRPr lang="en-US" sz="1000" spc="-5" dirty="0">
              <a:solidFill>
                <a:srgbClr val="FFFFFF"/>
              </a:solidFill>
              <a:latin typeface="Verdana"/>
              <a:cs typeface="Calibri"/>
            </a:endParaRPr>
          </a:p>
          <a:p>
            <a:pPr marL="12700" marR="5080" indent="8890" algn="ctr" defTabSz="457200">
              <a:lnSpc>
                <a:spcPct val="102099"/>
              </a:lnSpc>
              <a:defRPr/>
            </a:pPr>
            <a:endParaRPr lang="en-US" sz="1000" spc="-5" dirty="0">
              <a:solidFill>
                <a:srgbClr val="FFFFFF"/>
              </a:solidFill>
              <a:latin typeface="Verdana"/>
              <a:cs typeface="Calibri"/>
            </a:endParaRPr>
          </a:p>
          <a:p>
            <a:pPr marL="12700" marR="5080" indent="8890" algn="ctr" defTabSz="457200">
              <a:lnSpc>
                <a:spcPct val="102099"/>
              </a:lnSpc>
              <a:defRPr/>
            </a:pPr>
            <a:r>
              <a:rPr lang="en-US" sz="1000" spc="-5" dirty="0">
                <a:solidFill>
                  <a:srgbClr val="FFFFFF"/>
                </a:solidFill>
                <a:latin typeface="Verdana"/>
                <a:cs typeface="Calibri"/>
              </a:rPr>
              <a:t>No Change</a:t>
            </a:r>
          </a:p>
        </p:txBody>
      </p:sp>
      <p:sp>
        <p:nvSpPr>
          <p:cNvPr id="223" name="object 16"/>
          <p:cNvSpPr/>
          <p:nvPr/>
        </p:nvSpPr>
        <p:spPr>
          <a:xfrm>
            <a:off x="3985895" y="3223913"/>
            <a:ext cx="1988820" cy="1193800"/>
          </a:xfrm>
          <a:custGeom>
            <a:avLst/>
            <a:gdLst/>
            <a:ahLst/>
            <a:cxnLst/>
            <a:rect l="l" t="t" r="r" b="b"/>
            <a:pathLst>
              <a:path w="1988820" h="1193800">
                <a:moveTo>
                  <a:pt x="0" y="1193291"/>
                </a:moveTo>
                <a:lnTo>
                  <a:pt x="1988820" y="1193291"/>
                </a:lnTo>
                <a:lnTo>
                  <a:pt x="1988820" y="0"/>
                </a:lnTo>
                <a:lnTo>
                  <a:pt x="0" y="0"/>
                </a:lnTo>
                <a:lnTo>
                  <a:pt x="0" y="1193291"/>
                </a:lnTo>
                <a:close/>
              </a:path>
            </a:pathLst>
          </a:custGeom>
          <a:solidFill>
            <a:schemeClr val="accent3"/>
          </a:solidFill>
          <a:ln>
            <a:solidFill>
              <a:schemeClr val="bg1"/>
            </a:solidFill>
          </a:ln>
        </p:spPr>
        <p:txBody>
          <a:bodyPr wrap="square" lIns="0" tIns="0" rIns="0" bIns="0" rtlCol="0"/>
          <a:lstStyle/>
          <a:p>
            <a:pPr defTabSz="457200">
              <a:defRPr/>
            </a:pPr>
            <a:endParaRPr sz="1000" dirty="0">
              <a:solidFill>
                <a:prstClr val="black"/>
              </a:solidFill>
              <a:latin typeface="Verdana"/>
            </a:endParaRPr>
          </a:p>
        </p:txBody>
      </p:sp>
      <p:sp>
        <p:nvSpPr>
          <p:cNvPr id="224" name="object 18"/>
          <p:cNvSpPr txBox="1"/>
          <p:nvPr/>
        </p:nvSpPr>
        <p:spPr>
          <a:xfrm>
            <a:off x="4083783" y="3447435"/>
            <a:ext cx="1710689" cy="879087"/>
          </a:xfrm>
          <a:prstGeom prst="rect">
            <a:avLst/>
          </a:prstGeom>
        </p:spPr>
        <p:txBody>
          <a:bodyPr vert="horz" wrap="square" lIns="0" tIns="0" rIns="0" bIns="0" rtlCol="0">
            <a:spAutoFit/>
          </a:bodyPr>
          <a:lstStyle/>
          <a:p>
            <a:pPr marL="12700" marR="5080" indent="8890" algn="ctr" defTabSz="457200">
              <a:lnSpc>
                <a:spcPct val="102099"/>
              </a:lnSpc>
              <a:defRPr/>
            </a:pPr>
            <a:r>
              <a:rPr lang="en-US" sz="1200" dirty="0">
                <a:solidFill>
                  <a:srgbClr val="FFFFFF"/>
                </a:solidFill>
                <a:latin typeface="Verdana"/>
                <a:cs typeface="Calibri"/>
              </a:rPr>
              <a:t>Supports for Community Living – 1915(c)</a:t>
            </a:r>
            <a:endParaRPr lang="en-US" sz="1200" spc="-5" dirty="0">
              <a:solidFill>
                <a:srgbClr val="FFFFFF"/>
              </a:solidFill>
              <a:latin typeface="Verdana"/>
              <a:cs typeface="Calibri"/>
            </a:endParaRPr>
          </a:p>
          <a:p>
            <a:pPr marL="12700" marR="5080" indent="8890" algn="ctr" defTabSz="457200">
              <a:lnSpc>
                <a:spcPct val="102099"/>
              </a:lnSpc>
              <a:defRPr/>
            </a:pPr>
            <a:endParaRPr lang="en-US" sz="1000" spc="-5" dirty="0">
              <a:solidFill>
                <a:srgbClr val="FFFFFF"/>
              </a:solidFill>
              <a:latin typeface="Verdana"/>
              <a:cs typeface="Calibri"/>
            </a:endParaRPr>
          </a:p>
          <a:p>
            <a:pPr marL="12700" marR="5080" indent="8890" algn="ctr" defTabSz="457200">
              <a:lnSpc>
                <a:spcPct val="102099"/>
              </a:lnSpc>
              <a:defRPr/>
            </a:pPr>
            <a:r>
              <a:rPr lang="en-US" sz="1000" spc="-5" dirty="0">
                <a:solidFill>
                  <a:srgbClr val="FFFFFF"/>
                </a:solidFill>
                <a:latin typeface="Verdana"/>
                <a:cs typeface="Calibri"/>
              </a:rPr>
              <a:t>No Change</a:t>
            </a:r>
          </a:p>
        </p:txBody>
      </p:sp>
      <p:sp>
        <p:nvSpPr>
          <p:cNvPr id="226" name="object 16"/>
          <p:cNvSpPr/>
          <p:nvPr/>
        </p:nvSpPr>
        <p:spPr>
          <a:xfrm>
            <a:off x="3985895" y="4395391"/>
            <a:ext cx="1988820" cy="1193800"/>
          </a:xfrm>
          <a:custGeom>
            <a:avLst/>
            <a:gdLst/>
            <a:ahLst/>
            <a:cxnLst/>
            <a:rect l="l" t="t" r="r" b="b"/>
            <a:pathLst>
              <a:path w="1988820" h="1193800">
                <a:moveTo>
                  <a:pt x="0" y="1193291"/>
                </a:moveTo>
                <a:lnTo>
                  <a:pt x="1988820" y="1193291"/>
                </a:lnTo>
                <a:lnTo>
                  <a:pt x="1988820" y="0"/>
                </a:lnTo>
                <a:lnTo>
                  <a:pt x="0" y="0"/>
                </a:lnTo>
                <a:lnTo>
                  <a:pt x="0" y="1193291"/>
                </a:lnTo>
                <a:close/>
              </a:path>
            </a:pathLst>
          </a:custGeom>
          <a:solidFill>
            <a:schemeClr val="accent3"/>
          </a:solidFill>
          <a:ln>
            <a:solidFill>
              <a:schemeClr val="bg1"/>
            </a:solidFill>
          </a:ln>
        </p:spPr>
        <p:txBody>
          <a:bodyPr wrap="square" lIns="0" tIns="0" rIns="0" bIns="0" rtlCol="0"/>
          <a:lstStyle/>
          <a:p>
            <a:pPr defTabSz="457200">
              <a:defRPr/>
            </a:pPr>
            <a:endParaRPr sz="1000" dirty="0">
              <a:solidFill>
                <a:prstClr val="black"/>
              </a:solidFill>
              <a:latin typeface="Verdana"/>
            </a:endParaRPr>
          </a:p>
        </p:txBody>
      </p:sp>
      <p:sp>
        <p:nvSpPr>
          <p:cNvPr id="227" name="object 18"/>
          <p:cNvSpPr txBox="1"/>
          <p:nvPr/>
        </p:nvSpPr>
        <p:spPr>
          <a:xfrm>
            <a:off x="4083783" y="4618913"/>
            <a:ext cx="1710689" cy="879087"/>
          </a:xfrm>
          <a:prstGeom prst="rect">
            <a:avLst/>
          </a:prstGeom>
        </p:spPr>
        <p:txBody>
          <a:bodyPr vert="horz" wrap="square" lIns="0" tIns="0" rIns="0" bIns="0" rtlCol="0">
            <a:spAutoFit/>
          </a:bodyPr>
          <a:lstStyle/>
          <a:p>
            <a:pPr marL="12700" marR="5080" indent="8890" algn="ctr" defTabSz="457200">
              <a:lnSpc>
                <a:spcPct val="102099"/>
              </a:lnSpc>
              <a:defRPr/>
            </a:pPr>
            <a:r>
              <a:rPr lang="en-US" sz="1200" dirty="0">
                <a:solidFill>
                  <a:srgbClr val="FFFFFF"/>
                </a:solidFill>
                <a:latin typeface="Verdana"/>
                <a:cs typeface="Calibri"/>
              </a:rPr>
              <a:t>Acquired Brain Injury, Long Term Care – 1915(c)</a:t>
            </a:r>
            <a:endParaRPr lang="en-US" sz="1200" spc="-5" dirty="0">
              <a:solidFill>
                <a:srgbClr val="FFFFFF"/>
              </a:solidFill>
              <a:latin typeface="Verdana"/>
              <a:cs typeface="Calibri"/>
            </a:endParaRPr>
          </a:p>
          <a:p>
            <a:pPr marL="12700" marR="5080" indent="8890" algn="ctr" defTabSz="457200">
              <a:lnSpc>
                <a:spcPct val="102099"/>
              </a:lnSpc>
              <a:defRPr/>
            </a:pPr>
            <a:endParaRPr lang="en-US" sz="1000" spc="-5" dirty="0">
              <a:solidFill>
                <a:srgbClr val="FFFFFF"/>
              </a:solidFill>
              <a:latin typeface="Verdana"/>
              <a:cs typeface="Calibri"/>
            </a:endParaRPr>
          </a:p>
          <a:p>
            <a:pPr marL="12700" marR="5080" indent="8890" algn="ctr" defTabSz="457200">
              <a:lnSpc>
                <a:spcPct val="102099"/>
              </a:lnSpc>
              <a:defRPr/>
            </a:pPr>
            <a:r>
              <a:rPr lang="en-US" sz="1000" spc="-5" dirty="0">
                <a:solidFill>
                  <a:srgbClr val="FFFFFF"/>
                </a:solidFill>
                <a:latin typeface="Verdana"/>
                <a:cs typeface="Calibri"/>
              </a:rPr>
              <a:t>No Change</a:t>
            </a:r>
          </a:p>
        </p:txBody>
      </p:sp>
      <p:sp>
        <p:nvSpPr>
          <p:cNvPr id="229" name="object 16"/>
          <p:cNvSpPr/>
          <p:nvPr/>
        </p:nvSpPr>
        <p:spPr>
          <a:xfrm>
            <a:off x="3985895" y="5566869"/>
            <a:ext cx="1988820" cy="1193800"/>
          </a:xfrm>
          <a:custGeom>
            <a:avLst/>
            <a:gdLst/>
            <a:ahLst/>
            <a:cxnLst/>
            <a:rect l="l" t="t" r="r" b="b"/>
            <a:pathLst>
              <a:path w="1988820" h="1193800">
                <a:moveTo>
                  <a:pt x="0" y="1193291"/>
                </a:moveTo>
                <a:lnTo>
                  <a:pt x="1988820" y="1193291"/>
                </a:lnTo>
                <a:lnTo>
                  <a:pt x="1988820" y="0"/>
                </a:lnTo>
                <a:lnTo>
                  <a:pt x="0" y="0"/>
                </a:lnTo>
                <a:lnTo>
                  <a:pt x="0" y="1193291"/>
                </a:lnTo>
                <a:close/>
              </a:path>
            </a:pathLst>
          </a:custGeom>
          <a:solidFill>
            <a:schemeClr val="accent3"/>
          </a:solidFill>
          <a:ln>
            <a:solidFill>
              <a:schemeClr val="bg1"/>
            </a:solidFill>
          </a:ln>
        </p:spPr>
        <p:txBody>
          <a:bodyPr wrap="square" lIns="0" tIns="0" rIns="0" bIns="0" rtlCol="0"/>
          <a:lstStyle/>
          <a:p>
            <a:pPr defTabSz="457200">
              <a:defRPr/>
            </a:pPr>
            <a:endParaRPr sz="1000" dirty="0">
              <a:solidFill>
                <a:prstClr val="black"/>
              </a:solidFill>
              <a:latin typeface="Verdana"/>
            </a:endParaRPr>
          </a:p>
        </p:txBody>
      </p:sp>
      <p:sp>
        <p:nvSpPr>
          <p:cNvPr id="230" name="object 18"/>
          <p:cNvSpPr txBox="1"/>
          <p:nvPr/>
        </p:nvSpPr>
        <p:spPr>
          <a:xfrm>
            <a:off x="4083783" y="5790391"/>
            <a:ext cx="1710689" cy="879087"/>
          </a:xfrm>
          <a:prstGeom prst="rect">
            <a:avLst/>
          </a:prstGeom>
        </p:spPr>
        <p:txBody>
          <a:bodyPr vert="horz" wrap="square" lIns="0" tIns="0" rIns="0" bIns="0" rtlCol="0">
            <a:spAutoFit/>
          </a:bodyPr>
          <a:lstStyle/>
          <a:p>
            <a:pPr marL="12700" marR="5080" indent="8890" algn="ctr" defTabSz="457200">
              <a:lnSpc>
                <a:spcPct val="102099"/>
              </a:lnSpc>
              <a:defRPr/>
            </a:pPr>
            <a:r>
              <a:rPr lang="en-US" sz="1200" dirty="0">
                <a:solidFill>
                  <a:srgbClr val="FFFFFF"/>
                </a:solidFill>
                <a:latin typeface="Verdana"/>
                <a:cs typeface="Calibri"/>
              </a:rPr>
              <a:t>Qualified Medicare Beneficiaries</a:t>
            </a:r>
          </a:p>
          <a:p>
            <a:pPr marL="12700" marR="5080" indent="8890" algn="ctr" defTabSz="457200">
              <a:lnSpc>
                <a:spcPct val="102099"/>
              </a:lnSpc>
              <a:defRPr/>
            </a:pPr>
            <a:endParaRPr lang="en-US" sz="1200" spc="-5" dirty="0">
              <a:solidFill>
                <a:srgbClr val="FFFFFF"/>
              </a:solidFill>
              <a:latin typeface="Verdana"/>
              <a:cs typeface="Calibri"/>
            </a:endParaRPr>
          </a:p>
          <a:p>
            <a:pPr marL="12700" marR="5080" indent="8890" algn="ctr" defTabSz="457200">
              <a:lnSpc>
                <a:spcPct val="102099"/>
              </a:lnSpc>
              <a:defRPr/>
            </a:pPr>
            <a:endParaRPr lang="en-US" sz="1000" spc="-5" dirty="0">
              <a:solidFill>
                <a:srgbClr val="FFFFFF"/>
              </a:solidFill>
              <a:latin typeface="Verdana"/>
              <a:cs typeface="Calibri"/>
            </a:endParaRPr>
          </a:p>
          <a:p>
            <a:pPr marL="12700" marR="5080" indent="8890" algn="ctr" defTabSz="457200">
              <a:lnSpc>
                <a:spcPct val="102099"/>
              </a:lnSpc>
              <a:defRPr/>
            </a:pPr>
            <a:r>
              <a:rPr lang="en-US" sz="1000" spc="-5" dirty="0">
                <a:solidFill>
                  <a:srgbClr val="FFFFFF"/>
                </a:solidFill>
                <a:latin typeface="Verdana"/>
                <a:cs typeface="Calibri"/>
              </a:rPr>
              <a:t>No Change</a:t>
            </a:r>
          </a:p>
        </p:txBody>
      </p:sp>
      <p:sp>
        <p:nvSpPr>
          <p:cNvPr id="232" name="object 3"/>
          <p:cNvSpPr/>
          <p:nvPr/>
        </p:nvSpPr>
        <p:spPr>
          <a:xfrm>
            <a:off x="6217285" y="4395391"/>
            <a:ext cx="1988820" cy="2365278"/>
          </a:xfrm>
          <a:custGeom>
            <a:avLst/>
            <a:gdLst/>
            <a:ahLst/>
            <a:cxnLst/>
            <a:rect l="l" t="t" r="r" b="b"/>
            <a:pathLst>
              <a:path w="2087879" h="2447925">
                <a:moveTo>
                  <a:pt x="0" y="2447544"/>
                </a:moveTo>
                <a:lnTo>
                  <a:pt x="2087879" y="2447544"/>
                </a:lnTo>
                <a:lnTo>
                  <a:pt x="2087879" y="0"/>
                </a:lnTo>
                <a:lnTo>
                  <a:pt x="0" y="0"/>
                </a:lnTo>
                <a:lnTo>
                  <a:pt x="0" y="2447544"/>
                </a:lnTo>
                <a:close/>
              </a:path>
            </a:pathLst>
          </a:custGeom>
          <a:solidFill>
            <a:schemeClr val="accent4"/>
          </a:solidFill>
          <a:ln>
            <a:solidFill>
              <a:schemeClr val="bg1"/>
            </a:solidFill>
          </a:ln>
        </p:spPr>
        <p:txBody>
          <a:bodyPr wrap="square" lIns="0" tIns="0" rIns="0" bIns="0" rtlCol="0"/>
          <a:lstStyle/>
          <a:p>
            <a:pPr defTabSz="457200">
              <a:defRPr/>
            </a:pPr>
            <a:endParaRPr sz="1000" dirty="0">
              <a:solidFill>
                <a:prstClr val="black"/>
              </a:solidFill>
              <a:latin typeface="Verdana"/>
            </a:endParaRPr>
          </a:p>
        </p:txBody>
      </p:sp>
      <p:sp>
        <p:nvSpPr>
          <p:cNvPr id="233" name="object 5"/>
          <p:cNvSpPr txBox="1"/>
          <p:nvPr/>
        </p:nvSpPr>
        <p:spPr>
          <a:xfrm>
            <a:off x="6258849" y="4629748"/>
            <a:ext cx="1948814" cy="1617430"/>
          </a:xfrm>
          <a:prstGeom prst="rect">
            <a:avLst/>
          </a:prstGeom>
        </p:spPr>
        <p:txBody>
          <a:bodyPr vert="horz" wrap="square" lIns="0" tIns="0" rIns="0" bIns="0" rtlCol="0">
            <a:spAutoFit/>
          </a:bodyPr>
          <a:lstStyle/>
          <a:p>
            <a:pPr marL="40005" marR="5080" algn="ctr" defTabSz="457200">
              <a:lnSpc>
                <a:spcPct val="91400"/>
              </a:lnSpc>
              <a:defRPr/>
            </a:pPr>
            <a:r>
              <a:rPr lang="en-US" sz="1400" spc="-114" dirty="0">
                <a:solidFill>
                  <a:srgbClr val="FFFFFF"/>
                </a:solidFill>
                <a:latin typeface="Verdana"/>
                <a:cs typeface="Calibri"/>
              </a:rPr>
              <a:t>Pregnant Women &amp; Children (Traditional Medicaid and KCHIP)</a:t>
            </a:r>
            <a:endParaRPr lang="en-US" sz="1400" spc="-5" dirty="0">
              <a:solidFill>
                <a:srgbClr val="FFFFFF"/>
              </a:solidFill>
              <a:latin typeface="Verdana"/>
              <a:cs typeface="Calibri"/>
            </a:endParaRPr>
          </a:p>
          <a:p>
            <a:pPr marL="211455" marR="5080" indent="-171450" defTabSz="457200">
              <a:lnSpc>
                <a:spcPct val="91400"/>
              </a:lnSpc>
              <a:buFont typeface="Arial" panose="020B0604020202020204" pitchFamily="34" charset="0"/>
              <a:buChar char="•"/>
              <a:defRPr/>
            </a:pPr>
            <a:endParaRPr lang="en-US" sz="1050" spc="-5" dirty="0">
              <a:solidFill>
                <a:srgbClr val="FFFFFF"/>
              </a:solidFill>
              <a:latin typeface="Verdana"/>
              <a:cs typeface="Calibri"/>
            </a:endParaRPr>
          </a:p>
          <a:p>
            <a:pPr marL="211455" marR="5080" indent="-171450" defTabSz="457200">
              <a:lnSpc>
                <a:spcPct val="91400"/>
              </a:lnSpc>
              <a:buFont typeface="Arial" panose="020B0604020202020204" pitchFamily="34" charset="0"/>
              <a:buChar char="•"/>
              <a:defRPr/>
            </a:pPr>
            <a:r>
              <a:rPr lang="en-US" sz="1050" spc="-5" dirty="0">
                <a:solidFill>
                  <a:srgbClr val="FFFFFF"/>
                </a:solidFill>
                <a:latin typeface="Verdana"/>
                <a:cs typeface="Calibri"/>
              </a:rPr>
              <a:t>No Premiums</a:t>
            </a:r>
          </a:p>
          <a:p>
            <a:pPr marL="40005" marR="5080" defTabSz="457200">
              <a:lnSpc>
                <a:spcPct val="91400"/>
              </a:lnSpc>
              <a:defRPr/>
            </a:pPr>
            <a:endParaRPr lang="en-US" sz="1050" spc="-5" dirty="0">
              <a:solidFill>
                <a:srgbClr val="FFFFFF"/>
              </a:solidFill>
              <a:latin typeface="Verdana"/>
              <a:cs typeface="Calibri"/>
            </a:endParaRPr>
          </a:p>
          <a:p>
            <a:pPr marL="211455" marR="5080" indent="-171450" defTabSz="457200">
              <a:lnSpc>
                <a:spcPct val="91400"/>
              </a:lnSpc>
              <a:buFont typeface="Arial" panose="020B0604020202020204" pitchFamily="34" charset="0"/>
              <a:buChar char="•"/>
              <a:defRPr/>
            </a:pPr>
            <a:r>
              <a:rPr lang="en-US" sz="1050" spc="-5" dirty="0">
                <a:solidFill>
                  <a:srgbClr val="FFFFFF"/>
                </a:solidFill>
                <a:latin typeface="Verdana"/>
                <a:cs typeface="Calibri"/>
              </a:rPr>
              <a:t>No Change in Benefits</a:t>
            </a:r>
          </a:p>
          <a:p>
            <a:pPr marL="40005" marR="5080" defTabSz="457200">
              <a:lnSpc>
                <a:spcPct val="91400"/>
              </a:lnSpc>
              <a:defRPr/>
            </a:pPr>
            <a:endParaRPr lang="en-US" sz="1050" spc="-5" dirty="0">
              <a:solidFill>
                <a:srgbClr val="FFFFFF"/>
              </a:solidFill>
              <a:latin typeface="Verdana"/>
              <a:cs typeface="Calibri"/>
            </a:endParaRPr>
          </a:p>
          <a:p>
            <a:pPr marL="211455" marR="5080" indent="-171450" defTabSz="457200">
              <a:lnSpc>
                <a:spcPct val="91400"/>
              </a:lnSpc>
              <a:buFont typeface="Arial" panose="020B0604020202020204" pitchFamily="34" charset="0"/>
              <a:buChar char="•"/>
              <a:defRPr/>
            </a:pPr>
            <a:r>
              <a:rPr lang="en-US" sz="1050" spc="-5" dirty="0">
                <a:solidFill>
                  <a:srgbClr val="FFFFFF"/>
                </a:solidFill>
                <a:latin typeface="Verdana"/>
                <a:cs typeface="Calibri"/>
              </a:rPr>
              <a:t>Community Engagement initiative not required</a:t>
            </a:r>
            <a:endParaRPr sz="1050" dirty="0">
              <a:solidFill>
                <a:prstClr val="black"/>
              </a:solidFill>
              <a:latin typeface="Verdana"/>
              <a:cs typeface="Calibri"/>
            </a:endParaRPr>
          </a:p>
        </p:txBody>
      </p:sp>
      <p:sp>
        <p:nvSpPr>
          <p:cNvPr id="235" name="object 3"/>
          <p:cNvSpPr/>
          <p:nvPr/>
        </p:nvSpPr>
        <p:spPr>
          <a:xfrm>
            <a:off x="8435052" y="4395391"/>
            <a:ext cx="1988820" cy="2365278"/>
          </a:xfrm>
          <a:custGeom>
            <a:avLst/>
            <a:gdLst/>
            <a:ahLst/>
            <a:cxnLst/>
            <a:rect l="l" t="t" r="r" b="b"/>
            <a:pathLst>
              <a:path w="2087879" h="2447925">
                <a:moveTo>
                  <a:pt x="0" y="2447544"/>
                </a:moveTo>
                <a:lnTo>
                  <a:pt x="2087879" y="2447544"/>
                </a:lnTo>
                <a:lnTo>
                  <a:pt x="2087879" y="0"/>
                </a:lnTo>
                <a:lnTo>
                  <a:pt x="0" y="0"/>
                </a:lnTo>
                <a:lnTo>
                  <a:pt x="0" y="2447544"/>
                </a:lnTo>
                <a:close/>
              </a:path>
            </a:pathLst>
          </a:custGeom>
          <a:solidFill>
            <a:schemeClr val="accent4"/>
          </a:solidFill>
          <a:ln>
            <a:solidFill>
              <a:schemeClr val="bg1"/>
            </a:solidFill>
          </a:ln>
        </p:spPr>
        <p:txBody>
          <a:bodyPr wrap="square" lIns="0" tIns="0" rIns="0" bIns="0" rtlCol="0"/>
          <a:lstStyle/>
          <a:p>
            <a:pPr defTabSz="457200">
              <a:defRPr/>
            </a:pPr>
            <a:endParaRPr sz="1000" dirty="0">
              <a:solidFill>
                <a:prstClr val="black"/>
              </a:solidFill>
              <a:latin typeface="Verdana"/>
            </a:endParaRPr>
          </a:p>
        </p:txBody>
      </p:sp>
      <p:sp>
        <p:nvSpPr>
          <p:cNvPr id="236" name="object 5"/>
          <p:cNvSpPr txBox="1"/>
          <p:nvPr/>
        </p:nvSpPr>
        <p:spPr>
          <a:xfrm>
            <a:off x="8476616" y="4629749"/>
            <a:ext cx="1948814" cy="1372299"/>
          </a:xfrm>
          <a:prstGeom prst="rect">
            <a:avLst/>
          </a:prstGeom>
        </p:spPr>
        <p:txBody>
          <a:bodyPr vert="horz" wrap="square" lIns="0" tIns="0" rIns="0" bIns="0" rtlCol="0">
            <a:spAutoFit/>
          </a:bodyPr>
          <a:lstStyle/>
          <a:p>
            <a:pPr marL="40005" marR="5080" algn="ctr" defTabSz="457200">
              <a:lnSpc>
                <a:spcPct val="91400"/>
              </a:lnSpc>
              <a:defRPr/>
            </a:pPr>
            <a:r>
              <a:rPr lang="en-US" sz="1400" spc="-114" dirty="0">
                <a:solidFill>
                  <a:srgbClr val="FFFFFF"/>
                </a:solidFill>
                <a:latin typeface="Verdana"/>
                <a:cs typeface="Calibri"/>
              </a:rPr>
              <a:t>Medically Frail Adults</a:t>
            </a:r>
            <a:endParaRPr lang="en-US" sz="1400" spc="-5" dirty="0">
              <a:solidFill>
                <a:srgbClr val="FFFFFF"/>
              </a:solidFill>
              <a:latin typeface="Verdana"/>
              <a:cs typeface="Calibri"/>
            </a:endParaRPr>
          </a:p>
          <a:p>
            <a:pPr marL="211455" marR="5080" indent="-171450" defTabSz="457200">
              <a:lnSpc>
                <a:spcPct val="91400"/>
              </a:lnSpc>
              <a:buFont typeface="Arial" panose="020B0604020202020204" pitchFamily="34" charset="0"/>
              <a:buChar char="•"/>
              <a:defRPr/>
            </a:pPr>
            <a:endParaRPr lang="en-US" sz="1050" spc="-5" dirty="0">
              <a:solidFill>
                <a:srgbClr val="FFFFFF"/>
              </a:solidFill>
              <a:latin typeface="Verdana"/>
              <a:cs typeface="Calibri"/>
            </a:endParaRPr>
          </a:p>
          <a:p>
            <a:pPr marL="211455" marR="5080" indent="-171450" defTabSz="457200">
              <a:lnSpc>
                <a:spcPct val="91400"/>
              </a:lnSpc>
              <a:buFont typeface="Arial" panose="020B0604020202020204" pitchFamily="34" charset="0"/>
              <a:buChar char="•"/>
              <a:defRPr/>
            </a:pPr>
            <a:r>
              <a:rPr lang="en-US" sz="1050" spc="-5" dirty="0">
                <a:solidFill>
                  <a:srgbClr val="FFFFFF"/>
                </a:solidFill>
                <a:latin typeface="Verdana"/>
                <a:cs typeface="Calibri"/>
              </a:rPr>
              <a:t>Optional Premiums (for access to My Rewards)</a:t>
            </a:r>
          </a:p>
          <a:p>
            <a:pPr marL="40005" marR="5080" defTabSz="457200">
              <a:lnSpc>
                <a:spcPct val="91400"/>
              </a:lnSpc>
              <a:defRPr/>
            </a:pPr>
            <a:endParaRPr lang="en-US" sz="1050" spc="-5" dirty="0">
              <a:solidFill>
                <a:srgbClr val="FFFFFF"/>
              </a:solidFill>
              <a:latin typeface="Verdana"/>
              <a:cs typeface="Calibri"/>
            </a:endParaRPr>
          </a:p>
          <a:p>
            <a:pPr marL="211455" marR="5080" indent="-171450" defTabSz="457200">
              <a:lnSpc>
                <a:spcPct val="91400"/>
              </a:lnSpc>
              <a:buFont typeface="Arial" panose="020B0604020202020204" pitchFamily="34" charset="0"/>
              <a:buChar char="•"/>
              <a:defRPr/>
            </a:pPr>
            <a:r>
              <a:rPr lang="en-US" sz="1050" spc="-5" dirty="0">
                <a:solidFill>
                  <a:srgbClr val="FFFFFF"/>
                </a:solidFill>
                <a:latin typeface="Verdana"/>
                <a:cs typeface="Calibri"/>
              </a:rPr>
              <a:t>No Change in Benefits</a:t>
            </a:r>
          </a:p>
          <a:p>
            <a:pPr marL="211455" marR="5080" indent="-171450" defTabSz="457200">
              <a:lnSpc>
                <a:spcPct val="91400"/>
              </a:lnSpc>
              <a:buFont typeface="Arial" panose="020B0604020202020204" pitchFamily="34" charset="0"/>
              <a:buChar char="•"/>
              <a:defRPr/>
            </a:pPr>
            <a:endParaRPr lang="en-US" sz="1050" spc="-5" dirty="0">
              <a:solidFill>
                <a:srgbClr val="FFFFFF"/>
              </a:solidFill>
              <a:latin typeface="Verdana"/>
              <a:cs typeface="Calibri"/>
            </a:endParaRPr>
          </a:p>
          <a:p>
            <a:pPr marL="211455" marR="5080" indent="-171450" defTabSz="457200">
              <a:lnSpc>
                <a:spcPct val="91400"/>
              </a:lnSpc>
              <a:buFont typeface="Arial" panose="020B0604020202020204" pitchFamily="34" charset="0"/>
              <a:buChar char="•"/>
              <a:defRPr/>
            </a:pPr>
            <a:r>
              <a:rPr lang="en-US" sz="1050" spc="-5" dirty="0">
                <a:solidFill>
                  <a:srgbClr val="FFFFFF"/>
                </a:solidFill>
                <a:latin typeface="Verdana"/>
                <a:cs typeface="Calibri"/>
              </a:rPr>
              <a:t>Community Engagement initiative not required</a:t>
            </a:r>
            <a:endParaRPr sz="1050" dirty="0">
              <a:solidFill>
                <a:prstClr val="black"/>
              </a:solidFill>
              <a:latin typeface="Verdana"/>
              <a:cs typeface="Calibri"/>
            </a:endParaRPr>
          </a:p>
        </p:txBody>
      </p:sp>
      <p:sp>
        <p:nvSpPr>
          <p:cNvPr id="238" name="object 3"/>
          <p:cNvSpPr/>
          <p:nvPr/>
        </p:nvSpPr>
        <p:spPr>
          <a:xfrm>
            <a:off x="8435052" y="2052435"/>
            <a:ext cx="1988820" cy="2365278"/>
          </a:xfrm>
          <a:custGeom>
            <a:avLst/>
            <a:gdLst/>
            <a:ahLst/>
            <a:cxnLst/>
            <a:rect l="l" t="t" r="r" b="b"/>
            <a:pathLst>
              <a:path w="2087879" h="2447925">
                <a:moveTo>
                  <a:pt x="0" y="2447544"/>
                </a:moveTo>
                <a:lnTo>
                  <a:pt x="2087879" y="2447544"/>
                </a:lnTo>
                <a:lnTo>
                  <a:pt x="2087879" y="0"/>
                </a:lnTo>
                <a:lnTo>
                  <a:pt x="0" y="0"/>
                </a:lnTo>
                <a:lnTo>
                  <a:pt x="0" y="2447544"/>
                </a:lnTo>
                <a:close/>
              </a:path>
            </a:pathLst>
          </a:custGeom>
          <a:solidFill>
            <a:schemeClr val="accent4"/>
          </a:solidFill>
          <a:ln>
            <a:solidFill>
              <a:schemeClr val="bg1"/>
            </a:solidFill>
          </a:ln>
        </p:spPr>
        <p:txBody>
          <a:bodyPr wrap="square" lIns="0" tIns="0" rIns="0" bIns="0" rtlCol="0"/>
          <a:lstStyle/>
          <a:p>
            <a:pPr defTabSz="457200">
              <a:defRPr/>
            </a:pPr>
            <a:endParaRPr sz="1000" dirty="0">
              <a:solidFill>
                <a:prstClr val="black"/>
              </a:solidFill>
              <a:latin typeface="Verdana"/>
            </a:endParaRPr>
          </a:p>
        </p:txBody>
      </p:sp>
      <p:sp>
        <p:nvSpPr>
          <p:cNvPr id="239" name="object 5"/>
          <p:cNvSpPr txBox="1"/>
          <p:nvPr/>
        </p:nvSpPr>
        <p:spPr>
          <a:xfrm>
            <a:off x="8476616" y="2275956"/>
            <a:ext cx="1948814" cy="2156488"/>
          </a:xfrm>
          <a:prstGeom prst="rect">
            <a:avLst/>
          </a:prstGeom>
        </p:spPr>
        <p:txBody>
          <a:bodyPr vert="horz" wrap="square" lIns="0" tIns="0" rIns="0" bIns="0" rtlCol="0">
            <a:spAutoFit/>
          </a:bodyPr>
          <a:lstStyle/>
          <a:p>
            <a:pPr marL="40005" marR="5080" algn="ctr" defTabSz="457200">
              <a:lnSpc>
                <a:spcPct val="91400"/>
              </a:lnSpc>
              <a:defRPr/>
            </a:pPr>
            <a:r>
              <a:rPr lang="en-US" sz="1400" spc="-114" dirty="0">
                <a:solidFill>
                  <a:srgbClr val="FFFFFF"/>
                </a:solidFill>
                <a:latin typeface="Verdana"/>
                <a:cs typeface="Calibri"/>
              </a:rPr>
              <a:t>Medicaid Expansion Adults</a:t>
            </a:r>
            <a:endParaRPr lang="en-US" sz="1400" spc="-5" dirty="0">
              <a:solidFill>
                <a:srgbClr val="FFFFFF"/>
              </a:solidFill>
              <a:latin typeface="Verdana"/>
              <a:cs typeface="Calibri"/>
            </a:endParaRPr>
          </a:p>
          <a:p>
            <a:pPr marL="40005" marR="5080" algn="ctr" defTabSz="457200">
              <a:lnSpc>
                <a:spcPct val="91400"/>
              </a:lnSpc>
              <a:defRPr/>
            </a:pPr>
            <a:endParaRPr lang="en-US" sz="1050" spc="-5" dirty="0">
              <a:solidFill>
                <a:srgbClr val="FFFFFF"/>
              </a:solidFill>
              <a:latin typeface="Verdana"/>
              <a:cs typeface="Calibri"/>
            </a:endParaRPr>
          </a:p>
          <a:p>
            <a:pPr marL="211455" marR="5080" indent="-171450" defTabSz="457200">
              <a:lnSpc>
                <a:spcPct val="91400"/>
              </a:lnSpc>
              <a:buFont typeface="Arial" panose="020B0604020202020204" pitchFamily="34" charset="0"/>
              <a:buChar char="•"/>
              <a:defRPr/>
            </a:pPr>
            <a:r>
              <a:rPr lang="en-US" sz="1050" spc="-5" dirty="0">
                <a:solidFill>
                  <a:srgbClr val="FFFFFF"/>
                </a:solidFill>
                <a:latin typeface="Verdana"/>
                <a:cs typeface="Calibri"/>
              </a:rPr>
              <a:t>Premiums or Copays</a:t>
            </a:r>
          </a:p>
          <a:p>
            <a:pPr marL="40005" marR="5080" defTabSz="457200">
              <a:lnSpc>
                <a:spcPct val="91400"/>
              </a:lnSpc>
              <a:defRPr/>
            </a:pPr>
            <a:endParaRPr lang="en-US" sz="1050" spc="-5" dirty="0">
              <a:solidFill>
                <a:srgbClr val="FFFFFF"/>
              </a:solidFill>
              <a:latin typeface="Verdana"/>
              <a:cs typeface="Calibri"/>
            </a:endParaRPr>
          </a:p>
          <a:p>
            <a:pPr marL="211455" marR="5080" indent="-171450" defTabSz="457200">
              <a:lnSpc>
                <a:spcPct val="91400"/>
              </a:lnSpc>
              <a:buFont typeface="Arial" panose="020B0604020202020204" pitchFamily="34" charset="0"/>
              <a:buChar char="•"/>
              <a:defRPr/>
            </a:pPr>
            <a:r>
              <a:rPr lang="en-US" sz="1050" spc="-5" dirty="0">
                <a:solidFill>
                  <a:srgbClr val="FFFFFF"/>
                </a:solidFill>
                <a:latin typeface="Verdana"/>
                <a:cs typeface="Calibri"/>
              </a:rPr>
              <a:t>State Employee Benefits</a:t>
            </a:r>
          </a:p>
          <a:p>
            <a:pPr marL="40005" marR="5080" defTabSz="457200">
              <a:lnSpc>
                <a:spcPct val="91400"/>
              </a:lnSpc>
              <a:defRPr/>
            </a:pPr>
            <a:endParaRPr lang="en-US" sz="1050" spc="-5" dirty="0">
              <a:solidFill>
                <a:srgbClr val="FFFFFF"/>
              </a:solidFill>
              <a:latin typeface="Verdana"/>
              <a:cs typeface="Calibri"/>
            </a:endParaRPr>
          </a:p>
          <a:p>
            <a:pPr marL="211455" marR="5080" indent="-171450" defTabSz="457200">
              <a:lnSpc>
                <a:spcPct val="91400"/>
              </a:lnSpc>
              <a:buFont typeface="Arial" panose="020B0604020202020204" pitchFamily="34" charset="0"/>
              <a:buChar char="•"/>
              <a:defRPr/>
            </a:pPr>
            <a:r>
              <a:rPr lang="en-US" sz="1050" spc="-5" dirty="0">
                <a:solidFill>
                  <a:srgbClr val="FFFFFF"/>
                </a:solidFill>
                <a:latin typeface="Verdana"/>
                <a:cs typeface="Calibri"/>
              </a:rPr>
              <a:t>Vision and Dental available through My Rewards Account</a:t>
            </a:r>
          </a:p>
          <a:p>
            <a:pPr marL="211455" marR="5080" indent="-171450" defTabSz="457200">
              <a:lnSpc>
                <a:spcPct val="91400"/>
              </a:lnSpc>
              <a:buFont typeface="Arial" panose="020B0604020202020204" pitchFamily="34" charset="0"/>
              <a:buChar char="•"/>
              <a:defRPr/>
            </a:pPr>
            <a:endParaRPr lang="en-US" sz="1050" spc="-5" dirty="0">
              <a:solidFill>
                <a:srgbClr val="FFFFFF"/>
              </a:solidFill>
              <a:latin typeface="Verdana"/>
              <a:cs typeface="Calibri"/>
            </a:endParaRPr>
          </a:p>
          <a:p>
            <a:pPr marL="211455" marR="5080" indent="-171450" defTabSz="457200">
              <a:lnSpc>
                <a:spcPct val="91400"/>
              </a:lnSpc>
              <a:buFont typeface="Arial" panose="020B0604020202020204" pitchFamily="34" charset="0"/>
              <a:buChar char="•"/>
              <a:defRPr/>
            </a:pPr>
            <a:r>
              <a:rPr lang="en-US" sz="1050" spc="-5" dirty="0">
                <a:solidFill>
                  <a:srgbClr val="FFFFFF"/>
                </a:solidFill>
                <a:latin typeface="Verdana"/>
                <a:cs typeface="Calibri"/>
              </a:rPr>
              <a:t>Community Engagement required, unless primary caretaker of dependent</a:t>
            </a:r>
            <a:endParaRPr sz="1050" dirty="0">
              <a:solidFill>
                <a:prstClr val="black"/>
              </a:solidFill>
              <a:latin typeface="Verdana"/>
              <a:cs typeface="Calibri"/>
            </a:endParaRPr>
          </a:p>
        </p:txBody>
      </p:sp>
    </p:spTree>
    <p:extLst>
      <p:ext uri="{BB962C8B-B14F-4D97-AF65-F5344CB8AC3E}">
        <p14:creationId xmlns:p14="http://schemas.microsoft.com/office/powerpoint/2010/main" val="406490148"/>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4" name="Group 103"/>
          <p:cNvGrpSpPr/>
          <p:nvPr/>
        </p:nvGrpSpPr>
        <p:grpSpPr>
          <a:xfrm>
            <a:off x="3635286" y="973963"/>
            <a:ext cx="3405787" cy="3092192"/>
            <a:chOff x="2545080" y="892802"/>
            <a:chExt cx="3405787" cy="3092192"/>
          </a:xfrm>
        </p:grpSpPr>
        <p:sp>
          <p:nvSpPr>
            <p:cNvPr id="105" name="Rectangle 7"/>
            <p:cNvSpPr/>
            <p:nvPr/>
          </p:nvSpPr>
          <p:spPr>
            <a:xfrm rot="3173193">
              <a:off x="3380815" y="2112002"/>
              <a:ext cx="2865120" cy="426720"/>
            </a:xfrm>
            <a:custGeom>
              <a:avLst/>
              <a:gdLst>
                <a:gd name="connsiteX0" fmla="*/ 0 w 2865120"/>
                <a:gd name="connsiteY0" fmla="*/ 0 h 426720"/>
                <a:gd name="connsiteX1" fmla="*/ 2865120 w 2865120"/>
                <a:gd name="connsiteY1" fmla="*/ 0 h 426720"/>
                <a:gd name="connsiteX2" fmla="*/ 2865120 w 2865120"/>
                <a:gd name="connsiteY2" fmla="*/ 426720 h 426720"/>
                <a:gd name="connsiteX3" fmla="*/ 0 w 2865120"/>
                <a:gd name="connsiteY3" fmla="*/ 426720 h 426720"/>
                <a:gd name="connsiteX4" fmla="*/ 0 w 2865120"/>
                <a:gd name="connsiteY4" fmla="*/ 0 h 426720"/>
                <a:gd name="connsiteX0" fmla="*/ 0 w 2865120"/>
                <a:gd name="connsiteY0" fmla="*/ 0 h 426720"/>
                <a:gd name="connsiteX1" fmla="*/ 2865120 w 2865120"/>
                <a:gd name="connsiteY1" fmla="*/ 0 h 426720"/>
                <a:gd name="connsiteX2" fmla="*/ 2865120 w 2865120"/>
                <a:gd name="connsiteY2" fmla="*/ 426720 h 426720"/>
                <a:gd name="connsiteX3" fmla="*/ 251466 w 2865120"/>
                <a:gd name="connsiteY3" fmla="*/ 425884 h 426720"/>
                <a:gd name="connsiteX4" fmla="*/ 0 w 2865120"/>
                <a:gd name="connsiteY4" fmla="*/ 0 h 426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5120" h="426720">
                  <a:moveTo>
                    <a:pt x="0" y="0"/>
                  </a:moveTo>
                  <a:lnTo>
                    <a:pt x="2865120" y="0"/>
                  </a:lnTo>
                  <a:lnTo>
                    <a:pt x="2865120" y="426720"/>
                  </a:lnTo>
                  <a:lnTo>
                    <a:pt x="251466" y="425884"/>
                  </a:lnTo>
                  <a:lnTo>
                    <a:pt x="0" y="0"/>
                  </a:lnTo>
                  <a:close/>
                </a:path>
              </a:pathLst>
            </a:custGeom>
            <a:solidFill>
              <a:schemeClr val="accent4">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endParaRPr lang="en-US" sz="1400" dirty="0">
                <a:solidFill>
                  <a:schemeClr val="tx2"/>
                </a:solidFill>
              </a:endParaRPr>
            </a:p>
          </p:txBody>
        </p:sp>
        <p:sp>
          <p:nvSpPr>
            <p:cNvPr id="106" name="Rectangle 9"/>
            <p:cNvSpPr/>
            <p:nvPr/>
          </p:nvSpPr>
          <p:spPr>
            <a:xfrm rot="17989464">
              <a:off x="2197800" y="2133482"/>
              <a:ext cx="2811657" cy="429008"/>
            </a:xfrm>
            <a:custGeom>
              <a:avLst/>
              <a:gdLst>
                <a:gd name="connsiteX0" fmla="*/ 0 w 2865120"/>
                <a:gd name="connsiteY0" fmla="*/ 0 h 426720"/>
                <a:gd name="connsiteX1" fmla="*/ 2865120 w 2865120"/>
                <a:gd name="connsiteY1" fmla="*/ 0 h 426720"/>
                <a:gd name="connsiteX2" fmla="*/ 2865120 w 2865120"/>
                <a:gd name="connsiteY2" fmla="*/ 426720 h 426720"/>
                <a:gd name="connsiteX3" fmla="*/ 0 w 2865120"/>
                <a:gd name="connsiteY3" fmla="*/ 426720 h 426720"/>
                <a:gd name="connsiteX4" fmla="*/ 0 w 2865120"/>
                <a:gd name="connsiteY4" fmla="*/ 0 h 426720"/>
                <a:gd name="connsiteX0" fmla="*/ 0 w 2865120"/>
                <a:gd name="connsiteY0" fmla="*/ 0 h 426720"/>
                <a:gd name="connsiteX1" fmla="*/ 2865120 w 2865120"/>
                <a:gd name="connsiteY1" fmla="*/ 0 h 426720"/>
                <a:gd name="connsiteX2" fmla="*/ 2621134 w 2865120"/>
                <a:gd name="connsiteY2" fmla="*/ 412882 h 426720"/>
                <a:gd name="connsiteX3" fmla="*/ 0 w 2865120"/>
                <a:gd name="connsiteY3" fmla="*/ 426720 h 426720"/>
                <a:gd name="connsiteX4" fmla="*/ 0 w 2865120"/>
                <a:gd name="connsiteY4" fmla="*/ 0 h 426720"/>
                <a:gd name="connsiteX0" fmla="*/ 0 w 2865120"/>
                <a:gd name="connsiteY0" fmla="*/ 0 h 426720"/>
                <a:gd name="connsiteX1" fmla="*/ 2865120 w 2865120"/>
                <a:gd name="connsiteY1" fmla="*/ 0 h 426720"/>
                <a:gd name="connsiteX2" fmla="*/ 2629397 w 2865120"/>
                <a:gd name="connsiteY2" fmla="*/ 408146 h 426720"/>
                <a:gd name="connsiteX3" fmla="*/ 0 w 2865120"/>
                <a:gd name="connsiteY3" fmla="*/ 426720 h 426720"/>
                <a:gd name="connsiteX4" fmla="*/ 0 w 2865120"/>
                <a:gd name="connsiteY4" fmla="*/ 0 h 426720"/>
                <a:gd name="connsiteX0" fmla="*/ 0 w 2865120"/>
                <a:gd name="connsiteY0" fmla="*/ 0 h 426720"/>
                <a:gd name="connsiteX1" fmla="*/ 2865120 w 2865120"/>
                <a:gd name="connsiteY1" fmla="*/ 0 h 426720"/>
                <a:gd name="connsiteX2" fmla="*/ 2627911 w 2865120"/>
                <a:gd name="connsiteY2" fmla="*/ 400765 h 426720"/>
                <a:gd name="connsiteX3" fmla="*/ 0 w 2865120"/>
                <a:gd name="connsiteY3" fmla="*/ 426720 h 426720"/>
                <a:gd name="connsiteX4" fmla="*/ 0 w 2865120"/>
                <a:gd name="connsiteY4" fmla="*/ 0 h 426720"/>
                <a:gd name="connsiteX0" fmla="*/ 0 w 2832921"/>
                <a:gd name="connsiteY0" fmla="*/ 3499 h 430219"/>
                <a:gd name="connsiteX1" fmla="*/ 2832921 w 2832921"/>
                <a:gd name="connsiteY1" fmla="*/ 0 h 430219"/>
                <a:gd name="connsiteX2" fmla="*/ 2627911 w 2832921"/>
                <a:gd name="connsiteY2" fmla="*/ 404264 h 430219"/>
                <a:gd name="connsiteX3" fmla="*/ 0 w 2832921"/>
                <a:gd name="connsiteY3" fmla="*/ 430219 h 430219"/>
                <a:gd name="connsiteX4" fmla="*/ 0 w 2832921"/>
                <a:gd name="connsiteY4" fmla="*/ 3499 h 430219"/>
                <a:gd name="connsiteX0" fmla="*/ 0 w 2832921"/>
                <a:gd name="connsiteY0" fmla="*/ 3499 h 430219"/>
                <a:gd name="connsiteX1" fmla="*/ 2832921 w 2832921"/>
                <a:gd name="connsiteY1" fmla="*/ 0 h 430219"/>
                <a:gd name="connsiteX2" fmla="*/ 2620823 w 2832921"/>
                <a:gd name="connsiteY2" fmla="*/ 404668 h 430219"/>
                <a:gd name="connsiteX3" fmla="*/ 0 w 2832921"/>
                <a:gd name="connsiteY3" fmla="*/ 430219 h 430219"/>
                <a:gd name="connsiteX4" fmla="*/ 0 w 2832921"/>
                <a:gd name="connsiteY4" fmla="*/ 3499 h 430219"/>
                <a:gd name="connsiteX0" fmla="*/ 0 w 2811657"/>
                <a:gd name="connsiteY0" fmla="*/ 2288 h 429008"/>
                <a:gd name="connsiteX1" fmla="*/ 2811657 w 2811657"/>
                <a:gd name="connsiteY1" fmla="*/ 0 h 429008"/>
                <a:gd name="connsiteX2" fmla="*/ 2620823 w 2811657"/>
                <a:gd name="connsiteY2" fmla="*/ 403457 h 429008"/>
                <a:gd name="connsiteX3" fmla="*/ 0 w 2811657"/>
                <a:gd name="connsiteY3" fmla="*/ 429008 h 429008"/>
                <a:gd name="connsiteX4" fmla="*/ 0 w 2811657"/>
                <a:gd name="connsiteY4" fmla="*/ 2288 h 429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1657" h="429008">
                  <a:moveTo>
                    <a:pt x="0" y="2288"/>
                  </a:moveTo>
                  <a:lnTo>
                    <a:pt x="2811657" y="0"/>
                  </a:lnTo>
                  <a:lnTo>
                    <a:pt x="2620823" y="403457"/>
                  </a:lnTo>
                  <a:lnTo>
                    <a:pt x="0" y="429008"/>
                  </a:lnTo>
                  <a:lnTo>
                    <a:pt x="0" y="2288"/>
                  </a:lnTo>
                  <a:close/>
                </a:path>
              </a:pathLst>
            </a:cu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endParaRPr lang="en-US" sz="1400" dirty="0">
                <a:solidFill>
                  <a:schemeClr val="tx2"/>
                </a:solidFill>
              </a:endParaRPr>
            </a:p>
          </p:txBody>
        </p:sp>
        <p:sp>
          <p:nvSpPr>
            <p:cNvPr id="107" name="Rectangle 5"/>
            <p:cNvSpPr/>
            <p:nvPr/>
          </p:nvSpPr>
          <p:spPr>
            <a:xfrm>
              <a:off x="2545080" y="3337561"/>
              <a:ext cx="3121343" cy="431483"/>
            </a:xfrm>
            <a:custGeom>
              <a:avLst/>
              <a:gdLst>
                <a:gd name="connsiteX0" fmla="*/ 0 w 3040380"/>
                <a:gd name="connsiteY0" fmla="*/ 0 h 426720"/>
                <a:gd name="connsiteX1" fmla="*/ 3040380 w 3040380"/>
                <a:gd name="connsiteY1" fmla="*/ 0 h 426720"/>
                <a:gd name="connsiteX2" fmla="*/ 3040380 w 3040380"/>
                <a:gd name="connsiteY2" fmla="*/ 426720 h 426720"/>
                <a:gd name="connsiteX3" fmla="*/ 0 w 3040380"/>
                <a:gd name="connsiteY3" fmla="*/ 426720 h 426720"/>
                <a:gd name="connsiteX4" fmla="*/ 0 w 3040380"/>
                <a:gd name="connsiteY4" fmla="*/ 0 h 426720"/>
                <a:gd name="connsiteX0" fmla="*/ 228600 w 3040380"/>
                <a:gd name="connsiteY0" fmla="*/ 7620 h 426720"/>
                <a:gd name="connsiteX1" fmla="*/ 3040380 w 3040380"/>
                <a:gd name="connsiteY1" fmla="*/ 0 h 426720"/>
                <a:gd name="connsiteX2" fmla="*/ 3040380 w 3040380"/>
                <a:gd name="connsiteY2" fmla="*/ 426720 h 426720"/>
                <a:gd name="connsiteX3" fmla="*/ 0 w 3040380"/>
                <a:gd name="connsiteY3" fmla="*/ 426720 h 426720"/>
                <a:gd name="connsiteX4" fmla="*/ 228600 w 3040380"/>
                <a:gd name="connsiteY4" fmla="*/ 7620 h 426720"/>
                <a:gd name="connsiteX0" fmla="*/ 247650 w 3040380"/>
                <a:gd name="connsiteY0" fmla="*/ 2858 h 426720"/>
                <a:gd name="connsiteX1" fmla="*/ 3040380 w 3040380"/>
                <a:gd name="connsiteY1" fmla="*/ 0 h 426720"/>
                <a:gd name="connsiteX2" fmla="*/ 3040380 w 3040380"/>
                <a:gd name="connsiteY2" fmla="*/ 426720 h 426720"/>
                <a:gd name="connsiteX3" fmla="*/ 0 w 3040380"/>
                <a:gd name="connsiteY3" fmla="*/ 426720 h 426720"/>
                <a:gd name="connsiteX4" fmla="*/ 247650 w 3040380"/>
                <a:gd name="connsiteY4" fmla="*/ 2858 h 426720"/>
                <a:gd name="connsiteX0" fmla="*/ 245269 w 3040380"/>
                <a:gd name="connsiteY0" fmla="*/ 477 h 426720"/>
                <a:gd name="connsiteX1" fmla="*/ 3040380 w 3040380"/>
                <a:gd name="connsiteY1" fmla="*/ 0 h 426720"/>
                <a:gd name="connsiteX2" fmla="*/ 3040380 w 3040380"/>
                <a:gd name="connsiteY2" fmla="*/ 426720 h 426720"/>
                <a:gd name="connsiteX3" fmla="*/ 0 w 3040380"/>
                <a:gd name="connsiteY3" fmla="*/ 426720 h 426720"/>
                <a:gd name="connsiteX4" fmla="*/ 245269 w 3040380"/>
                <a:gd name="connsiteY4" fmla="*/ 477 h 426720"/>
                <a:gd name="connsiteX0" fmla="*/ 245269 w 3121343"/>
                <a:gd name="connsiteY0" fmla="*/ 477 h 431483"/>
                <a:gd name="connsiteX1" fmla="*/ 3040380 w 3121343"/>
                <a:gd name="connsiteY1" fmla="*/ 0 h 431483"/>
                <a:gd name="connsiteX2" fmla="*/ 3121343 w 3121343"/>
                <a:gd name="connsiteY2" fmla="*/ 431483 h 431483"/>
                <a:gd name="connsiteX3" fmla="*/ 0 w 3121343"/>
                <a:gd name="connsiteY3" fmla="*/ 426720 h 431483"/>
                <a:gd name="connsiteX4" fmla="*/ 245269 w 3121343"/>
                <a:gd name="connsiteY4" fmla="*/ 477 h 4314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21343" h="431483">
                  <a:moveTo>
                    <a:pt x="245269" y="477"/>
                  </a:moveTo>
                  <a:lnTo>
                    <a:pt x="3040380" y="0"/>
                  </a:lnTo>
                  <a:lnTo>
                    <a:pt x="3121343" y="431483"/>
                  </a:lnTo>
                  <a:lnTo>
                    <a:pt x="0" y="426720"/>
                  </a:lnTo>
                  <a:lnTo>
                    <a:pt x="245269" y="477"/>
                  </a:lnTo>
                  <a:close/>
                </a:path>
              </a:pathLst>
            </a:custGeom>
            <a:solidFill>
              <a:schemeClr val="accent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endParaRPr lang="en-US" sz="1400" dirty="0">
                <a:solidFill>
                  <a:schemeClr val="tx2"/>
                </a:solidFill>
              </a:endParaRPr>
            </a:p>
          </p:txBody>
        </p:sp>
        <p:sp>
          <p:nvSpPr>
            <p:cNvPr id="108" name="Rectangle 7"/>
            <p:cNvSpPr/>
            <p:nvPr/>
          </p:nvSpPr>
          <p:spPr>
            <a:xfrm rot="3173193">
              <a:off x="5290448" y="3324575"/>
              <a:ext cx="886915" cy="433923"/>
            </a:xfrm>
            <a:custGeom>
              <a:avLst/>
              <a:gdLst>
                <a:gd name="connsiteX0" fmla="*/ 0 w 2865120"/>
                <a:gd name="connsiteY0" fmla="*/ 0 h 426720"/>
                <a:gd name="connsiteX1" fmla="*/ 2865120 w 2865120"/>
                <a:gd name="connsiteY1" fmla="*/ 0 h 426720"/>
                <a:gd name="connsiteX2" fmla="*/ 2865120 w 2865120"/>
                <a:gd name="connsiteY2" fmla="*/ 426720 h 426720"/>
                <a:gd name="connsiteX3" fmla="*/ 0 w 2865120"/>
                <a:gd name="connsiteY3" fmla="*/ 426720 h 426720"/>
                <a:gd name="connsiteX4" fmla="*/ 0 w 2865120"/>
                <a:gd name="connsiteY4" fmla="*/ 0 h 426720"/>
                <a:gd name="connsiteX0" fmla="*/ 0 w 2865120"/>
                <a:gd name="connsiteY0" fmla="*/ 0 h 426720"/>
                <a:gd name="connsiteX1" fmla="*/ 2865120 w 2865120"/>
                <a:gd name="connsiteY1" fmla="*/ 0 h 426720"/>
                <a:gd name="connsiteX2" fmla="*/ 2865120 w 2865120"/>
                <a:gd name="connsiteY2" fmla="*/ 426720 h 426720"/>
                <a:gd name="connsiteX3" fmla="*/ 251466 w 2865120"/>
                <a:gd name="connsiteY3" fmla="*/ 425884 h 426720"/>
                <a:gd name="connsiteX4" fmla="*/ 0 w 2865120"/>
                <a:gd name="connsiteY4" fmla="*/ 0 h 426720"/>
                <a:gd name="connsiteX0" fmla="*/ 0 w 4498063"/>
                <a:gd name="connsiteY0" fmla="*/ 7203 h 433923"/>
                <a:gd name="connsiteX1" fmla="*/ 4498064 w 4498063"/>
                <a:gd name="connsiteY1" fmla="*/ 0 h 433923"/>
                <a:gd name="connsiteX2" fmla="*/ 2865120 w 4498063"/>
                <a:gd name="connsiteY2" fmla="*/ 433923 h 433923"/>
                <a:gd name="connsiteX3" fmla="*/ 251466 w 4498063"/>
                <a:gd name="connsiteY3" fmla="*/ 433087 h 433923"/>
                <a:gd name="connsiteX4" fmla="*/ 0 w 4498063"/>
                <a:gd name="connsiteY4" fmla="*/ 7203 h 433923"/>
                <a:gd name="connsiteX0" fmla="*/ 0 w 4498063"/>
                <a:gd name="connsiteY0" fmla="*/ 7203 h 433923"/>
                <a:gd name="connsiteX1" fmla="*/ 4498064 w 4498063"/>
                <a:gd name="connsiteY1" fmla="*/ 0 h 433923"/>
                <a:gd name="connsiteX2" fmla="*/ 2865120 w 4498063"/>
                <a:gd name="connsiteY2" fmla="*/ 433923 h 433923"/>
                <a:gd name="connsiteX3" fmla="*/ 96864 w 4498063"/>
                <a:gd name="connsiteY3" fmla="*/ 433910 h 433923"/>
                <a:gd name="connsiteX4" fmla="*/ 0 w 4498063"/>
                <a:gd name="connsiteY4" fmla="*/ 7203 h 4339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3" h="433923">
                  <a:moveTo>
                    <a:pt x="0" y="7203"/>
                  </a:moveTo>
                  <a:lnTo>
                    <a:pt x="4498064" y="0"/>
                  </a:lnTo>
                  <a:lnTo>
                    <a:pt x="2865120" y="433923"/>
                  </a:lnTo>
                  <a:lnTo>
                    <a:pt x="96864" y="433910"/>
                  </a:lnTo>
                  <a:lnTo>
                    <a:pt x="0" y="7203"/>
                  </a:lnTo>
                  <a:close/>
                </a:path>
              </a:pathLst>
            </a:custGeom>
            <a:solidFill>
              <a:schemeClr val="accent4">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endParaRPr lang="en-US" sz="1400" dirty="0">
                <a:solidFill>
                  <a:schemeClr val="tx2"/>
                </a:solidFill>
              </a:endParaRPr>
            </a:p>
          </p:txBody>
        </p:sp>
      </p:grpSp>
      <p:sp>
        <p:nvSpPr>
          <p:cNvPr id="109" name="Rectangle 7"/>
          <p:cNvSpPr/>
          <p:nvPr/>
        </p:nvSpPr>
        <p:spPr>
          <a:xfrm rot="18426807" flipV="1">
            <a:off x="5743301" y="4064884"/>
            <a:ext cx="2865120" cy="426720"/>
          </a:xfrm>
          <a:custGeom>
            <a:avLst/>
            <a:gdLst>
              <a:gd name="connsiteX0" fmla="*/ 0 w 2865120"/>
              <a:gd name="connsiteY0" fmla="*/ 0 h 426720"/>
              <a:gd name="connsiteX1" fmla="*/ 2865120 w 2865120"/>
              <a:gd name="connsiteY1" fmla="*/ 0 h 426720"/>
              <a:gd name="connsiteX2" fmla="*/ 2865120 w 2865120"/>
              <a:gd name="connsiteY2" fmla="*/ 426720 h 426720"/>
              <a:gd name="connsiteX3" fmla="*/ 0 w 2865120"/>
              <a:gd name="connsiteY3" fmla="*/ 426720 h 426720"/>
              <a:gd name="connsiteX4" fmla="*/ 0 w 2865120"/>
              <a:gd name="connsiteY4" fmla="*/ 0 h 426720"/>
              <a:gd name="connsiteX0" fmla="*/ 0 w 2865120"/>
              <a:gd name="connsiteY0" fmla="*/ 0 h 426720"/>
              <a:gd name="connsiteX1" fmla="*/ 2865120 w 2865120"/>
              <a:gd name="connsiteY1" fmla="*/ 0 h 426720"/>
              <a:gd name="connsiteX2" fmla="*/ 2865120 w 2865120"/>
              <a:gd name="connsiteY2" fmla="*/ 426720 h 426720"/>
              <a:gd name="connsiteX3" fmla="*/ 251466 w 2865120"/>
              <a:gd name="connsiteY3" fmla="*/ 425884 h 426720"/>
              <a:gd name="connsiteX4" fmla="*/ 0 w 2865120"/>
              <a:gd name="connsiteY4" fmla="*/ 0 h 426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5120" h="426720">
                <a:moveTo>
                  <a:pt x="0" y="0"/>
                </a:moveTo>
                <a:lnTo>
                  <a:pt x="2865120" y="0"/>
                </a:lnTo>
                <a:lnTo>
                  <a:pt x="2865120" y="426720"/>
                </a:lnTo>
                <a:lnTo>
                  <a:pt x="251466" y="425884"/>
                </a:lnTo>
                <a:lnTo>
                  <a:pt x="0" y="0"/>
                </a:lnTo>
                <a:close/>
              </a:path>
            </a:pathLst>
          </a:cu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endParaRPr lang="en-US" sz="1400" dirty="0">
              <a:solidFill>
                <a:schemeClr val="tx2"/>
              </a:solidFill>
            </a:endParaRPr>
          </a:p>
        </p:txBody>
      </p:sp>
      <p:sp>
        <p:nvSpPr>
          <p:cNvPr id="110" name="Rectangle 9"/>
          <p:cNvSpPr/>
          <p:nvPr/>
        </p:nvSpPr>
        <p:spPr>
          <a:xfrm rot="3610536" flipV="1">
            <a:off x="4560288" y="4041117"/>
            <a:ext cx="2811657" cy="429008"/>
          </a:xfrm>
          <a:custGeom>
            <a:avLst/>
            <a:gdLst>
              <a:gd name="connsiteX0" fmla="*/ 0 w 2865120"/>
              <a:gd name="connsiteY0" fmla="*/ 0 h 426720"/>
              <a:gd name="connsiteX1" fmla="*/ 2865120 w 2865120"/>
              <a:gd name="connsiteY1" fmla="*/ 0 h 426720"/>
              <a:gd name="connsiteX2" fmla="*/ 2865120 w 2865120"/>
              <a:gd name="connsiteY2" fmla="*/ 426720 h 426720"/>
              <a:gd name="connsiteX3" fmla="*/ 0 w 2865120"/>
              <a:gd name="connsiteY3" fmla="*/ 426720 h 426720"/>
              <a:gd name="connsiteX4" fmla="*/ 0 w 2865120"/>
              <a:gd name="connsiteY4" fmla="*/ 0 h 426720"/>
              <a:gd name="connsiteX0" fmla="*/ 0 w 2865120"/>
              <a:gd name="connsiteY0" fmla="*/ 0 h 426720"/>
              <a:gd name="connsiteX1" fmla="*/ 2865120 w 2865120"/>
              <a:gd name="connsiteY1" fmla="*/ 0 h 426720"/>
              <a:gd name="connsiteX2" fmla="*/ 2621134 w 2865120"/>
              <a:gd name="connsiteY2" fmla="*/ 412882 h 426720"/>
              <a:gd name="connsiteX3" fmla="*/ 0 w 2865120"/>
              <a:gd name="connsiteY3" fmla="*/ 426720 h 426720"/>
              <a:gd name="connsiteX4" fmla="*/ 0 w 2865120"/>
              <a:gd name="connsiteY4" fmla="*/ 0 h 426720"/>
              <a:gd name="connsiteX0" fmla="*/ 0 w 2865120"/>
              <a:gd name="connsiteY0" fmla="*/ 0 h 426720"/>
              <a:gd name="connsiteX1" fmla="*/ 2865120 w 2865120"/>
              <a:gd name="connsiteY1" fmla="*/ 0 h 426720"/>
              <a:gd name="connsiteX2" fmla="*/ 2629397 w 2865120"/>
              <a:gd name="connsiteY2" fmla="*/ 408146 h 426720"/>
              <a:gd name="connsiteX3" fmla="*/ 0 w 2865120"/>
              <a:gd name="connsiteY3" fmla="*/ 426720 h 426720"/>
              <a:gd name="connsiteX4" fmla="*/ 0 w 2865120"/>
              <a:gd name="connsiteY4" fmla="*/ 0 h 426720"/>
              <a:gd name="connsiteX0" fmla="*/ 0 w 2865120"/>
              <a:gd name="connsiteY0" fmla="*/ 0 h 426720"/>
              <a:gd name="connsiteX1" fmla="*/ 2865120 w 2865120"/>
              <a:gd name="connsiteY1" fmla="*/ 0 h 426720"/>
              <a:gd name="connsiteX2" fmla="*/ 2627911 w 2865120"/>
              <a:gd name="connsiteY2" fmla="*/ 400765 h 426720"/>
              <a:gd name="connsiteX3" fmla="*/ 0 w 2865120"/>
              <a:gd name="connsiteY3" fmla="*/ 426720 h 426720"/>
              <a:gd name="connsiteX4" fmla="*/ 0 w 2865120"/>
              <a:gd name="connsiteY4" fmla="*/ 0 h 426720"/>
              <a:gd name="connsiteX0" fmla="*/ 0 w 2832921"/>
              <a:gd name="connsiteY0" fmla="*/ 3499 h 430219"/>
              <a:gd name="connsiteX1" fmla="*/ 2832921 w 2832921"/>
              <a:gd name="connsiteY1" fmla="*/ 0 h 430219"/>
              <a:gd name="connsiteX2" fmla="*/ 2627911 w 2832921"/>
              <a:gd name="connsiteY2" fmla="*/ 404264 h 430219"/>
              <a:gd name="connsiteX3" fmla="*/ 0 w 2832921"/>
              <a:gd name="connsiteY3" fmla="*/ 430219 h 430219"/>
              <a:gd name="connsiteX4" fmla="*/ 0 w 2832921"/>
              <a:gd name="connsiteY4" fmla="*/ 3499 h 430219"/>
              <a:gd name="connsiteX0" fmla="*/ 0 w 2832921"/>
              <a:gd name="connsiteY0" fmla="*/ 3499 h 430219"/>
              <a:gd name="connsiteX1" fmla="*/ 2832921 w 2832921"/>
              <a:gd name="connsiteY1" fmla="*/ 0 h 430219"/>
              <a:gd name="connsiteX2" fmla="*/ 2620823 w 2832921"/>
              <a:gd name="connsiteY2" fmla="*/ 404668 h 430219"/>
              <a:gd name="connsiteX3" fmla="*/ 0 w 2832921"/>
              <a:gd name="connsiteY3" fmla="*/ 430219 h 430219"/>
              <a:gd name="connsiteX4" fmla="*/ 0 w 2832921"/>
              <a:gd name="connsiteY4" fmla="*/ 3499 h 430219"/>
              <a:gd name="connsiteX0" fmla="*/ 0 w 2811657"/>
              <a:gd name="connsiteY0" fmla="*/ 2288 h 429008"/>
              <a:gd name="connsiteX1" fmla="*/ 2811657 w 2811657"/>
              <a:gd name="connsiteY1" fmla="*/ 0 h 429008"/>
              <a:gd name="connsiteX2" fmla="*/ 2620823 w 2811657"/>
              <a:gd name="connsiteY2" fmla="*/ 403457 h 429008"/>
              <a:gd name="connsiteX3" fmla="*/ 0 w 2811657"/>
              <a:gd name="connsiteY3" fmla="*/ 429008 h 429008"/>
              <a:gd name="connsiteX4" fmla="*/ 0 w 2811657"/>
              <a:gd name="connsiteY4" fmla="*/ 2288 h 429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1657" h="429008">
                <a:moveTo>
                  <a:pt x="0" y="2288"/>
                </a:moveTo>
                <a:lnTo>
                  <a:pt x="2811657" y="0"/>
                </a:lnTo>
                <a:lnTo>
                  <a:pt x="2620823" y="403457"/>
                </a:lnTo>
                <a:lnTo>
                  <a:pt x="0" y="429008"/>
                </a:lnTo>
                <a:lnTo>
                  <a:pt x="0" y="2288"/>
                </a:lnTo>
                <a:close/>
              </a:path>
            </a:pathLst>
          </a:cu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endParaRPr lang="en-US" sz="1400" dirty="0">
              <a:solidFill>
                <a:schemeClr val="tx2"/>
              </a:solidFill>
            </a:endParaRPr>
          </a:p>
        </p:txBody>
      </p:sp>
      <p:sp>
        <p:nvSpPr>
          <p:cNvPr id="111" name="Rectangle 5"/>
          <p:cNvSpPr/>
          <p:nvPr/>
        </p:nvSpPr>
        <p:spPr>
          <a:xfrm flipV="1">
            <a:off x="4907568" y="2834564"/>
            <a:ext cx="3121343" cy="431483"/>
          </a:xfrm>
          <a:custGeom>
            <a:avLst/>
            <a:gdLst>
              <a:gd name="connsiteX0" fmla="*/ 0 w 3040380"/>
              <a:gd name="connsiteY0" fmla="*/ 0 h 426720"/>
              <a:gd name="connsiteX1" fmla="*/ 3040380 w 3040380"/>
              <a:gd name="connsiteY1" fmla="*/ 0 h 426720"/>
              <a:gd name="connsiteX2" fmla="*/ 3040380 w 3040380"/>
              <a:gd name="connsiteY2" fmla="*/ 426720 h 426720"/>
              <a:gd name="connsiteX3" fmla="*/ 0 w 3040380"/>
              <a:gd name="connsiteY3" fmla="*/ 426720 h 426720"/>
              <a:gd name="connsiteX4" fmla="*/ 0 w 3040380"/>
              <a:gd name="connsiteY4" fmla="*/ 0 h 426720"/>
              <a:gd name="connsiteX0" fmla="*/ 228600 w 3040380"/>
              <a:gd name="connsiteY0" fmla="*/ 7620 h 426720"/>
              <a:gd name="connsiteX1" fmla="*/ 3040380 w 3040380"/>
              <a:gd name="connsiteY1" fmla="*/ 0 h 426720"/>
              <a:gd name="connsiteX2" fmla="*/ 3040380 w 3040380"/>
              <a:gd name="connsiteY2" fmla="*/ 426720 h 426720"/>
              <a:gd name="connsiteX3" fmla="*/ 0 w 3040380"/>
              <a:gd name="connsiteY3" fmla="*/ 426720 h 426720"/>
              <a:gd name="connsiteX4" fmla="*/ 228600 w 3040380"/>
              <a:gd name="connsiteY4" fmla="*/ 7620 h 426720"/>
              <a:gd name="connsiteX0" fmla="*/ 247650 w 3040380"/>
              <a:gd name="connsiteY0" fmla="*/ 2858 h 426720"/>
              <a:gd name="connsiteX1" fmla="*/ 3040380 w 3040380"/>
              <a:gd name="connsiteY1" fmla="*/ 0 h 426720"/>
              <a:gd name="connsiteX2" fmla="*/ 3040380 w 3040380"/>
              <a:gd name="connsiteY2" fmla="*/ 426720 h 426720"/>
              <a:gd name="connsiteX3" fmla="*/ 0 w 3040380"/>
              <a:gd name="connsiteY3" fmla="*/ 426720 h 426720"/>
              <a:gd name="connsiteX4" fmla="*/ 247650 w 3040380"/>
              <a:gd name="connsiteY4" fmla="*/ 2858 h 426720"/>
              <a:gd name="connsiteX0" fmla="*/ 245269 w 3040380"/>
              <a:gd name="connsiteY0" fmla="*/ 477 h 426720"/>
              <a:gd name="connsiteX1" fmla="*/ 3040380 w 3040380"/>
              <a:gd name="connsiteY1" fmla="*/ 0 h 426720"/>
              <a:gd name="connsiteX2" fmla="*/ 3040380 w 3040380"/>
              <a:gd name="connsiteY2" fmla="*/ 426720 h 426720"/>
              <a:gd name="connsiteX3" fmla="*/ 0 w 3040380"/>
              <a:gd name="connsiteY3" fmla="*/ 426720 h 426720"/>
              <a:gd name="connsiteX4" fmla="*/ 245269 w 3040380"/>
              <a:gd name="connsiteY4" fmla="*/ 477 h 426720"/>
              <a:gd name="connsiteX0" fmla="*/ 245269 w 3121343"/>
              <a:gd name="connsiteY0" fmla="*/ 477 h 431483"/>
              <a:gd name="connsiteX1" fmla="*/ 3040380 w 3121343"/>
              <a:gd name="connsiteY1" fmla="*/ 0 h 431483"/>
              <a:gd name="connsiteX2" fmla="*/ 3121343 w 3121343"/>
              <a:gd name="connsiteY2" fmla="*/ 431483 h 431483"/>
              <a:gd name="connsiteX3" fmla="*/ 0 w 3121343"/>
              <a:gd name="connsiteY3" fmla="*/ 426720 h 431483"/>
              <a:gd name="connsiteX4" fmla="*/ 245269 w 3121343"/>
              <a:gd name="connsiteY4" fmla="*/ 477 h 4314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21343" h="431483">
                <a:moveTo>
                  <a:pt x="245269" y="477"/>
                </a:moveTo>
                <a:lnTo>
                  <a:pt x="3040380" y="0"/>
                </a:lnTo>
                <a:lnTo>
                  <a:pt x="3121343" y="431483"/>
                </a:lnTo>
                <a:lnTo>
                  <a:pt x="0" y="426720"/>
                </a:lnTo>
                <a:lnTo>
                  <a:pt x="245269" y="477"/>
                </a:lnTo>
                <a:close/>
              </a:path>
            </a:pathLst>
          </a:cu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endParaRPr lang="en-US" sz="1400" dirty="0">
              <a:solidFill>
                <a:schemeClr val="tx2"/>
              </a:solidFill>
            </a:endParaRPr>
          </a:p>
        </p:txBody>
      </p:sp>
      <p:sp>
        <p:nvSpPr>
          <p:cNvPr id="112" name="Rectangle 7"/>
          <p:cNvSpPr/>
          <p:nvPr/>
        </p:nvSpPr>
        <p:spPr>
          <a:xfrm rot="18426807" flipV="1">
            <a:off x="7652936" y="2845110"/>
            <a:ext cx="886915" cy="433923"/>
          </a:xfrm>
          <a:custGeom>
            <a:avLst/>
            <a:gdLst>
              <a:gd name="connsiteX0" fmla="*/ 0 w 2865120"/>
              <a:gd name="connsiteY0" fmla="*/ 0 h 426720"/>
              <a:gd name="connsiteX1" fmla="*/ 2865120 w 2865120"/>
              <a:gd name="connsiteY1" fmla="*/ 0 h 426720"/>
              <a:gd name="connsiteX2" fmla="*/ 2865120 w 2865120"/>
              <a:gd name="connsiteY2" fmla="*/ 426720 h 426720"/>
              <a:gd name="connsiteX3" fmla="*/ 0 w 2865120"/>
              <a:gd name="connsiteY3" fmla="*/ 426720 h 426720"/>
              <a:gd name="connsiteX4" fmla="*/ 0 w 2865120"/>
              <a:gd name="connsiteY4" fmla="*/ 0 h 426720"/>
              <a:gd name="connsiteX0" fmla="*/ 0 w 2865120"/>
              <a:gd name="connsiteY0" fmla="*/ 0 h 426720"/>
              <a:gd name="connsiteX1" fmla="*/ 2865120 w 2865120"/>
              <a:gd name="connsiteY1" fmla="*/ 0 h 426720"/>
              <a:gd name="connsiteX2" fmla="*/ 2865120 w 2865120"/>
              <a:gd name="connsiteY2" fmla="*/ 426720 h 426720"/>
              <a:gd name="connsiteX3" fmla="*/ 251466 w 2865120"/>
              <a:gd name="connsiteY3" fmla="*/ 425884 h 426720"/>
              <a:gd name="connsiteX4" fmla="*/ 0 w 2865120"/>
              <a:gd name="connsiteY4" fmla="*/ 0 h 426720"/>
              <a:gd name="connsiteX0" fmla="*/ 0 w 4498063"/>
              <a:gd name="connsiteY0" fmla="*/ 7203 h 433923"/>
              <a:gd name="connsiteX1" fmla="*/ 4498064 w 4498063"/>
              <a:gd name="connsiteY1" fmla="*/ 0 h 433923"/>
              <a:gd name="connsiteX2" fmla="*/ 2865120 w 4498063"/>
              <a:gd name="connsiteY2" fmla="*/ 433923 h 433923"/>
              <a:gd name="connsiteX3" fmla="*/ 251466 w 4498063"/>
              <a:gd name="connsiteY3" fmla="*/ 433087 h 433923"/>
              <a:gd name="connsiteX4" fmla="*/ 0 w 4498063"/>
              <a:gd name="connsiteY4" fmla="*/ 7203 h 433923"/>
              <a:gd name="connsiteX0" fmla="*/ 0 w 4498063"/>
              <a:gd name="connsiteY0" fmla="*/ 7203 h 433923"/>
              <a:gd name="connsiteX1" fmla="*/ 4498064 w 4498063"/>
              <a:gd name="connsiteY1" fmla="*/ 0 h 433923"/>
              <a:gd name="connsiteX2" fmla="*/ 2865120 w 4498063"/>
              <a:gd name="connsiteY2" fmla="*/ 433923 h 433923"/>
              <a:gd name="connsiteX3" fmla="*/ 96864 w 4498063"/>
              <a:gd name="connsiteY3" fmla="*/ 433910 h 433923"/>
              <a:gd name="connsiteX4" fmla="*/ 0 w 4498063"/>
              <a:gd name="connsiteY4" fmla="*/ 7203 h 4339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3" h="433923">
                <a:moveTo>
                  <a:pt x="0" y="7203"/>
                </a:moveTo>
                <a:lnTo>
                  <a:pt x="4498064" y="0"/>
                </a:lnTo>
                <a:lnTo>
                  <a:pt x="2865120" y="433923"/>
                </a:lnTo>
                <a:lnTo>
                  <a:pt x="96864" y="433910"/>
                </a:lnTo>
                <a:lnTo>
                  <a:pt x="0" y="7203"/>
                </a:lnTo>
                <a:close/>
              </a:path>
            </a:pathLst>
          </a:cu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endParaRPr lang="en-US" sz="1400" dirty="0">
              <a:solidFill>
                <a:schemeClr val="tx2"/>
              </a:solidFill>
            </a:endParaRPr>
          </a:p>
        </p:txBody>
      </p:sp>
      <p:sp>
        <p:nvSpPr>
          <p:cNvPr id="113" name="Rectangle 5"/>
          <p:cNvSpPr/>
          <p:nvPr/>
        </p:nvSpPr>
        <p:spPr>
          <a:xfrm>
            <a:off x="4187246" y="3418723"/>
            <a:ext cx="1828800" cy="431483"/>
          </a:xfrm>
          <a:custGeom>
            <a:avLst/>
            <a:gdLst>
              <a:gd name="connsiteX0" fmla="*/ 0 w 3040380"/>
              <a:gd name="connsiteY0" fmla="*/ 0 h 426720"/>
              <a:gd name="connsiteX1" fmla="*/ 3040380 w 3040380"/>
              <a:gd name="connsiteY1" fmla="*/ 0 h 426720"/>
              <a:gd name="connsiteX2" fmla="*/ 3040380 w 3040380"/>
              <a:gd name="connsiteY2" fmla="*/ 426720 h 426720"/>
              <a:gd name="connsiteX3" fmla="*/ 0 w 3040380"/>
              <a:gd name="connsiteY3" fmla="*/ 426720 h 426720"/>
              <a:gd name="connsiteX4" fmla="*/ 0 w 3040380"/>
              <a:gd name="connsiteY4" fmla="*/ 0 h 426720"/>
              <a:gd name="connsiteX0" fmla="*/ 228600 w 3040380"/>
              <a:gd name="connsiteY0" fmla="*/ 7620 h 426720"/>
              <a:gd name="connsiteX1" fmla="*/ 3040380 w 3040380"/>
              <a:gd name="connsiteY1" fmla="*/ 0 h 426720"/>
              <a:gd name="connsiteX2" fmla="*/ 3040380 w 3040380"/>
              <a:gd name="connsiteY2" fmla="*/ 426720 h 426720"/>
              <a:gd name="connsiteX3" fmla="*/ 0 w 3040380"/>
              <a:gd name="connsiteY3" fmla="*/ 426720 h 426720"/>
              <a:gd name="connsiteX4" fmla="*/ 228600 w 3040380"/>
              <a:gd name="connsiteY4" fmla="*/ 7620 h 426720"/>
              <a:gd name="connsiteX0" fmla="*/ 247650 w 3040380"/>
              <a:gd name="connsiteY0" fmla="*/ 2858 h 426720"/>
              <a:gd name="connsiteX1" fmla="*/ 3040380 w 3040380"/>
              <a:gd name="connsiteY1" fmla="*/ 0 h 426720"/>
              <a:gd name="connsiteX2" fmla="*/ 3040380 w 3040380"/>
              <a:gd name="connsiteY2" fmla="*/ 426720 h 426720"/>
              <a:gd name="connsiteX3" fmla="*/ 0 w 3040380"/>
              <a:gd name="connsiteY3" fmla="*/ 426720 h 426720"/>
              <a:gd name="connsiteX4" fmla="*/ 247650 w 3040380"/>
              <a:gd name="connsiteY4" fmla="*/ 2858 h 426720"/>
              <a:gd name="connsiteX0" fmla="*/ 245269 w 3040380"/>
              <a:gd name="connsiteY0" fmla="*/ 477 h 426720"/>
              <a:gd name="connsiteX1" fmla="*/ 3040380 w 3040380"/>
              <a:gd name="connsiteY1" fmla="*/ 0 h 426720"/>
              <a:gd name="connsiteX2" fmla="*/ 3040380 w 3040380"/>
              <a:gd name="connsiteY2" fmla="*/ 426720 h 426720"/>
              <a:gd name="connsiteX3" fmla="*/ 0 w 3040380"/>
              <a:gd name="connsiteY3" fmla="*/ 426720 h 426720"/>
              <a:gd name="connsiteX4" fmla="*/ 245269 w 3040380"/>
              <a:gd name="connsiteY4" fmla="*/ 477 h 426720"/>
              <a:gd name="connsiteX0" fmla="*/ 245269 w 3121343"/>
              <a:gd name="connsiteY0" fmla="*/ 477 h 431483"/>
              <a:gd name="connsiteX1" fmla="*/ 3040380 w 3121343"/>
              <a:gd name="connsiteY1" fmla="*/ 0 h 431483"/>
              <a:gd name="connsiteX2" fmla="*/ 3121343 w 3121343"/>
              <a:gd name="connsiteY2" fmla="*/ 431483 h 431483"/>
              <a:gd name="connsiteX3" fmla="*/ 0 w 3121343"/>
              <a:gd name="connsiteY3" fmla="*/ 426720 h 431483"/>
              <a:gd name="connsiteX4" fmla="*/ 245269 w 3121343"/>
              <a:gd name="connsiteY4" fmla="*/ 477 h 4314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21343" h="431483">
                <a:moveTo>
                  <a:pt x="245269" y="477"/>
                </a:moveTo>
                <a:lnTo>
                  <a:pt x="3040380" y="0"/>
                </a:lnTo>
                <a:lnTo>
                  <a:pt x="3121343" y="431483"/>
                </a:lnTo>
                <a:lnTo>
                  <a:pt x="0" y="426720"/>
                </a:lnTo>
                <a:lnTo>
                  <a:pt x="245269" y="477"/>
                </a:lnTo>
                <a:close/>
              </a:path>
            </a:pathLst>
          </a:custGeom>
          <a:solidFill>
            <a:schemeClr val="accent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endParaRPr lang="en-US" sz="1400" dirty="0">
              <a:solidFill>
                <a:schemeClr val="tx2"/>
              </a:solidFill>
            </a:endParaRPr>
          </a:p>
        </p:txBody>
      </p:sp>
      <p:sp>
        <p:nvSpPr>
          <p:cNvPr id="114" name="Half Frame 113"/>
          <p:cNvSpPr/>
          <p:nvPr/>
        </p:nvSpPr>
        <p:spPr>
          <a:xfrm rot="8142470">
            <a:off x="6532685" y="1644611"/>
            <a:ext cx="234950" cy="288147"/>
          </a:xfrm>
          <a:prstGeom prst="halfFrame">
            <a:avLst>
              <a:gd name="adj1" fmla="val 26576"/>
              <a:gd name="adj2" fmla="val 25856"/>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spAutoFit/>
          </a:bodyPr>
          <a:lstStyle/>
          <a:p>
            <a:pPr algn="ctr"/>
            <a:endParaRPr lang="en-US" sz="1400" dirty="0">
              <a:solidFill>
                <a:schemeClr val="tx2"/>
              </a:solidFill>
            </a:endParaRPr>
          </a:p>
        </p:txBody>
      </p:sp>
      <p:sp>
        <p:nvSpPr>
          <p:cNvPr id="115" name="TextBox 114"/>
          <p:cNvSpPr txBox="1"/>
          <p:nvPr/>
        </p:nvSpPr>
        <p:spPr>
          <a:xfrm>
            <a:off x="6067604" y="1506111"/>
            <a:ext cx="631825" cy="565146"/>
          </a:xfrm>
          <a:prstGeom prst="rect">
            <a:avLst/>
          </a:prstGeom>
          <a:noFill/>
        </p:spPr>
        <p:txBody>
          <a:bodyPr wrap="square" lIns="36000" tIns="36000" rIns="36000" bIns="36000" rtlCol="0">
            <a:spAutoFit/>
          </a:bodyPr>
          <a:lstStyle/>
          <a:p>
            <a:r>
              <a:rPr lang="en-US" sz="3200" dirty="0">
                <a:solidFill>
                  <a:schemeClr val="accent6"/>
                </a:solidFill>
              </a:rPr>
              <a:t> 2</a:t>
            </a:r>
          </a:p>
        </p:txBody>
      </p:sp>
      <p:sp>
        <p:nvSpPr>
          <p:cNvPr id="117" name="Rectangle 116"/>
          <p:cNvSpPr/>
          <p:nvPr/>
        </p:nvSpPr>
        <p:spPr>
          <a:xfrm>
            <a:off x="6998756" y="1667117"/>
            <a:ext cx="3569362" cy="861774"/>
          </a:xfrm>
          <a:prstGeom prst="rect">
            <a:avLst/>
          </a:prstGeom>
        </p:spPr>
        <p:txBody>
          <a:bodyPr wrap="square" lIns="0" tIns="0" rIns="0" bIns="0">
            <a:spAutoFit/>
          </a:bodyPr>
          <a:lstStyle/>
          <a:p>
            <a:r>
              <a:rPr lang="en-US" sz="1400" b="1" dirty="0">
                <a:solidFill>
                  <a:schemeClr val="accent6"/>
                </a:solidFill>
              </a:rPr>
              <a:t>Kentucky HEALTH Medicaid State Plan/CHIP</a:t>
            </a:r>
          </a:p>
          <a:p>
            <a:pPr marL="171450" indent="-171450">
              <a:buFont typeface="Arial" panose="020B0604020202020204" pitchFamily="34" charset="0"/>
              <a:buChar char="•"/>
            </a:pPr>
            <a:r>
              <a:rPr lang="en-US" sz="1400" dirty="0">
                <a:solidFill>
                  <a:schemeClr val="accent6"/>
                </a:solidFill>
              </a:rPr>
              <a:t>Current benefits available to individuals outside of the Adult Group</a:t>
            </a:r>
          </a:p>
          <a:p>
            <a:pPr marL="628650" lvl="1" indent="-171450">
              <a:buFont typeface="Courier New" panose="02070309020205020404" pitchFamily="49" charset="0"/>
              <a:buChar char="o"/>
            </a:pPr>
            <a:r>
              <a:rPr lang="en-US" sz="1400" dirty="0">
                <a:solidFill>
                  <a:schemeClr val="accent6"/>
                </a:solidFill>
              </a:rPr>
              <a:t> Includes Medically Frail</a:t>
            </a:r>
          </a:p>
        </p:txBody>
      </p:sp>
      <p:sp>
        <p:nvSpPr>
          <p:cNvPr id="118" name="Half Frame 117"/>
          <p:cNvSpPr/>
          <p:nvPr/>
        </p:nvSpPr>
        <p:spPr>
          <a:xfrm rot="8142470">
            <a:off x="4012040" y="4205908"/>
            <a:ext cx="234950" cy="288147"/>
          </a:xfrm>
          <a:prstGeom prst="halfFrame">
            <a:avLst>
              <a:gd name="adj1" fmla="val 26576"/>
              <a:gd name="adj2" fmla="val 25856"/>
            </a:avLst>
          </a:prstGeom>
          <a:solidFill>
            <a:schemeClr val="accent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spAutoFit/>
          </a:bodyPr>
          <a:lstStyle/>
          <a:p>
            <a:pPr algn="ctr"/>
            <a:endParaRPr lang="en-US" sz="1400" dirty="0">
              <a:solidFill>
                <a:schemeClr val="accent2"/>
              </a:solidFill>
            </a:endParaRPr>
          </a:p>
        </p:txBody>
      </p:sp>
      <p:sp>
        <p:nvSpPr>
          <p:cNvPr id="119" name="TextBox 118"/>
          <p:cNvSpPr txBox="1"/>
          <p:nvPr/>
        </p:nvSpPr>
        <p:spPr>
          <a:xfrm>
            <a:off x="3716726" y="4056180"/>
            <a:ext cx="223430" cy="565146"/>
          </a:xfrm>
          <a:prstGeom prst="rect">
            <a:avLst/>
          </a:prstGeom>
          <a:noFill/>
        </p:spPr>
        <p:txBody>
          <a:bodyPr wrap="square" lIns="36000" tIns="36000" rIns="36000" bIns="36000" rtlCol="0">
            <a:spAutoFit/>
          </a:bodyPr>
          <a:lstStyle/>
          <a:p>
            <a:r>
              <a:rPr lang="en-US" sz="3200" dirty="0">
                <a:solidFill>
                  <a:schemeClr val="accent4"/>
                </a:solidFill>
              </a:rPr>
              <a:t>1</a:t>
            </a:r>
          </a:p>
        </p:txBody>
      </p:sp>
      <p:sp>
        <p:nvSpPr>
          <p:cNvPr id="121" name="Rectangle 120"/>
          <p:cNvSpPr/>
          <p:nvPr/>
        </p:nvSpPr>
        <p:spPr>
          <a:xfrm>
            <a:off x="1663051" y="4518767"/>
            <a:ext cx="4423956" cy="1723549"/>
          </a:xfrm>
          <a:prstGeom prst="rect">
            <a:avLst/>
          </a:prstGeom>
        </p:spPr>
        <p:txBody>
          <a:bodyPr wrap="square" lIns="0" tIns="0" rIns="0" bIns="0">
            <a:spAutoFit/>
          </a:bodyPr>
          <a:lstStyle/>
          <a:p>
            <a:r>
              <a:rPr lang="en-US" sz="1400" b="1" dirty="0">
                <a:solidFill>
                  <a:schemeClr val="accent4"/>
                </a:solidFill>
              </a:rPr>
              <a:t>Kentucky HEALTH Alternative Benefit Plan</a:t>
            </a:r>
          </a:p>
          <a:p>
            <a:pPr marL="628650" lvl="1" indent="-171450">
              <a:buFont typeface="Courier New" panose="02070309020205020404" pitchFamily="49" charset="0"/>
              <a:buChar char="o"/>
            </a:pPr>
            <a:r>
              <a:rPr lang="en-US" sz="1400" dirty="0">
                <a:solidFill>
                  <a:schemeClr val="accent4"/>
                </a:solidFill>
              </a:rPr>
              <a:t>The following benefits are moved to </a:t>
            </a:r>
            <a:r>
              <a:rPr lang="en-US" sz="1400" i="1" dirty="0">
                <a:solidFill>
                  <a:schemeClr val="accent4"/>
                </a:solidFill>
              </a:rPr>
              <a:t>My Rewards Account</a:t>
            </a:r>
            <a:r>
              <a:rPr lang="en-US" sz="1400" dirty="0">
                <a:solidFill>
                  <a:schemeClr val="accent4"/>
                </a:solidFill>
              </a:rPr>
              <a:t>:</a:t>
            </a:r>
          </a:p>
          <a:p>
            <a:pPr marL="1085850" lvl="2" indent="-171450">
              <a:buFont typeface="Wingdings" panose="05000000000000000000" pitchFamily="2" charset="2"/>
              <a:buChar char="§"/>
            </a:pPr>
            <a:r>
              <a:rPr lang="en-US" sz="1400" dirty="0">
                <a:solidFill>
                  <a:schemeClr val="accent4"/>
                </a:solidFill>
              </a:rPr>
              <a:t>Vision</a:t>
            </a:r>
          </a:p>
          <a:p>
            <a:pPr marL="1085850" lvl="2" indent="-171450">
              <a:buFont typeface="Wingdings" panose="05000000000000000000" pitchFamily="2" charset="2"/>
              <a:buChar char="§"/>
            </a:pPr>
            <a:r>
              <a:rPr lang="en-US" sz="1400" dirty="0">
                <a:solidFill>
                  <a:schemeClr val="accent4"/>
                </a:solidFill>
              </a:rPr>
              <a:t>Dental</a:t>
            </a:r>
          </a:p>
          <a:p>
            <a:pPr marL="628650" lvl="1" indent="-171450">
              <a:buFont typeface="Wingdings" panose="05000000000000000000" pitchFamily="2" charset="2"/>
              <a:buChar char="§"/>
            </a:pPr>
            <a:r>
              <a:rPr lang="en-US" sz="1400" dirty="0">
                <a:solidFill>
                  <a:schemeClr val="accent4"/>
                </a:solidFill>
              </a:rPr>
              <a:t>The following benefits are added to </a:t>
            </a:r>
            <a:r>
              <a:rPr lang="en-US" sz="1400" i="1" dirty="0">
                <a:solidFill>
                  <a:schemeClr val="accent4"/>
                </a:solidFill>
              </a:rPr>
              <a:t>My Rewards Account</a:t>
            </a:r>
            <a:r>
              <a:rPr lang="en-US" sz="1400" dirty="0">
                <a:solidFill>
                  <a:schemeClr val="accent4"/>
                </a:solidFill>
              </a:rPr>
              <a:t>:</a:t>
            </a:r>
          </a:p>
          <a:p>
            <a:pPr marL="1085850" lvl="2" indent="-171450">
              <a:buFont typeface="Wingdings" panose="05000000000000000000" pitchFamily="2" charset="2"/>
              <a:buChar char="§"/>
            </a:pPr>
            <a:r>
              <a:rPr lang="en-US" sz="1400" dirty="0">
                <a:solidFill>
                  <a:schemeClr val="accent4"/>
                </a:solidFill>
              </a:rPr>
              <a:t>Gym membership &amp; fitness activities</a:t>
            </a:r>
          </a:p>
        </p:txBody>
      </p:sp>
      <p:sp>
        <p:nvSpPr>
          <p:cNvPr id="122" name="Rectangle 121"/>
          <p:cNvSpPr/>
          <p:nvPr/>
        </p:nvSpPr>
        <p:spPr>
          <a:xfrm rot="18000619">
            <a:off x="3595969" y="2279225"/>
            <a:ext cx="2251858" cy="153888"/>
          </a:xfrm>
          <a:prstGeom prst="rect">
            <a:avLst/>
          </a:prstGeom>
          <a:solidFill>
            <a:schemeClr val="accent5"/>
          </a:solidFill>
        </p:spPr>
        <p:txBody>
          <a:bodyPr wrap="square" lIns="0" tIns="0" rIns="0" bIns="0">
            <a:spAutoFit/>
          </a:bodyPr>
          <a:lstStyle/>
          <a:p>
            <a:endParaRPr lang="en-US" sz="1000" dirty="0">
              <a:solidFill>
                <a:schemeClr val="bg1"/>
              </a:solidFill>
            </a:endParaRPr>
          </a:p>
        </p:txBody>
      </p:sp>
      <p:grpSp>
        <p:nvGrpSpPr>
          <p:cNvPr id="126" name="Group 351"/>
          <p:cNvGrpSpPr>
            <a:grpSpLocks noChangeAspect="1"/>
          </p:cNvGrpSpPr>
          <p:nvPr/>
        </p:nvGrpSpPr>
        <p:grpSpPr bwMode="auto">
          <a:xfrm>
            <a:off x="4476060" y="3901353"/>
            <a:ext cx="612486" cy="614286"/>
            <a:chOff x="2717" y="1172"/>
            <a:chExt cx="340" cy="341"/>
          </a:xfrm>
          <a:solidFill>
            <a:schemeClr val="accent4"/>
          </a:solidFill>
        </p:grpSpPr>
        <p:sp>
          <p:nvSpPr>
            <p:cNvPr id="127" name="Freeform 352"/>
            <p:cNvSpPr>
              <a:spLocks noEditPoints="1"/>
            </p:cNvSpPr>
            <p:nvPr/>
          </p:nvSpPr>
          <p:spPr bwMode="auto">
            <a:xfrm>
              <a:off x="2781" y="1264"/>
              <a:ext cx="212" cy="185"/>
            </a:xfrm>
            <a:custGeom>
              <a:avLst/>
              <a:gdLst>
                <a:gd name="T0" fmla="*/ 298 w 320"/>
                <a:gd name="T1" fmla="*/ 152 h 278"/>
                <a:gd name="T2" fmla="*/ 298 w 320"/>
                <a:gd name="T3" fmla="*/ 107 h 278"/>
                <a:gd name="T4" fmla="*/ 245 w 320"/>
                <a:gd name="T5" fmla="*/ 54 h 278"/>
                <a:gd name="T6" fmla="*/ 192 w 320"/>
                <a:gd name="T7" fmla="*/ 107 h 278"/>
                <a:gd name="T8" fmla="*/ 192 w 320"/>
                <a:gd name="T9" fmla="*/ 203 h 278"/>
                <a:gd name="T10" fmla="*/ 138 w 320"/>
                <a:gd name="T11" fmla="*/ 256 h 278"/>
                <a:gd name="T12" fmla="*/ 85 w 320"/>
                <a:gd name="T13" fmla="*/ 203 h 278"/>
                <a:gd name="T14" fmla="*/ 85 w 320"/>
                <a:gd name="T15" fmla="*/ 149 h 278"/>
                <a:gd name="T16" fmla="*/ 149 w 320"/>
                <a:gd name="T17" fmla="*/ 86 h 278"/>
                <a:gd name="T18" fmla="*/ 149 w 320"/>
                <a:gd name="T19" fmla="*/ 11 h 278"/>
                <a:gd name="T20" fmla="*/ 138 w 320"/>
                <a:gd name="T21" fmla="*/ 0 h 278"/>
                <a:gd name="T22" fmla="*/ 117 w 320"/>
                <a:gd name="T23" fmla="*/ 0 h 278"/>
                <a:gd name="T24" fmla="*/ 106 w 320"/>
                <a:gd name="T25" fmla="*/ 11 h 278"/>
                <a:gd name="T26" fmla="*/ 117 w 320"/>
                <a:gd name="T27" fmla="*/ 22 h 278"/>
                <a:gd name="T28" fmla="*/ 128 w 320"/>
                <a:gd name="T29" fmla="*/ 22 h 278"/>
                <a:gd name="T30" fmla="*/ 128 w 320"/>
                <a:gd name="T31" fmla="*/ 86 h 278"/>
                <a:gd name="T32" fmla="*/ 74 w 320"/>
                <a:gd name="T33" fmla="*/ 128 h 278"/>
                <a:gd name="T34" fmla="*/ 21 w 320"/>
                <a:gd name="T35" fmla="*/ 86 h 278"/>
                <a:gd name="T36" fmla="*/ 21 w 320"/>
                <a:gd name="T37" fmla="*/ 22 h 278"/>
                <a:gd name="T38" fmla="*/ 32 w 320"/>
                <a:gd name="T39" fmla="*/ 22 h 278"/>
                <a:gd name="T40" fmla="*/ 42 w 320"/>
                <a:gd name="T41" fmla="*/ 11 h 278"/>
                <a:gd name="T42" fmla="*/ 32 w 320"/>
                <a:gd name="T43" fmla="*/ 0 h 278"/>
                <a:gd name="T44" fmla="*/ 10 w 320"/>
                <a:gd name="T45" fmla="*/ 0 h 278"/>
                <a:gd name="T46" fmla="*/ 0 w 320"/>
                <a:gd name="T47" fmla="*/ 11 h 278"/>
                <a:gd name="T48" fmla="*/ 0 w 320"/>
                <a:gd name="T49" fmla="*/ 86 h 278"/>
                <a:gd name="T50" fmla="*/ 64 w 320"/>
                <a:gd name="T51" fmla="*/ 149 h 278"/>
                <a:gd name="T52" fmla="*/ 64 w 320"/>
                <a:gd name="T53" fmla="*/ 203 h 278"/>
                <a:gd name="T54" fmla="*/ 138 w 320"/>
                <a:gd name="T55" fmla="*/ 278 h 278"/>
                <a:gd name="T56" fmla="*/ 213 w 320"/>
                <a:gd name="T57" fmla="*/ 203 h 278"/>
                <a:gd name="T58" fmla="*/ 213 w 320"/>
                <a:gd name="T59" fmla="*/ 107 h 278"/>
                <a:gd name="T60" fmla="*/ 245 w 320"/>
                <a:gd name="T61" fmla="*/ 75 h 278"/>
                <a:gd name="T62" fmla="*/ 277 w 320"/>
                <a:gd name="T63" fmla="*/ 107 h 278"/>
                <a:gd name="T64" fmla="*/ 277 w 320"/>
                <a:gd name="T65" fmla="*/ 152 h 278"/>
                <a:gd name="T66" fmla="*/ 256 w 320"/>
                <a:gd name="T67" fmla="*/ 182 h 278"/>
                <a:gd name="T68" fmla="*/ 288 w 320"/>
                <a:gd name="T69" fmla="*/ 214 h 278"/>
                <a:gd name="T70" fmla="*/ 320 w 320"/>
                <a:gd name="T71" fmla="*/ 182 h 278"/>
                <a:gd name="T72" fmla="*/ 298 w 320"/>
                <a:gd name="T73" fmla="*/ 152 h 278"/>
                <a:gd name="T74" fmla="*/ 288 w 320"/>
                <a:gd name="T75" fmla="*/ 192 h 278"/>
                <a:gd name="T76" fmla="*/ 277 w 320"/>
                <a:gd name="T77" fmla="*/ 182 h 278"/>
                <a:gd name="T78" fmla="*/ 288 w 320"/>
                <a:gd name="T79" fmla="*/ 171 h 278"/>
                <a:gd name="T80" fmla="*/ 298 w 320"/>
                <a:gd name="T81" fmla="*/ 182 h 278"/>
                <a:gd name="T82" fmla="*/ 288 w 320"/>
                <a:gd name="T83" fmla="*/ 192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20" h="278">
                  <a:moveTo>
                    <a:pt x="298" y="152"/>
                  </a:moveTo>
                  <a:cubicBezTo>
                    <a:pt x="298" y="107"/>
                    <a:pt x="298" y="107"/>
                    <a:pt x="298" y="107"/>
                  </a:cubicBezTo>
                  <a:cubicBezTo>
                    <a:pt x="298" y="78"/>
                    <a:pt x="274" y="54"/>
                    <a:pt x="245" y="54"/>
                  </a:cubicBezTo>
                  <a:cubicBezTo>
                    <a:pt x="216" y="54"/>
                    <a:pt x="192" y="78"/>
                    <a:pt x="192" y="107"/>
                  </a:cubicBezTo>
                  <a:cubicBezTo>
                    <a:pt x="192" y="203"/>
                    <a:pt x="192" y="203"/>
                    <a:pt x="192" y="203"/>
                  </a:cubicBezTo>
                  <a:cubicBezTo>
                    <a:pt x="192" y="232"/>
                    <a:pt x="168" y="256"/>
                    <a:pt x="138" y="256"/>
                  </a:cubicBezTo>
                  <a:cubicBezTo>
                    <a:pt x="109" y="256"/>
                    <a:pt x="85" y="232"/>
                    <a:pt x="85" y="203"/>
                  </a:cubicBezTo>
                  <a:cubicBezTo>
                    <a:pt x="85" y="149"/>
                    <a:pt x="85" y="149"/>
                    <a:pt x="85" y="149"/>
                  </a:cubicBezTo>
                  <a:cubicBezTo>
                    <a:pt x="117" y="144"/>
                    <a:pt x="149" y="118"/>
                    <a:pt x="149" y="86"/>
                  </a:cubicBezTo>
                  <a:cubicBezTo>
                    <a:pt x="149" y="11"/>
                    <a:pt x="149" y="11"/>
                    <a:pt x="149" y="11"/>
                  </a:cubicBezTo>
                  <a:cubicBezTo>
                    <a:pt x="149" y="5"/>
                    <a:pt x="144" y="0"/>
                    <a:pt x="138" y="0"/>
                  </a:cubicBezTo>
                  <a:cubicBezTo>
                    <a:pt x="117" y="0"/>
                    <a:pt x="117" y="0"/>
                    <a:pt x="117" y="0"/>
                  </a:cubicBezTo>
                  <a:cubicBezTo>
                    <a:pt x="111" y="0"/>
                    <a:pt x="106" y="5"/>
                    <a:pt x="106" y="11"/>
                  </a:cubicBezTo>
                  <a:cubicBezTo>
                    <a:pt x="106" y="17"/>
                    <a:pt x="111" y="22"/>
                    <a:pt x="117" y="22"/>
                  </a:cubicBezTo>
                  <a:cubicBezTo>
                    <a:pt x="128" y="22"/>
                    <a:pt x="128" y="22"/>
                    <a:pt x="128" y="22"/>
                  </a:cubicBezTo>
                  <a:cubicBezTo>
                    <a:pt x="128" y="86"/>
                    <a:pt x="128" y="86"/>
                    <a:pt x="128" y="86"/>
                  </a:cubicBezTo>
                  <a:cubicBezTo>
                    <a:pt x="128" y="109"/>
                    <a:pt x="98" y="128"/>
                    <a:pt x="74" y="128"/>
                  </a:cubicBezTo>
                  <a:cubicBezTo>
                    <a:pt x="50" y="128"/>
                    <a:pt x="21" y="109"/>
                    <a:pt x="21" y="86"/>
                  </a:cubicBezTo>
                  <a:cubicBezTo>
                    <a:pt x="21" y="22"/>
                    <a:pt x="21" y="22"/>
                    <a:pt x="21" y="22"/>
                  </a:cubicBezTo>
                  <a:cubicBezTo>
                    <a:pt x="32" y="22"/>
                    <a:pt x="32" y="22"/>
                    <a:pt x="32" y="22"/>
                  </a:cubicBezTo>
                  <a:cubicBezTo>
                    <a:pt x="38" y="22"/>
                    <a:pt x="42" y="17"/>
                    <a:pt x="42" y="11"/>
                  </a:cubicBezTo>
                  <a:cubicBezTo>
                    <a:pt x="42" y="5"/>
                    <a:pt x="38" y="0"/>
                    <a:pt x="32" y="0"/>
                  </a:cubicBezTo>
                  <a:cubicBezTo>
                    <a:pt x="10" y="0"/>
                    <a:pt x="10" y="0"/>
                    <a:pt x="10" y="0"/>
                  </a:cubicBezTo>
                  <a:cubicBezTo>
                    <a:pt x="4" y="0"/>
                    <a:pt x="0" y="5"/>
                    <a:pt x="0" y="11"/>
                  </a:cubicBezTo>
                  <a:cubicBezTo>
                    <a:pt x="0" y="86"/>
                    <a:pt x="0" y="86"/>
                    <a:pt x="0" y="86"/>
                  </a:cubicBezTo>
                  <a:cubicBezTo>
                    <a:pt x="0" y="118"/>
                    <a:pt x="32" y="144"/>
                    <a:pt x="64" y="149"/>
                  </a:cubicBezTo>
                  <a:cubicBezTo>
                    <a:pt x="64" y="203"/>
                    <a:pt x="64" y="203"/>
                    <a:pt x="64" y="203"/>
                  </a:cubicBezTo>
                  <a:cubicBezTo>
                    <a:pt x="64" y="244"/>
                    <a:pt x="97" y="278"/>
                    <a:pt x="138" y="278"/>
                  </a:cubicBezTo>
                  <a:cubicBezTo>
                    <a:pt x="180" y="278"/>
                    <a:pt x="213" y="244"/>
                    <a:pt x="213" y="203"/>
                  </a:cubicBezTo>
                  <a:cubicBezTo>
                    <a:pt x="213" y="107"/>
                    <a:pt x="213" y="107"/>
                    <a:pt x="213" y="107"/>
                  </a:cubicBezTo>
                  <a:cubicBezTo>
                    <a:pt x="213" y="89"/>
                    <a:pt x="227" y="75"/>
                    <a:pt x="245" y="75"/>
                  </a:cubicBezTo>
                  <a:cubicBezTo>
                    <a:pt x="263" y="75"/>
                    <a:pt x="277" y="89"/>
                    <a:pt x="277" y="107"/>
                  </a:cubicBezTo>
                  <a:cubicBezTo>
                    <a:pt x="277" y="152"/>
                    <a:pt x="277" y="152"/>
                    <a:pt x="277" y="152"/>
                  </a:cubicBezTo>
                  <a:cubicBezTo>
                    <a:pt x="265" y="156"/>
                    <a:pt x="256" y="168"/>
                    <a:pt x="256" y="182"/>
                  </a:cubicBezTo>
                  <a:cubicBezTo>
                    <a:pt x="256" y="199"/>
                    <a:pt x="270" y="214"/>
                    <a:pt x="288" y="214"/>
                  </a:cubicBezTo>
                  <a:cubicBezTo>
                    <a:pt x="305" y="214"/>
                    <a:pt x="320" y="199"/>
                    <a:pt x="320" y="182"/>
                  </a:cubicBezTo>
                  <a:cubicBezTo>
                    <a:pt x="320" y="168"/>
                    <a:pt x="311" y="156"/>
                    <a:pt x="298" y="152"/>
                  </a:cubicBezTo>
                  <a:close/>
                  <a:moveTo>
                    <a:pt x="288" y="192"/>
                  </a:moveTo>
                  <a:cubicBezTo>
                    <a:pt x="282" y="192"/>
                    <a:pt x="277" y="188"/>
                    <a:pt x="277" y="182"/>
                  </a:cubicBezTo>
                  <a:cubicBezTo>
                    <a:pt x="277" y="176"/>
                    <a:pt x="282" y="171"/>
                    <a:pt x="288" y="171"/>
                  </a:cubicBezTo>
                  <a:cubicBezTo>
                    <a:pt x="294" y="171"/>
                    <a:pt x="298" y="176"/>
                    <a:pt x="298" y="182"/>
                  </a:cubicBezTo>
                  <a:cubicBezTo>
                    <a:pt x="298" y="188"/>
                    <a:pt x="294" y="192"/>
                    <a:pt x="288" y="192"/>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28" name="Freeform 353"/>
            <p:cNvSpPr>
              <a:spLocks noEditPoints="1"/>
            </p:cNvSpPr>
            <p:nvPr/>
          </p:nvSpPr>
          <p:spPr bwMode="auto">
            <a:xfrm>
              <a:off x="2717" y="1172"/>
              <a:ext cx="340" cy="341"/>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grpSp>
        <p:nvGrpSpPr>
          <p:cNvPr id="129" name="Group 336"/>
          <p:cNvGrpSpPr>
            <a:grpSpLocks noChangeAspect="1"/>
          </p:cNvGrpSpPr>
          <p:nvPr/>
        </p:nvGrpSpPr>
        <p:grpSpPr bwMode="auto">
          <a:xfrm>
            <a:off x="7007916" y="1021959"/>
            <a:ext cx="613198" cy="611398"/>
            <a:chOff x="4262" y="1204"/>
            <a:chExt cx="341" cy="340"/>
          </a:xfrm>
          <a:solidFill>
            <a:schemeClr val="accent6"/>
          </a:solidFill>
        </p:grpSpPr>
        <p:sp>
          <p:nvSpPr>
            <p:cNvPr id="130" name="Freeform 337"/>
            <p:cNvSpPr>
              <a:spLocks noEditPoints="1"/>
            </p:cNvSpPr>
            <p:nvPr/>
          </p:nvSpPr>
          <p:spPr bwMode="auto">
            <a:xfrm>
              <a:off x="4262" y="1204"/>
              <a:ext cx="341" cy="340"/>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31" name="Freeform 338"/>
            <p:cNvSpPr>
              <a:spLocks noEditPoints="1"/>
            </p:cNvSpPr>
            <p:nvPr/>
          </p:nvSpPr>
          <p:spPr bwMode="auto">
            <a:xfrm>
              <a:off x="4354" y="1268"/>
              <a:ext cx="156" cy="212"/>
            </a:xfrm>
            <a:custGeom>
              <a:avLst/>
              <a:gdLst>
                <a:gd name="T0" fmla="*/ 182 w 235"/>
                <a:gd name="T1" fmla="*/ 85 h 320"/>
                <a:gd name="T2" fmla="*/ 203 w 235"/>
                <a:gd name="T3" fmla="*/ 64 h 320"/>
                <a:gd name="T4" fmla="*/ 214 w 235"/>
                <a:gd name="T5" fmla="*/ 32 h 320"/>
                <a:gd name="T6" fmla="*/ 43 w 235"/>
                <a:gd name="T7" fmla="*/ 0 h 320"/>
                <a:gd name="T8" fmla="*/ 22 w 235"/>
                <a:gd name="T9" fmla="*/ 53 h 320"/>
                <a:gd name="T10" fmla="*/ 54 w 235"/>
                <a:gd name="T11" fmla="*/ 64 h 320"/>
                <a:gd name="T12" fmla="*/ 32 w 235"/>
                <a:gd name="T13" fmla="*/ 85 h 320"/>
                <a:gd name="T14" fmla="*/ 0 w 235"/>
                <a:gd name="T15" fmla="*/ 288 h 320"/>
                <a:gd name="T16" fmla="*/ 203 w 235"/>
                <a:gd name="T17" fmla="*/ 320 h 320"/>
                <a:gd name="T18" fmla="*/ 235 w 235"/>
                <a:gd name="T19" fmla="*/ 117 h 320"/>
                <a:gd name="T20" fmla="*/ 191 w 235"/>
                <a:gd name="T21" fmla="*/ 21 h 320"/>
                <a:gd name="T22" fmla="*/ 192 w 235"/>
                <a:gd name="T23" fmla="*/ 42 h 320"/>
                <a:gd name="T24" fmla="*/ 171 w 235"/>
                <a:gd name="T25" fmla="*/ 21 h 320"/>
                <a:gd name="T26" fmla="*/ 150 w 235"/>
                <a:gd name="T27" fmla="*/ 21 h 320"/>
                <a:gd name="T28" fmla="*/ 128 w 235"/>
                <a:gd name="T29" fmla="*/ 42 h 320"/>
                <a:gd name="T30" fmla="*/ 150 w 235"/>
                <a:gd name="T31" fmla="*/ 21 h 320"/>
                <a:gd name="T32" fmla="*/ 107 w 235"/>
                <a:gd name="T33" fmla="*/ 42 h 320"/>
                <a:gd name="T34" fmla="*/ 86 w 235"/>
                <a:gd name="T35" fmla="*/ 21 h 320"/>
                <a:gd name="T36" fmla="*/ 43 w 235"/>
                <a:gd name="T37" fmla="*/ 42 h 320"/>
                <a:gd name="T38" fmla="*/ 44 w 235"/>
                <a:gd name="T39" fmla="*/ 21 h 320"/>
                <a:gd name="T40" fmla="*/ 64 w 235"/>
                <a:gd name="T41" fmla="*/ 42 h 320"/>
                <a:gd name="T42" fmla="*/ 75 w 235"/>
                <a:gd name="T43" fmla="*/ 64 h 320"/>
                <a:gd name="T44" fmla="*/ 160 w 235"/>
                <a:gd name="T45" fmla="*/ 85 h 320"/>
                <a:gd name="T46" fmla="*/ 75 w 235"/>
                <a:gd name="T47" fmla="*/ 64 h 320"/>
                <a:gd name="T48" fmla="*/ 203 w 235"/>
                <a:gd name="T49" fmla="*/ 298 h 320"/>
                <a:gd name="T50" fmla="*/ 22 w 235"/>
                <a:gd name="T51" fmla="*/ 288 h 320"/>
                <a:gd name="T52" fmla="*/ 32 w 235"/>
                <a:gd name="T53" fmla="*/ 106 h 320"/>
                <a:gd name="T54" fmla="*/ 214 w 235"/>
                <a:gd name="T55" fmla="*/ 117 h 320"/>
                <a:gd name="T56" fmla="*/ 182 w 235"/>
                <a:gd name="T57" fmla="*/ 202 h 320"/>
                <a:gd name="T58" fmla="*/ 128 w 235"/>
                <a:gd name="T59" fmla="*/ 213 h 320"/>
                <a:gd name="T60" fmla="*/ 118 w 235"/>
                <a:gd name="T61" fmla="*/ 266 h 320"/>
                <a:gd name="T62" fmla="*/ 107 w 235"/>
                <a:gd name="T63" fmla="*/ 213 h 320"/>
                <a:gd name="T64" fmla="*/ 54 w 235"/>
                <a:gd name="T65" fmla="*/ 202 h 320"/>
                <a:gd name="T66" fmla="*/ 107 w 235"/>
                <a:gd name="T67" fmla="*/ 192 h 320"/>
                <a:gd name="T68" fmla="*/ 118 w 235"/>
                <a:gd name="T69" fmla="*/ 138 h 320"/>
                <a:gd name="T70" fmla="*/ 128 w 235"/>
                <a:gd name="T71" fmla="*/ 192 h 320"/>
                <a:gd name="T72" fmla="*/ 182 w 235"/>
                <a:gd name="T73" fmla="*/ 202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35" h="320">
                  <a:moveTo>
                    <a:pt x="203" y="85"/>
                  </a:moveTo>
                  <a:cubicBezTo>
                    <a:pt x="182" y="85"/>
                    <a:pt x="182" y="85"/>
                    <a:pt x="182" y="85"/>
                  </a:cubicBezTo>
                  <a:cubicBezTo>
                    <a:pt x="182" y="64"/>
                    <a:pt x="182" y="64"/>
                    <a:pt x="182" y="64"/>
                  </a:cubicBezTo>
                  <a:cubicBezTo>
                    <a:pt x="203" y="64"/>
                    <a:pt x="203" y="64"/>
                    <a:pt x="203" y="64"/>
                  </a:cubicBezTo>
                  <a:cubicBezTo>
                    <a:pt x="209" y="64"/>
                    <a:pt x="214" y="59"/>
                    <a:pt x="214" y="53"/>
                  </a:cubicBezTo>
                  <a:cubicBezTo>
                    <a:pt x="214" y="32"/>
                    <a:pt x="214" y="32"/>
                    <a:pt x="214" y="32"/>
                  </a:cubicBezTo>
                  <a:cubicBezTo>
                    <a:pt x="214" y="10"/>
                    <a:pt x="206" y="0"/>
                    <a:pt x="192" y="0"/>
                  </a:cubicBezTo>
                  <a:cubicBezTo>
                    <a:pt x="43" y="0"/>
                    <a:pt x="43" y="0"/>
                    <a:pt x="43" y="0"/>
                  </a:cubicBezTo>
                  <a:cubicBezTo>
                    <a:pt x="29" y="0"/>
                    <a:pt x="22" y="10"/>
                    <a:pt x="22" y="32"/>
                  </a:cubicBezTo>
                  <a:cubicBezTo>
                    <a:pt x="22" y="53"/>
                    <a:pt x="22" y="53"/>
                    <a:pt x="22" y="53"/>
                  </a:cubicBezTo>
                  <a:cubicBezTo>
                    <a:pt x="22" y="59"/>
                    <a:pt x="26" y="64"/>
                    <a:pt x="32" y="64"/>
                  </a:cubicBezTo>
                  <a:cubicBezTo>
                    <a:pt x="54" y="64"/>
                    <a:pt x="54" y="64"/>
                    <a:pt x="54" y="64"/>
                  </a:cubicBezTo>
                  <a:cubicBezTo>
                    <a:pt x="54" y="85"/>
                    <a:pt x="54" y="85"/>
                    <a:pt x="54" y="85"/>
                  </a:cubicBezTo>
                  <a:cubicBezTo>
                    <a:pt x="32" y="85"/>
                    <a:pt x="32" y="85"/>
                    <a:pt x="32" y="85"/>
                  </a:cubicBezTo>
                  <a:cubicBezTo>
                    <a:pt x="15" y="85"/>
                    <a:pt x="0" y="99"/>
                    <a:pt x="0" y="117"/>
                  </a:cubicBezTo>
                  <a:cubicBezTo>
                    <a:pt x="0" y="288"/>
                    <a:pt x="0" y="288"/>
                    <a:pt x="0" y="288"/>
                  </a:cubicBezTo>
                  <a:cubicBezTo>
                    <a:pt x="0" y="305"/>
                    <a:pt x="15" y="320"/>
                    <a:pt x="32" y="320"/>
                  </a:cubicBezTo>
                  <a:cubicBezTo>
                    <a:pt x="203" y="320"/>
                    <a:pt x="203" y="320"/>
                    <a:pt x="203" y="320"/>
                  </a:cubicBezTo>
                  <a:cubicBezTo>
                    <a:pt x="221" y="320"/>
                    <a:pt x="235" y="305"/>
                    <a:pt x="235" y="288"/>
                  </a:cubicBezTo>
                  <a:cubicBezTo>
                    <a:pt x="235" y="117"/>
                    <a:pt x="235" y="117"/>
                    <a:pt x="235" y="117"/>
                  </a:cubicBezTo>
                  <a:cubicBezTo>
                    <a:pt x="235" y="99"/>
                    <a:pt x="221" y="85"/>
                    <a:pt x="203" y="85"/>
                  </a:cubicBezTo>
                  <a:close/>
                  <a:moveTo>
                    <a:pt x="191" y="21"/>
                  </a:moveTo>
                  <a:cubicBezTo>
                    <a:pt x="192" y="22"/>
                    <a:pt x="192" y="25"/>
                    <a:pt x="192" y="32"/>
                  </a:cubicBezTo>
                  <a:cubicBezTo>
                    <a:pt x="192" y="42"/>
                    <a:pt x="192" y="42"/>
                    <a:pt x="192" y="42"/>
                  </a:cubicBezTo>
                  <a:cubicBezTo>
                    <a:pt x="171" y="42"/>
                    <a:pt x="171" y="42"/>
                    <a:pt x="171" y="42"/>
                  </a:cubicBezTo>
                  <a:cubicBezTo>
                    <a:pt x="171" y="21"/>
                    <a:pt x="171" y="21"/>
                    <a:pt x="171" y="21"/>
                  </a:cubicBezTo>
                  <a:lnTo>
                    <a:pt x="191" y="21"/>
                  </a:lnTo>
                  <a:close/>
                  <a:moveTo>
                    <a:pt x="150" y="21"/>
                  </a:moveTo>
                  <a:cubicBezTo>
                    <a:pt x="150" y="42"/>
                    <a:pt x="150" y="42"/>
                    <a:pt x="150" y="42"/>
                  </a:cubicBezTo>
                  <a:cubicBezTo>
                    <a:pt x="128" y="42"/>
                    <a:pt x="128" y="42"/>
                    <a:pt x="128" y="42"/>
                  </a:cubicBezTo>
                  <a:cubicBezTo>
                    <a:pt x="128" y="21"/>
                    <a:pt x="128" y="21"/>
                    <a:pt x="128" y="21"/>
                  </a:cubicBezTo>
                  <a:lnTo>
                    <a:pt x="150" y="21"/>
                  </a:lnTo>
                  <a:close/>
                  <a:moveTo>
                    <a:pt x="107" y="21"/>
                  </a:moveTo>
                  <a:cubicBezTo>
                    <a:pt x="107" y="42"/>
                    <a:pt x="107" y="42"/>
                    <a:pt x="107" y="42"/>
                  </a:cubicBezTo>
                  <a:cubicBezTo>
                    <a:pt x="86" y="42"/>
                    <a:pt x="86" y="42"/>
                    <a:pt x="86" y="42"/>
                  </a:cubicBezTo>
                  <a:cubicBezTo>
                    <a:pt x="86" y="21"/>
                    <a:pt x="86" y="21"/>
                    <a:pt x="86" y="21"/>
                  </a:cubicBezTo>
                  <a:lnTo>
                    <a:pt x="107" y="21"/>
                  </a:lnTo>
                  <a:close/>
                  <a:moveTo>
                    <a:pt x="43" y="42"/>
                  </a:moveTo>
                  <a:cubicBezTo>
                    <a:pt x="43" y="32"/>
                    <a:pt x="43" y="32"/>
                    <a:pt x="43" y="32"/>
                  </a:cubicBezTo>
                  <a:cubicBezTo>
                    <a:pt x="43" y="25"/>
                    <a:pt x="44" y="22"/>
                    <a:pt x="44" y="21"/>
                  </a:cubicBezTo>
                  <a:cubicBezTo>
                    <a:pt x="64" y="21"/>
                    <a:pt x="64" y="21"/>
                    <a:pt x="64" y="21"/>
                  </a:cubicBezTo>
                  <a:cubicBezTo>
                    <a:pt x="64" y="42"/>
                    <a:pt x="64" y="42"/>
                    <a:pt x="64" y="42"/>
                  </a:cubicBezTo>
                  <a:lnTo>
                    <a:pt x="43" y="42"/>
                  </a:lnTo>
                  <a:close/>
                  <a:moveTo>
                    <a:pt x="75" y="64"/>
                  </a:moveTo>
                  <a:cubicBezTo>
                    <a:pt x="160" y="64"/>
                    <a:pt x="160" y="64"/>
                    <a:pt x="160" y="64"/>
                  </a:cubicBezTo>
                  <a:cubicBezTo>
                    <a:pt x="160" y="85"/>
                    <a:pt x="160" y="85"/>
                    <a:pt x="160" y="85"/>
                  </a:cubicBezTo>
                  <a:cubicBezTo>
                    <a:pt x="75" y="85"/>
                    <a:pt x="75" y="85"/>
                    <a:pt x="75" y="85"/>
                  </a:cubicBezTo>
                  <a:lnTo>
                    <a:pt x="75" y="64"/>
                  </a:lnTo>
                  <a:close/>
                  <a:moveTo>
                    <a:pt x="214" y="288"/>
                  </a:moveTo>
                  <a:cubicBezTo>
                    <a:pt x="214" y="294"/>
                    <a:pt x="209" y="298"/>
                    <a:pt x="203" y="298"/>
                  </a:cubicBezTo>
                  <a:cubicBezTo>
                    <a:pt x="32" y="298"/>
                    <a:pt x="32" y="298"/>
                    <a:pt x="32" y="298"/>
                  </a:cubicBezTo>
                  <a:cubicBezTo>
                    <a:pt x="26" y="298"/>
                    <a:pt x="22" y="294"/>
                    <a:pt x="22" y="288"/>
                  </a:cubicBezTo>
                  <a:cubicBezTo>
                    <a:pt x="22" y="117"/>
                    <a:pt x="22" y="117"/>
                    <a:pt x="22" y="117"/>
                  </a:cubicBezTo>
                  <a:cubicBezTo>
                    <a:pt x="22" y="111"/>
                    <a:pt x="26" y="106"/>
                    <a:pt x="32" y="106"/>
                  </a:cubicBezTo>
                  <a:cubicBezTo>
                    <a:pt x="203" y="106"/>
                    <a:pt x="203" y="106"/>
                    <a:pt x="203" y="106"/>
                  </a:cubicBezTo>
                  <a:cubicBezTo>
                    <a:pt x="209" y="106"/>
                    <a:pt x="214" y="111"/>
                    <a:pt x="214" y="117"/>
                  </a:cubicBezTo>
                  <a:lnTo>
                    <a:pt x="214" y="288"/>
                  </a:lnTo>
                  <a:close/>
                  <a:moveTo>
                    <a:pt x="182" y="202"/>
                  </a:moveTo>
                  <a:cubicBezTo>
                    <a:pt x="182" y="208"/>
                    <a:pt x="177" y="213"/>
                    <a:pt x="171" y="213"/>
                  </a:cubicBezTo>
                  <a:cubicBezTo>
                    <a:pt x="128" y="213"/>
                    <a:pt x="128" y="213"/>
                    <a:pt x="128" y="213"/>
                  </a:cubicBezTo>
                  <a:cubicBezTo>
                    <a:pt x="128" y="256"/>
                    <a:pt x="128" y="256"/>
                    <a:pt x="128" y="256"/>
                  </a:cubicBezTo>
                  <a:cubicBezTo>
                    <a:pt x="128" y="262"/>
                    <a:pt x="124" y="266"/>
                    <a:pt x="118" y="266"/>
                  </a:cubicBezTo>
                  <a:cubicBezTo>
                    <a:pt x="112" y="266"/>
                    <a:pt x="107" y="262"/>
                    <a:pt x="107" y="256"/>
                  </a:cubicBezTo>
                  <a:cubicBezTo>
                    <a:pt x="107" y="213"/>
                    <a:pt x="107" y="213"/>
                    <a:pt x="107" y="213"/>
                  </a:cubicBezTo>
                  <a:cubicBezTo>
                    <a:pt x="64" y="213"/>
                    <a:pt x="64" y="213"/>
                    <a:pt x="64" y="213"/>
                  </a:cubicBezTo>
                  <a:cubicBezTo>
                    <a:pt x="58" y="213"/>
                    <a:pt x="54" y="208"/>
                    <a:pt x="54" y="202"/>
                  </a:cubicBezTo>
                  <a:cubicBezTo>
                    <a:pt x="54" y="196"/>
                    <a:pt x="58" y="192"/>
                    <a:pt x="64" y="192"/>
                  </a:cubicBezTo>
                  <a:cubicBezTo>
                    <a:pt x="107" y="192"/>
                    <a:pt x="107" y="192"/>
                    <a:pt x="107" y="192"/>
                  </a:cubicBezTo>
                  <a:cubicBezTo>
                    <a:pt x="107" y="149"/>
                    <a:pt x="107" y="149"/>
                    <a:pt x="107" y="149"/>
                  </a:cubicBezTo>
                  <a:cubicBezTo>
                    <a:pt x="107" y="143"/>
                    <a:pt x="112" y="138"/>
                    <a:pt x="118" y="138"/>
                  </a:cubicBezTo>
                  <a:cubicBezTo>
                    <a:pt x="124" y="138"/>
                    <a:pt x="128" y="143"/>
                    <a:pt x="128" y="149"/>
                  </a:cubicBezTo>
                  <a:cubicBezTo>
                    <a:pt x="128" y="192"/>
                    <a:pt x="128" y="192"/>
                    <a:pt x="128" y="192"/>
                  </a:cubicBezTo>
                  <a:cubicBezTo>
                    <a:pt x="171" y="192"/>
                    <a:pt x="171" y="192"/>
                    <a:pt x="171" y="192"/>
                  </a:cubicBezTo>
                  <a:cubicBezTo>
                    <a:pt x="177" y="192"/>
                    <a:pt x="182" y="196"/>
                    <a:pt x="182" y="202"/>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3" name="Title 2"/>
          <p:cNvSpPr>
            <a:spLocks noGrp="1"/>
          </p:cNvSpPr>
          <p:nvPr>
            <p:ph type="title"/>
          </p:nvPr>
        </p:nvSpPr>
        <p:spPr>
          <a:xfrm>
            <a:off x="1889761" y="297985"/>
            <a:ext cx="8391525" cy="334102"/>
          </a:xfrm>
        </p:spPr>
        <p:txBody>
          <a:bodyPr/>
          <a:lstStyle/>
          <a:p>
            <a:r>
              <a:rPr lang="en-US" b="1" dirty="0">
                <a:latin typeface="+mn-lt"/>
              </a:rPr>
              <a:t>Benefit Overview</a:t>
            </a:r>
          </a:p>
        </p:txBody>
      </p:sp>
    </p:spTree>
    <p:extLst>
      <p:ext uri="{BB962C8B-B14F-4D97-AF65-F5344CB8AC3E}">
        <p14:creationId xmlns:p14="http://schemas.microsoft.com/office/powerpoint/2010/main" val="572876712"/>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9760" y="297985"/>
            <a:ext cx="8412480" cy="429964"/>
          </a:xfrm>
        </p:spPr>
        <p:txBody>
          <a:bodyPr>
            <a:normAutofit fontScale="90000"/>
          </a:bodyPr>
          <a:lstStyle/>
          <a:p>
            <a:r>
              <a:rPr lang="en-US" b="1" dirty="0">
                <a:latin typeface="+mn-lt"/>
              </a:rPr>
              <a:t>Benefits by Population</a:t>
            </a:r>
          </a:p>
        </p:txBody>
      </p:sp>
      <p:grpSp>
        <p:nvGrpSpPr>
          <p:cNvPr id="132" name="Group 131"/>
          <p:cNvGrpSpPr/>
          <p:nvPr/>
        </p:nvGrpSpPr>
        <p:grpSpPr>
          <a:xfrm>
            <a:off x="7829707" y="145339"/>
            <a:ext cx="233282" cy="284227"/>
            <a:chOff x="2244725" y="5132388"/>
            <a:chExt cx="444500" cy="790575"/>
          </a:xfrm>
          <a:solidFill>
            <a:schemeClr val="bg1"/>
          </a:solidFill>
        </p:grpSpPr>
        <p:sp>
          <p:nvSpPr>
            <p:cNvPr id="163" name="Freeform 213"/>
            <p:cNvSpPr>
              <a:spLocks/>
            </p:cNvSpPr>
            <p:nvPr/>
          </p:nvSpPr>
          <p:spPr bwMode="auto">
            <a:xfrm>
              <a:off x="2400300" y="5132388"/>
              <a:ext cx="112713" cy="98425"/>
            </a:xfrm>
            <a:custGeom>
              <a:avLst/>
              <a:gdLst>
                <a:gd name="T0" fmla="*/ 13 w 16"/>
                <a:gd name="T1" fmla="*/ 0 h 14"/>
                <a:gd name="T2" fmla="*/ 15 w 16"/>
                <a:gd name="T3" fmla="*/ 0 h 14"/>
                <a:gd name="T4" fmla="*/ 15 w 16"/>
                <a:gd name="T5" fmla="*/ 13 h 14"/>
                <a:gd name="T6" fmla="*/ 7 w 16"/>
                <a:gd name="T7" fmla="*/ 5 h 14"/>
                <a:gd name="T8" fmla="*/ 5 w 16"/>
                <a:gd name="T9" fmla="*/ 14 h 14"/>
                <a:gd name="T10" fmla="*/ 5 w 16"/>
                <a:gd name="T11" fmla="*/ 1 h 14"/>
                <a:gd name="T12" fmla="*/ 12 w 16"/>
                <a:gd name="T13" fmla="*/ 7 h 14"/>
                <a:gd name="T14" fmla="*/ 13 w 16"/>
                <a:gd name="T15" fmla="*/ 0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4">
                  <a:moveTo>
                    <a:pt x="13" y="0"/>
                  </a:moveTo>
                  <a:cubicBezTo>
                    <a:pt x="14" y="0"/>
                    <a:pt x="14" y="0"/>
                    <a:pt x="15" y="0"/>
                  </a:cubicBezTo>
                  <a:cubicBezTo>
                    <a:pt x="14" y="5"/>
                    <a:pt x="16" y="10"/>
                    <a:pt x="15" y="13"/>
                  </a:cubicBezTo>
                  <a:cubicBezTo>
                    <a:pt x="11" y="12"/>
                    <a:pt x="9" y="8"/>
                    <a:pt x="7" y="5"/>
                  </a:cubicBezTo>
                  <a:cubicBezTo>
                    <a:pt x="6" y="8"/>
                    <a:pt x="7" y="13"/>
                    <a:pt x="5" y="14"/>
                  </a:cubicBezTo>
                  <a:cubicBezTo>
                    <a:pt x="0" y="12"/>
                    <a:pt x="5" y="5"/>
                    <a:pt x="5" y="1"/>
                  </a:cubicBezTo>
                  <a:cubicBezTo>
                    <a:pt x="9" y="2"/>
                    <a:pt x="9" y="6"/>
                    <a:pt x="12" y="7"/>
                  </a:cubicBezTo>
                  <a:cubicBezTo>
                    <a:pt x="13" y="5"/>
                    <a:pt x="12" y="2"/>
                    <a:pt x="1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4" name="Freeform 219"/>
            <p:cNvSpPr>
              <a:spLocks noEditPoints="1"/>
            </p:cNvSpPr>
            <p:nvPr/>
          </p:nvSpPr>
          <p:spPr bwMode="auto">
            <a:xfrm>
              <a:off x="2287588" y="5259388"/>
              <a:ext cx="360363" cy="536575"/>
            </a:xfrm>
            <a:custGeom>
              <a:avLst/>
              <a:gdLst>
                <a:gd name="T0" fmla="*/ 51 w 51"/>
                <a:gd name="T1" fmla="*/ 0 h 76"/>
                <a:gd name="T2" fmla="*/ 42 w 51"/>
                <a:gd name="T3" fmla="*/ 19 h 76"/>
                <a:gd name="T4" fmla="*/ 32 w 51"/>
                <a:gd name="T5" fmla="*/ 43 h 76"/>
                <a:gd name="T6" fmla="*/ 0 w 51"/>
                <a:gd name="T7" fmla="*/ 76 h 76"/>
                <a:gd name="T8" fmla="*/ 12 w 51"/>
                <a:gd name="T9" fmla="*/ 45 h 76"/>
                <a:gd name="T10" fmla="*/ 18 w 51"/>
                <a:gd name="T11" fmla="*/ 32 h 76"/>
                <a:gd name="T12" fmla="*/ 26 w 51"/>
                <a:gd name="T13" fmla="*/ 25 h 76"/>
                <a:gd name="T14" fmla="*/ 40 w 51"/>
                <a:gd name="T15" fmla="*/ 10 h 76"/>
                <a:gd name="T16" fmla="*/ 49 w 51"/>
                <a:gd name="T17" fmla="*/ 0 h 76"/>
                <a:gd name="T18" fmla="*/ 51 w 51"/>
                <a:gd name="T19" fmla="*/ 0 h 76"/>
                <a:gd name="T20" fmla="*/ 41 w 51"/>
                <a:gd name="T21" fmla="*/ 16 h 76"/>
                <a:gd name="T22" fmla="*/ 44 w 51"/>
                <a:gd name="T23" fmla="*/ 9 h 76"/>
                <a:gd name="T24" fmla="*/ 41 w 51"/>
                <a:gd name="T25" fmla="*/ 16 h 76"/>
                <a:gd name="T26" fmla="*/ 39 w 51"/>
                <a:gd name="T27" fmla="*/ 22 h 76"/>
                <a:gd name="T28" fmla="*/ 38 w 51"/>
                <a:gd name="T29" fmla="*/ 16 h 76"/>
                <a:gd name="T30" fmla="*/ 39 w 51"/>
                <a:gd name="T31" fmla="*/ 22 h 76"/>
                <a:gd name="T32" fmla="*/ 32 w 51"/>
                <a:gd name="T33" fmla="*/ 22 h 76"/>
                <a:gd name="T34" fmla="*/ 35 w 51"/>
                <a:gd name="T35" fmla="*/ 28 h 76"/>
                <a:gd name="T36" fmla="*/ 35 w 51"/>
                <a:gd name="T37" fmla="*/ 19 h 76"/>
                <a:gd name="T38" fmla="*/ 32 w 51"/>
                <a:gd name="T39" fmla="*/ 22 h 76"/>
                <a:gd name="T40" fmla="*/ 32 w 51"/>
                <a:gd name="T41" fmla="*/ 35 h 76"/>
                <a:gd name="T42" fmla="*/ 30 w 51"/>
                <a:gd name="T43" fmla="*/ 23 h 76"/>
                <a:gd name="T44" fmla="*/ 32 w 51"/>
                <a:gd name="T45" fmla="*/ 35 h 76"/>
                <a:gd name="T46" fmla="*/ 30 w 51"/>
                <a:gd name="T47" fmla="*/ 39 h 76"/>
                <a:gd name="T48" fmla="*/ 27 w 51"/>
                <a:gd name="T49" fmla="*/ 27 h 76"/>
                <a:gd name="T50" fmla="*/ 30 w 51"/>
                <a:gd name="T51" fmla="*/ 39 h 76"/>
                <a:gd name="T52" fmla="*/ 26 w 51"/>
                <a:gd name="T53" fmla="*/ 35 h 76"/>
                <a:gd name="T54" fmla="*/ 24 w 51"/>
                <a:gd name="T55" fmla="*/ 30 h 76"/>
                <a:gd name="T56" fmla="*/ 26 w 51"/>
                <a:gd name="T57" fmla="*/ 35 h 76"/>
                <a:gd name="T58" fmla="*/ 21 w 51"/>
                <a:gd name="T59" fmla="*/ 34 h 76"/>
                <a:gd name="T60" fmla="*/ 23 w 51"/>
                <a:gd name="T61" fmla="*/ 34 h 76"/>
                <a:gd name="T62" fmla="*/ 21 w 51"/>
                <a:gd name="T63" fmla="*/ 32 h 76"/>
                <a:gd name="T64" fmla="*/ 21 w 51"/>
                <a:gd name="T65" fmla="*/ 34 h 76"/>
                <a:gd name="T66" fmla="*/ 16 w 51"/>
                <a:gd name="T67" fmla="*/ 44 h 76"/>
                <a:gd name="T68" fmla="*/ 5 w 51"/>
                <a:gd name="T69" fmla="*/ 70 h 76"/>
                <a:gd name="T70" fmla="*/ 30 w 51"/>
                <a:gd name="T71" fmla="*/ 42 h 76"/>
                <a:gd name="T72" fmla="*/ 22 w 51"/>
                <a:gd name="T73" fmla="*/ 44 h 76"/>
                <a:gd name="T74" fmla="*/ 20 w 51"/>
                <a:gd name="T75" fmla="*/ 35 h 76"/>
                <a:gd name="T76" fmla="*/ 16 w 51"/>
                <a:gd name="T77" fmla="*/ 44 h 76"/>
                <a:gd name="T78" fmla="*/ 26 w 51"/>
                <a:gd name="T79" fmla="*/ 41 h 76"/>
                <a:gd name="T80" fmla="*/ 23 w 51"/>
                <a:gd name="T81" fmla="*/ 37 h 76"/>
                <a:gd name="T82" fmla="*/ 26 w 51"/>
                <a:gd name="T83" fmla="*/ 41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1" h="76">
                  <a:moveTo>
                    <a:pt x="51" y="0"/>
                  </a:moveTo>
                  <a:cubicBezTo>
                    <a:pt x="49" y="7"/>
                    <a:pt x="45" y="13"/>
                    <a:pt x="42" y="19"/>
                  </a:cubicBezTo>
                  <a:cubicBezTo>
                    <a:pt x="39" y="27"/>
                    <a:pt x="34" y="33"/>
                    <a:pt x="32" y="43"/>
                  </a:cubicBezTo>
                  <a:cubicBezTo>
                    <a:pt x="22" y="54"/>
                    <a:pt x="12" y="68"/>
                    <a:pt x="0" y="76"/>
                  </a:cubicBezTo>
                  <a:cubicBezTo>
                    <a:pt x="4" y="65"/>
                    <a:pt x="8" y="55"/>
                    <a:pt x="12" y="45"/>
                  </a:cubicBezTo>
                  <a:cubicBezTo>
                    <a:pt x="14" y="41"/>
                    <a:pt x="15" y="35"/>
                    <a:pt x="18" y="32"/>
                  </a:cubicBezTo>
                  <a:cubicBezTo>
                    <a:pt x="20" y="30"/>
                    <a:pt x="23" y="28"/>
                    <a:pt x="26" y="25"/>
                  </a:cubicBezTo>
                  <a:cubicBezTo>
                    <a:pt x="30" y="20"/>
                    <a:pt x="35" y="15"/>
                    <a:pt x="40" y="10"/>
                  </a:cubicBezTo>
                  <a:cubicBezTo>
                    <a:pt x="43" y="6"/>
                    <a:pt x="48" y="5"/>
                    <a:pt x="49" y="0"/>
                  </a:cubicBezTo>
                  <a:cubicBezTo>
                    <a:pt x="50" y="0"/>
                    <a:pt x="51" y="0"/>
                    <a:pt x="51" y="0"/>
                  </a:cubicBezTo>
                  <a:close/>
                  <a:moveTo>
                    <a:pt x="41" y="16"/>
                  </a:moveTo>
                  <a:cubicBezTo>
                    <a:pt x="42" y="14"/>
                    <a:pt x="45" y="11"/>
                    <a:pt x="44" y="9"/>
                  </a:cubicBezTo>
                  <a:cubicBezTo>
                    <a:pt x="43" y="11"/>
                    <a:pt x="39" y="13"/>
                    <a:pt x="41" y="16"/>
                  </a:cubicBezTo>
                  <a:close/>
                  <a:moveTo>
                    <a:pt x="39" y="22"/>
                  </a:moveTo>
                  <a:cubicBezTo>
                    <a:pt x="39" y="20"/>
                    <a:pt x="40" y="17"/>
                    <a:pt x="38" y="16"/>
                  </a:cubicBezTo>
                  <a:cubicBezTo>
                    <a:pt x="36" y="17"/>
                    <a:pt x="37" y="21"/>
                    <a:pt x="39" y="22"/>
                  </a:cubicBezTo>
                  <a:close/>
                  <a:moveTo>
                    <a:pt x="32" y="22"/>
                  </a:moveTo>
                  <a:cubicBezTo>
                    <a:pt x="34" y="23"/>
                    <a:pt x="33" y="28"/>
                    <a:pt x="35" y="28"/>
                  </a:cubicBezTo>
                  <a:cubicBezTo>
                    <a:pt x="37" y="26"/>
                    <a:pt x="37" y="21"/>
                    <a:pt x="35" y="19"/>
                  </a:cubicBezTo>
                  <a:cubicBezTo>
                    <a:pt x="34" y="20"/>
                    <a:pt x="33" y="21"/>
                    <a:pt x="32" y="22"/>
                  </a:cubicBezTo>
                  <a:close/>
                  <a:moveTo>
                    <a:pt x="32" y="35"/>
                  </a:moveTo>
                  <a:cubicBezTo>
                    <a:pt x="34" y="31"/>
                    <a:pt x="32" y="26"/>
                    <a:pt x="30" y="23"/>
                  </a:cubicBezTo>
                  <a:cubicBezTo>
                    <a:pt x="28" y="26"/>
                    <a:pt x="32" y="31"/>
                    <a:pt x="32" y="35"/>
                  </a:cubicBezTo>
                  <a:close/>
                  <a:moveTo>
                    <a:pt x="30" y="39"/>
                  </a:moveTo>
                  <a:cubicBezTo>
                    <a:pt x="29" y="36"/>
                    <a:pt x="30" y="29"/>
                    <a:pt x="27" y="27"/>
                  </a:cubicBezTo>
                  <a:cubicBezTo>
                    <a:pt x="29" y="31"/>
                    <a:pt x="26" y="39"/>
                    <a:pt x="30" y="39"/>
                  </a:cubicBezTo>
                  <a:close/>
                  <a:moveTo>
                    <a:pt x="26" y="35"/>
                  </a:moveTo>
                  <a:cubicBezTo>
                    <a:pt x="25" y="34"/>
                    <a:pt x="26" y="31"/>
                    <a:pt x="24" y="30"/>
                  </a:cubicBezTo>
                  <a:cubicBezTo>
                    <a:pt x="23" y="31"/>
                    <a:pt x="23" y="36"/>
                    <a:pt x="26" y="35"/>
                  </a:cubicBezTo>
                  <a:close/>
                  <a:moveTo>
                    <a:pt x="21" y="34"/>
                  </a:moveTo>
                  <a:cubicBezTo>
                    <a:pt x="21" y="34"/>
                    <a:pt x="22" y="34"/>
                    <a:pt x="23" y="34"/>
                  </a:cubicBezTo>
                  <a:cubicBezTo>
                    <a:pt x="23" y="33"/>
                    <a:pt x="22" y="33"/>
                    <a:pt x="21" y="32"/>
                  </a:cubicBezTo>
                  <a:cubicBezTo>
                    <a:pt x="21" y="33"/>
                    <a:pt x="21" y="33"/>
                    <a:pt x="21" y="34"/>
                  </a:cubicBezTo>
                  <a:close/>
                  <a:moveTo>
                    <a:pt x="16" y="44"/>
                  </a:moveTo>
                  <a:cubicBezTo>
                    <a:pt x="12" y="53"/>
                    <a:pt x="7" y="62"/>
                    <a:pt x="5" y="70"/>
                  </a:cubicBezTo>
                  <a:cubicBezTo>
                    <a:pt x="13" y="61"/>
                    <a:pt x="22" y="52"/>
                    <a:pt x="30" y="42"/>
                  </a:cubicBezTo>
                  <a:cubicBezTo>
                    <a:pt x="27" y="40"/>
                    <a:pt x="26" y="45"/>
                    <a:pt x="22" y="44"/>
                  </a:cubicBezTo>
                  <a:cubicBezTo>
                    <a:pt x="19" y="43"/>
                    <a:pt x="19" y="39"/>
                    <a:pt x="20" y="35"/>
                  </a:cubicBezTo>
                  <a:cubicBezTo>
                    <a:pt x="17" y="37"/>
                    <a:pt x="17" y="41"/>
                    <a:pt x="16" y="44"/>
                  </a:cubicBezTo>
                  <a:close/>
                  <a:moveTo>
                    <a:pt x="26" y="41"/>
                  </a:moveTo>
                  <a:cubicBezTo>
                    <a:pt x="26" y="39"/>
                    <a:pt x="25" y="37"/>
                    <a:pt x="23" y="37"/>
                  </a:cubicBezTo>
                  <a:cubicBezTo>
                    <a:pt x="22" y="39"/>
                    <a:pt x="23" y="42"/>
                    <a:pt x="26" y="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5" name="Freeform 220"/>
            <p:cNvSpPr>
              <a:spLocks/>
            </p:cNvSpPr>
            <p:nvPr/>
          </p:nvSpPr>
          <p:spPr bwMode="auto">
            <a:xfrm>
              <a:off x="2484438" y="5294313"/>
              <a:ext cx="36513" cy="63500"/>
            </a:xfrm>
            <a:custGeom>
              <a:avLst/>
              <a:gdLst>
                <a:gd name="T0" fmla="*/ 2 w 5"/>
                <a:gd name="T1" fmla="*/ 0 h 9"/>
                <a:gd name="T2" fmla="*/ 0 w 5"/>
                <a:gd name="T3" fmla="*/ 9 h 9"/>
                <a:gd name="T4" fmla="*/ 2 w 5"/>
                <a:gd name="T5" fmla="*/ 0 h 9"/>
              </a:gdLst>
              <a:ahLst/>
              <a:cxnLst>
                <a:cxn ang="0">
                  <a:pos x="T0" y="T1"/>
                </a:cxn>
                <a:cxn ang="0">
                  <a:pos x="T2" y="T3"/>
                </a:cxn>
                <a:cxn ang="0">
                  <a:pos x="T4" y="T5"/>
                </a:cxn>
              </a:cxnLst>
              <a:rect l="0" t="0" r="r" b="b"/>
              <a:pathLst>
                <a:path w="5" h="9">
                  <a:moveTo>
                    <a:pt x="2" y="0"/>
                  </a:moveTo>
                  <a:cubicBezTo>
                    <a:pt x="5" y="0"/>
                    <a:pt x="3" y="9"/>
                    <a:pt x="0" y="9"/>
                  </a:cubicBezTo>
                  <a:cubicBezTo>
                    <a:pt x="0" y="7"/>
                    <a:pt x="1" y="3"/>
                    <a:pt x="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6" name="Freeform 222"/>
            <p:cNvSpPr>
              <a:spLocks/>
            </p:cNvSpPr>
            <p:nvPr/>
          </p:nvSpPr>
          <p:spPr bwMode="auto">
            <a:xfrm>
              <a:off x="2420938" y="5294313"/>
              <a:ext cx="28575" cy="71438"/>
            </a:xfrm>
            <a:custGeom>
              <a:avLst/>
              <a:gdLst>
                <a:gd name="T0" fmla="*/ 0 w 4"/>
                <a:gd name="T1" fmla="*/ 0 h 10"/>
                <a:gd name="T2" fmla="*/ 2 w 4"/>
                <a:gd name="T3" fmla="*/ 0 h 10"/>
                <a:gd name="T4" fmla="*/ 2 w 4"/>
                <a:gd name="T5" fmla="*/ 10 h 10"/>
                <a:gd name="T6" fmla="*/ 0 w 4"/>
                <a:gd name="T7" fmla="*/ 0 h 10"/>
              </a:gdLst>
              <a:ahLst/>
              <a:cxnLst>
                <a:cxn ang="0">
                  <a:pos x="T0" y="T1"/>
                </a:cxn>
                <a:cxn ang="0">
                  <a:pos x="T2" y="T3"/>
                </a:cxn>
                <a:cxn ang="0">
                  <a:pos x="T4" y="T5"/>
                </a:cxn>
                <a:cxn ang="0">
                  <a:pos x="T6" y="T7"/>
                </a:cxn>
              </a:cxnLst>
              <a:rect l="0" t="0" r="r" b="b"/>
              <a:pathLst>
                <a:path w="4" h="10">
                  <a:moveTo>
                    <a:pt x="0" y="0"/>
                  </a:moveTo>
                  <a:cubicBezTo>
                    <a:pt x="1" y="0"/>
                    <a:pt x="1" y="0"/>
                    <a:pt x="2" y="0"/>
                  </a:cubicBezTo>
                  <a:cubicBezTo>
                    <a:pt x="3" y="3"/>
                    <a:pt x="4" y="7"/>
                    <a:pt x="2" y="10"/>
                  </a:cubicBezTo>
                  <a:cubicBezTo>
                    <a:pt x="0" y="9"/>
                    <a:pt x="0" y="4"/>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7" name="Freeform 225"/>
            <p:cNvSpPr>
              <a:spLocks/>
            </p:cNvSpPr>
            <p:nvPr/>
          </p:nvSpPr>
          <p:spPr bwMode="auto">
            <a:xfrm>
              <a:off x="2351088" y="5322888"/>
              <a:ext cx="34925" cy="57150"/>
            </a:xfrm>
            <a:custGeom>
              <a:avLst/>
              <a:gdLst>
                <a:gd name="T0" fmla="*/ 1 w 5"/>
                <a:gd name="T1" fmla="*/ 0 h 8"/>
                <a:gd name="T2" fmla="*/ 5 w 5"/>
                <a:gd name="T3" fmla="*/ 8 h 8"/>
                <a:gd name="T4" fmla="*/ 1 w 5"/>
                <a:gd name="T5" fmla="*/ 0 h 8"/>
              </a:gdLst>
              <a:ahLst/>
              <a:cxnLst>
                <a:cxn ang="0">
                  <a:pos x="T0" y="T1"/>
                </a:cxn>
                <a:cxn ang="0">
                  <a:pos x="T2" y="T3"/>
                </a:cxn>
                <a:cxn ang="0">
                  <a:pos x="T4" y="T5"/>
                </a:cxn>
              </a:cxnLst>
              <a:rect l="0" t="0" r="r" b="b"/>
              <a:pathLst>
                <a:path w="5" h="8">
                  <a:moveTo>
                    <a:pt x="1" y="0"/>
                  </a:moveTo>
                  <a:cubicBezTo>
                    <a:pt x="5" y="0"/>
                    <a:pt x="5" y="4"/>
                    <a:pt x="5" y="8"/>
                  </a:cubicBezTo>
                  <a:cubicBezTo>
                    <a:pt x="2" y="7"/>
                    <a:pt x="0" y="3"/>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8" name="Freeform 228"/>
            <p:cNvSpPr>
              <a:spLocks/>
            </p:cNvSpPr>
            <p:nvPr/>
          </p:nvSpPr>
          <p:spPr bwMode="auto">
            <a:xfrm>
              <a:off x="2308225" y="5372100"/>
              <a:ext cx="36513" cy="42863"/>
            </a:xfrm>
            <a:custGeom>
              <a:avLst/>
              <a:gdLst>
                <a:gd name="T0" fmla="*/ 0 w 5"/>
                <a:gd name="T1" fmla="*/ 0 h 6"/>
                <a:gd name="T2" fmla="*/ 5 w 5"/>
                <a:gd name="T3" fmla="*/ 6 h 6"/>
                <a:gd name="T4" fmla="*/ 0 w 5"/>
                <a:gd name="T5" fmla="*/ 0 h 6"/>
              </a:gdLst>
              <a:ahLst/>
              <a:cxnLst>
                <a:cxn ang="0">
                  <a:pos x="T0" y="T1"/>
                </a:cxn>
                <a:cxn ang="0">
                  <a:pos x="T2" y="T3"/>
                </a:cxn>
                <a:cxn ang="0">
                  <a:pos x="T4" y="T5"/>
                </a:cxn>
              </a:cxnLst>
              <a:rect l="0" t="0" r="r" b="b"/>
              <a:pathLst>
                <a:path w="5" h="6">
                  <a:moveTo>
                    <a:pt x="0" y="0"/>
                  </a:moveTo>
                  <a:cubicBezTo>
                    <a:pt x="3" y="0"/>
                    <a:pt x="5" y="3"/>
                    <a:pt x="5" y="6"/>
                  </a:cubicBezTo>
                  <a:cubicBezTo>
                    <a:pt x="2" y="5"/>
                    <a:pt x="0" y="3"/>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9" name="Freeform 229"/>
            <p:cNvSpPr>
              <a:spLocks/>
            </p:cNvSpPr>
            <p:nvPr/>
          </p:nvSpPr>
          <p:spPr bwMode="auto">
            <a:xfrm>
              <a:off x="2605088" y="5372100"/>
              <a:ext cx="42863" cy="34925"/>
            </a:xfrm>
            <a:custGeom>
              <a:avLst/>
              <a:gdLst>
                <a:gd name="T0" fmla="*/ 6 w 6"/>
                <a:gd name="T1" fmla="*/ 0 h 5"/>
                <a:gd name="T2" fmla="*/ 0 w 6"/>
                <a:gd name="T3" fmla="*/ 3 h 5"/>
                <a:gd name="T4" fmla="*/ 6 w 6"/>
                <a:gd name="T5" fmla="*/ 0 h 5"/>
              </a:gdLst>
              <a:ahLst/>
              <a:cxnLst>
                <a:cxn ang="0">
                  <a:pos x="T0" y="T1"/>
                </a:cxn>
                <a:cxn ang="0">
                  <a:pos x="T2" y="T3"/>
                </a:cxn>
                <a:cxn ang="0">
                  <a:pos x="T4" y="T5"/>
                </a:cxn>
              </a:cxnLst>
              <a:rect l="0" t="0" r="r" b="b"/>
              <a:pathLst>
                <a:path w="6" h="5">
                  <a:moveTo>
                    <a:pt x="6" y="0"/>
                  </a:moveTo>
                  <a:cubicBezTo>
                    <a:pt x="5" y="2"/>
                    <a:pt x="3" y="5"/>
                    <a:pt x="0" y="3"/>
                  </a:cubicBezTo>
                  <a:cubicBezTo>
                    <a:pt x="1" y="1"/>
                    <a:pt x="3" y="0"/>
                    <a:pt x="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0" name="Freeform 235"/>
            <p:cNvSpPr>
              <a:spLocks/>
            </p:cNvSpPr>
            <p:nvPr/>
          </p:nvSpPr>
          <p:spPr bwMode="auto">
            <a:xfrm>
              <a:off x="2259013" y="5421313"/>
              <a:ext cx="63500" cy="34925"/>
            </a:xfrm>
            <a:custGeom>
              <a:avLst/>
              <a:gdLst>
                <a:gd name="T0" fmla="*/ 0 w 9"/>
                <a:gd name="T1" fmla="*/ 0 h 5"/>
                <a:gd name="T2" fmla="*/ 9 w 9"/>
                <a:gd name="T3" fmla="*/ 5 h 5"/>
                <a:gd name="T4" fmla="*/ 0 w 9"/>
                <a:gd name="T5" fmla="*/ 0 h 5"/>
              </a:gdLst>
              <a:ahLst/>
              <a:cxnLst>
                <a:cxn ang="0">
                  <a:pos x="T0" y="T1"/>
                </a:cxn>
                <a:cxn ang="0">
                  <a:pos x="T2" y="T3"/>
                </a:cxn>
                <a:cxn ang="0">
                  <a:pos x="T4" y="T5"/>
                </a:cxn>
              </a:cxnLst>
              <a:rect l="0" t="0" r="r" b="b"/>
              <a:pathLst>
                <a:path w="9" h="5">
                  <a:moveTo>
                    <a:pt x="0" y="0"/>
                  </a:moveTo>
                  <a:cubicBezTo>
                    <a:pt x="4" y="0"/>
                    <a:pt x="9" y="3"/>
                    <a:pt x="9" y="5"/>
                  </a:cubicBezTo>
                  <a:cubicBezTo>
                    <a:pt x="5" y="4"/>
                    <a:pt x="1" y="4"/>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1" name="Freeform 237"/>
            <p:cNvSpPr>
              <a:spLocks/>
            </p:cNvSpPr>
            <p:nvPr/>
          </p:nvSpPr>
          <p:spPr bwMode="auto">
            <a:xfrm>
              <a:off x="2611438" y="5421313"/>
              <a:ext cx="57150" cy="42863"/>
            </a:xfrm>
            <a:custGeom>
              <a:avLst/>
              <a:gdLst>
                <a:gd name="T0" fmla="*/ 8 w 8"/>
                <a:gd name="T1" fmla="*/ 0 h 6"/>
                <a:gd name="T2" fmla="*/ 0 w 8"/>
                <a:gd name="T3" fmla="*/ 5 h 6"/>
                <a:gd name="T4" fmla="*/ 8 w 8"/>
                <a:gd name="T5" fmla="*/ 0 h 6"/>
              </a:gdLst>
              <a:ahLst/>
              <a:cxnLst>
                <a:cxn ang="0">
                  <a:pos x="T0" y="T1"/>
                </a:cxn>
                <a:cxn ang="0">
                  <a:pos x="T2" y="T3"/>
                </a:cxn>
                <a:cxn ang="0">
                  <a:pos x="T4" y="T5"/>
                </a:cxn>
              </a:cxnLst>
              <a:rect l="0" t="0" r="r" b="b"/>
              <a:pathLst>
                <a:path w="8" h="6">
                  <a:moveTo>
                    <a:pt x="8" y="0"/>
                  </a:moveTo>
                  <a:cubicBezTo>
                    <a:pt x="7" y="4"/>
                    <a:pt x="3" y="6"/>
                    <a:pt x="0" y="5"/>
                  </a:cubicBezTo>
                  <a:cubicBezTo>
                    <a:pt x="0" y="1"/>
                    <a:pt x="4" y="0"/>
                    <a:pt x="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2" name="Freeform 242"/>
            <p:cNvSpPr>
              <a:spLocks/>
            </p:cNvSpPr>
            <p:nvPr/>
          </p:nvSpPr>
          <p:spPr bwMode="auto">
            <a:xfrm>
              <a:off x="2244725" y="5484813"/>
              <a:ext cx="63500" cy="28575"/>
            </a:xfrm>
            <a:custGeom>
              <a:avLst/>
              <a:gdLst>
                <a:gd name="T0" fmla="*/ 0 w 9"/>
                <a:gd name="T1" fmla="*/ 0 h 4"/>
                <a:gd name="T2" fmla="*/ 9 w 9"/>
                <a:gd name="T3" fmla="*/ 3 h 4"/>
                <a:gd name="T4" fmla="*/ 0 w 9"/>
                <a:gd name="T5" fmla="*/ 0 h 4"/>
              </a:gdLst>
              <a:ahLst/>
              <a:cxnLst>
                <a:cxn ang="0">
                  <a:pos x="T0" y="T1"/>
                </a:cxn>
                <a:cxn ang="0">
                  <a:pos x="T2" y="T3"/>
                </a:cxn>
                <a:cxn ang="0">
                  <a:pos x="T4" y="T5"/>
                </a:cxn>
              </a:cxnLst>
              <a:rect l="0" t="0" r="r" b="b"/>
              <a:pathLst>
                <a:path w="9" h="4">
                  <a:moveTo>
                    <a:pt x="0" y="0"/>
                  </a:moveTo>
                  <a:cubicBezTo>
                    <a:pt x="3" y="0"/>
                    <a:pt x="8" y="0"/>
                    <a:pt x="9" y="3"/>
                  </a:cubicBezTo>
                  <a:cubicBezTo>
                    <a:pt x="5" y="3"/>
                    <a:pt x="0" y="4"/>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3" name="Freeform 245"/>
            <p:cNvSpPr>
              <a:spLocks/>
            </p:cNvSpPr>
            <p:nvPr/>
          </p:nvSpPr>
          <p:spPr bwMode="auto">
            <a:xfrm>
              <a:off x="2619375" y="5478463"/>
              <a:ext cx="69850" cy="41275"/>
            </a:xfrm>
            <a:custGeom>
              <a:avLst/>
              <a:gdLst>
                <a:gd name="T0" fmla="*/ 10 w 10"/>
                <a:gd name="T1" fmla="*/ 3 h 6"/>
                <a:gd name="T2" fmla="*/ 0 w 10"/>
                <a:gd name="T3" fmla="*/ 5 h 6"/>
                <a:gd name="T4" fmla="*/ 10 w 10"/>
                <a:gd name="T5" fmla="*/ 3 h 6"/>
              </a:gdLst>
              <a:ahLst/>
              <a:cxnLst>
                <a:cxn ang="0">
                  <a:pos x="T0" y="T1"/>
                </a:cxn>
                <a:cxn ang="0">
                  <a:pos x="T2" y="T3"/>
                </a:cxn>
                <a:cxn ang="0">
                  <a:pos x="T4" y="T5"/>
                </a:cxn>
              </a:cxnLst>
              <a:rect l="0" t="0" r="r" b="b"/>
              <a:pathLst>
                <a:path w="10" h="6">
                  <a:moveTo>
                    <a:pt x="10" y="3"/>
                  </a:moveTo>
                  <a:cubicBezTo>
                    <a:pt x="9" y="6"/>
                    <a:pt x="3" y="6"/>
                    <a:pt x="0" y="5"/>
                  </a:cubicBezTo>
                  <a:cubicBezTo>
                    <a:pt x="1" y="2"/>
                    <a:pt x="8" y="0"/>
                    <a:pt x="1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4" name="Freeform 254"/>
            <p:cNvSpPr>
              <a:spLocks/>
            </p:cNvSpPr>
            <p:nvPr/>
          </p:nvSpPr>
          <p:spPr bwMode="auto">
            <a:xfrm>
              <a:off x="2252663" y="5534025"/>
              <a:ext cx="63500" cy="42863"/>
            </a:xfrm>
            <a:custGeom>
              <a:avLst/>
              <a:gdLst>
                <a:gd name="T0" fmla="*/ 8 w 9"/>
                <a:gd name="T1" fmla="*/ 0 h 6"/>
                <a:gd name="T2" fmla="*/ 0 w 9"/>
                <a:gd name="T3" fmla="*/ 4 h 6"/>
                <a:gd name="T4" fmla="*/ 8 w 9"/>
                <a:gd name="T5" fmla="*/ 0 h 6"/>
              </a:gdLst>
              <a:ahLst/>
              <a:cxnLst>
                <a:cxn ang="0">
                  <a:pos x="T0" y="T1"/>
                </a:cxn>
                <a:cxn ang="0">
                  <a:pos x="T2" y="T3"/>
                </a:cxn>
                <a:cxn ang="0">
                  <a:pos x="T4" y="T5"/>
                </a:cxn>
              </a:cxnLst>
              <a:rect l="0" t="0" r="r" b="b"/>
              <a:pathLst>
                <a:path w="9" h="6">
                  <a:moveTo>
                    <a:pt x="8" y="0"/>
                  </a:moveTo>
                  <a:cubicBezTo>
                    <a:pt x="9" y="4"/>
                    <a:pt x="2" y="6"/>
                    <a:pt x="0" y="4"/>
                  </a:cubicBezTo>
                  <a:cubicBezTo>
                    <a:pt x="1" y="0"/>
                    <a:pt x="5" y="1"/>
                    <a:pt x="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5" name="Freeform 255"/>
            <p:cNvSpPr>
              <a:spLocks/>
            </p:cNvSpPr>
            <p:nvPr/>
          </p:nvSpPr>
          <p:spPr bwMode="auto">
            <a:xfrm>
              <a:off x="2625725" y="5534025"/>
              <a:ext cx="63500" cy="36513"/>
            </a:xfrm>
            <a:custGeom>
              <a:avLst/>
              <a:gdLst>
                <a:gd name="T0" fmla="*/ 8 w 9"/>
                <a:gd name="T1" fmla="*/ 4 h 5"/>
                <a:gd name="T2" fmla="*/ 0 w 9"/>
                <a:gd name="T3" fmla="*/ 2 h 5"/>
                <a:gd name="T4" fmla="*/ 8 w 9"/>
                <a:gd name="T5" fmla="*/ 4 h 5"/>
              </a:gdLst>
              <a:ahLst/>
              <a:cxnLst>
                <a:cxn ang="0">
                  <a:pos x="T0" y="T1"/>
                </a:cxn>
                <a:cxn ang="0">
                  <a:pos x="T2" y="T3"/>
                </a:cxn>
                <a:cxn ang="0">
                  <a:pos x="T4" y="T5"/>
                </a:cxn>
              </a:cxnLst>
              <a:rect l="0" t="0" r="r" b="b"/>
              <a:pathLst>
                <a:path w="9" h="5">
                  <a:moveTo>
                    <a:pt x="8" y="4"/>
                  </a:moveTo>
                  <a:cubicBezTo>
                    <a:pt x="5" y="4"/>
                    <a:pt x="0" y="5"/>
                    <a:pt x="0" y="2"/>
                  </a:cubicBezTo>
                  <a:cubicBezTo>
                    <a:pt x="2" y="1"/>
                    <a:pt x="9" y="0"/>
                    <a:pt x="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6" name="Freeform 259"/>
            <p:cNvSpPr>
              <a:spLocks/>
            </p:cNvSpPr>
            <p:nvPr/>
          </p:nvSpPr>
          <p:spPr bwMode="auto">
            <a:xfrm>
              <a:off x="2590800" y="5597525"/>
              <a:ext cx="69850" cy="49213"/>
            </a:xfrm>
            <a:custGeom>
              <a:avLst/>
              <a:gdLst>
                <a:gd name="T0" fmla="*/ 10 w 10"/>
                <a:gd name="T1" fmla="*/ 6 h 7"/>
                <a:gd name="T2" fmla="*/ 0 w 10"/>
                <a:gd name="T3" fmla="*/ 0 h 7"/>
                <a:gd name="T4" fmla="*/ 10 w 10"/>
                <a:gd name="T5" fmla="*/ 6 h 7"/>
              </a:gdLst>
              <a:ahLst/>
              <a:cxnLst>
                <a:cxn ang="0">
                  <a:pos x="T0" y="T1"/>
                </a:cxn>
                <a:cxn ang="0">
                  <a:pos x="T2" y="T3"/>
                </a:cxn>
                <a:cxn ang="0">
                  <a:pos x="T4" y="T5"/>
                </a:cxn>
              </a:cxnLst>
              <a:rect l="0" t="0" r="r" b="b"/>
              <a:pathLst>
                <a:path w="10" h="7">
                  <a:moveTo>
                    <a:pt x="10" y="6"/>
                  </a:moveTo>
                  <a:cubicBezTo>
                    <a:pt x="6" y="7"/>
                    <a:pt x="2" y="3"/>
                    <a:pt x="0" y="0"/>
                  </a:cubicBezTo>
                  <a:cubicBezTo>
                    <a:pt x="4" y="0"/>
                    <a:pt x="8" y="3"/>
                    <a:pt x="1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7" name="Freeform 262"/>
            <p:cNvSpPr>
              <a:spLocks/>
            </p:cNvSpPr>
            <p:nvPr/>
          </p:nvSpPr>
          <p:spPr bwMode="auto">
            <a:xfrm>
              <a:off x="2266950" y="5605463"/>
              <a:ext cx="55563" cy="34925"/>
            </a:xfrm>
            <a:custGeom>
              <a:avLst/>
              <a:gdLst>
                <a:gd name="T0" fmla="*/ 8 w 8"/>
                <a:gd name="T1" fmla="*/ 0 h 5"/>
                <a:gd name="T2" fmla="*/ 0 w 8"/>
                <a:gd name="T3" fmla="*/ 4 h 5"/>
                <a:gd name="T4" fmla="*/ 8 w 8"/>
                <a:gd name="T5" fmla="*/ 0 h 5"/>
              </a:gdLst>
              <a:ahLst/>
              <a:cxnLst>
                <a:cxn ang="0">
                  <a:pos x="T0" y="T1"/>
                </a:cxn>
                <a:cxn ang="0">
                  <a:pos x="T2" y="T3"/>
                </a:cxn>
                <a:cxn ang="0">
                  <a:pos x="T4" y="T5"/>
                </a:cxn>
              </a:cxnLst>
              <a:rect l="0" t="0" r="r" b="b"/>
              <a:pathLst>
                <a:path w="8" h="5">
                  <a:moveTo>
                    <a:pt x="8" y="0"/>
                  </a:moveTo>
                  <a:cubicBezTo>
                    <a:pt x="7" y="4"/>
                    <a:pt x="3" y="5"/>
                    <a:pt x="0" y="4"/>
                  </a:cubicBezTo>
                  <a:cubicBezTo>
                    <a:pt x="1" y="1"/>
                    <a:pt x="4" y="1"/>
                    <a:pt x="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8" name="Freeform 265"/>
            <p:cNvSpPr>
              <a:spLocks/>
            </p:cNvSpPr>
            <p:nvPr/>
          </p:nvSpPr>
          <p:spPr bwMode="auto">
            <a:xfrm>
              <a:off x="2570163" y="5646738"/>
              <a:ext cx="55563" cy="49213"/>
            </a:xfrm>
            <a:custGeom>
              <a:avLst/>
              <a:gdLst>
                <a:gd name="T0" fmla="*/ 0 w 8"/>
                <a:gd name="T1" fmla="*/ 0 h 7"/>
                <a:gd name="T2" fmla="*/ 8 w 8"/>
                <a:gd name="T3" fmla="*/ 7 h 7"/>
                <a:gd name="T4" fmla="*/ 0 w 8"/>
                <a:gd name="T5" fmla="*/ 0 h 7"/>
              </a:gdLst>
              <a:ahLst/>
              <a:cxnLst>
                <a:cxn ang="0">
                  <a:pos x="T0" y="T1"/>
                </a:cxn>
                <a:cxn ang="0">
                  <a:pos x="T2" y="T3"/>
                </a:cxn>
                <a:cxn ang="0">
                  <a:pos x="T4" y="T5"/>
                </a:cxn>
              </a:cxnLst>
              <a:rect l="0" t="0" r="r" b="b"/>
              <a:pathLst>
                <a:path w="8" h="7">
                  <a:moveTo>
                    <a:pt x="0" y="0"/>
                  </a:moveTo>
                  <a:cubicBezTo>
                    <a:pt x="5" y="0"/>
                    <a:pt x="6" y="4"/>
                    <a:pt x="8" y="7"/>
                  </a:cubicBezTo>
                  <a:cubicBezTo>
                    <a:pt x="4" y="6"/>
                    <a:pt x="2" y="3"/>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9" name="Freeform 267"/>
            <p:cNvSpPr>
              <a:spLocks/>
            </p:cNvSpPr>
            <p:nvPr/>
          </p:nvSpPr>
          <p:spPr bwMode="auto">
            <a:xfrm>
              <a:off x="2527300" y="5675313"/>
              <a:ext cx="42863" cy="71438"/>
            </a:xfrm>
            <a:custGeom>
              <a:avLst/>
              <a:gdLst>
                <a:gd name="T0" fmla="*/ 1 w 6"/>
                <a:gd name="T1" fmla="*/ 0 h 10"/>
                <a:gd name="T2" fmla="*/ 6 w 6"/>
                <a:gd name="T3" fmla="*/ 10 h 10"/>
                <a:gd name="T4" fmla="*/ 1 w 6"/>
                <a:gd name="T5" fmla="*/ 0 h 10"/>
              </a:gdLst>
              <a:ahLst/>
              <a:cxnLst>
                <a:cxn ang="0">
                  <a:pos x="T0" y="T1"/>
                </a:cxn>
                <a:cxn ang="0">
                  <a:pos x="T2" y="T3"/>
                </a:cxn>
                <a:cxn ang="0">
                  <a:pos x="T4" y="T5"/>
                </a:cxn>
              </a:cxnLst>
              <a:rect l="0" t="0" r="r" b="b"/>
              <a:pathLst>
                <a:path w="6" h="10">
                  <a:moveTo>
                    <a:pt x="1" y="0"/>
                  </a:moveTo>
                  <a:cubicBezTo>
                    <a:pt x="5" y="1"/>
                    <a:pt x="6" y="5"/>
                    <a:pt x="6" y="10"/>
                  </a:cubicBezTo>
                  <a:cubicBezTo>
                    <a:pt x="3" y="9"/>
                    <a:pt x="0" y="3"/>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0" name="Freeform 268"/>
            <p:cNvSpPr>
              <a:spLocks/>
            </p:cNvSpPr>
            <p:nvPr/>
          </p:nvSpPr>
          <p:spPr bwMode="auto">
            <a:xfrm>
              <a:off x="2484438" y="5689600"/>
              <a:ext cx="28575" cy="77788"/>
            </a:xfrm>
            <a:custGeom>
              <a:avLst/>
              <a:gdLst>
                <a:gd name="T0" fmla="*/ 0 w 4"/>
                <a:gd name="T1" fmla="*/ 0 h 11"/>
                <a:gd name="T2" fmla="*/ 4 w 4"/>
                <a:gd name="T3" fmla="*/ 11 h 11"/>
                <a:gd name="T4" fmla="*/ 0 w 4"/>
                <a:gd name="T5" fmla="*/ 0 h 11"/>
              </a:gdLst>
              <a:ahLst/>
              <a:cxnLst>
                <a:cxn ang="0">
                  <a:pos x="T0" y="T1"/>
                </a:cxn>
                <a:cxn ang="0">
                  <a:pos x="T2" y="T3"/>
                </a:cxn>
                <a:cxn ang="0">
                  <a:pos x="T4" y="T5"/>
                </a:cxn>
              </a:cxnLst>
              <a:rect l="0" t="0" r="r" b="b"/>
              <a:pathLst>
                <a:path w="4" h="11">
                  <a:moveTo>
                    <a:pt x="0" y="0"/>
                  </a:moveTo>
                  <a:cubicBezTo>
                    <a:pt x="4" y="1"/>
                    <a:pt x="3" y="7"/>
                    <a:pt x="4" y="11"/>
                  </a:cubicBezTo>
                  <a:cubicBezTo>
                    <a:pt x="0" y="9"/>
                    <a:pt x="0" y="5"/>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1" name="Freeform 270"/>
            <p:cNvSpPr>
              <a:spLocks/>
            </p:cNvSpPr>
            <p:nvPr/>
          </p:nvSpPr>
          <p:spPr bwMode="auto">
            <a:xfrm>
              <a:off x="2420938" y="5710238"/>
              <a:ext cx="28575" cy="49213"/>
            </a:xfrm>
            <a:custGeom>
              <a:avLst/>
              <a:gdLst>
                <a:gd name="T0" fmla="*/ 1 w 4"/>
                <a:gd name="T1" fmla="*/ 0 h 7"/>
                <a:gd name="T2" fmla="*/ 3 w 4"/>
                <a:gd name="T3" fmla="*/ 0 h 7"/>
                <a:gd name="T4" fmla="*/ 1 w 4"/>
                <a:gd name="T5" fmla="*/ 7 h 7"/>
                <a:gd name="T6" fmla="*/ 1 w 4"/>
                <a:gd name="T7" fmla="*/ 0 h 7"/>
              </a:gdLst>
              <a:ahLst/>
              <a:cxnLst>
                <a:cxn ang="0">
                  <a:pos x="T0" y="T1"/>
                </a:cxn>
                <a:cxn ang="0">
                  <a:pos x="T2" y="T3"/>
                </a:cxn>
                <a:cxn ang="0">
                  <a:pos x="T4" y="T5"/>
                </a:cxn>
                <a:cxn ang="0">
                  <a:pos x="T6" y="T7"/>
                </a:cxn>
              </a:cxnLst>
              <a:rect l="0" t="0" r="r" b="b"/>
              <a:pathLst>
                <a:path w="4" h="7">
                  <a:moveTo>
                    <a:pt x="1" y="0"/>
                  </a:moveTo>
                  <a:cubicBezTo>
                    <a:pt x="2" y="0"/>
                    <a:pt x="2" y="0"/>
                    <a:pt x="3" y="0"/>
                  </a:cubicBezTo>
                  <a:cubicBezTo>
                    <a:pt x="4" y="2"/>
                    <a:pt x="4" y="7"/>
                    <a:pt x="1" y="7"/>
                  </a:cubicBezTo>
                  <a:cubicBezTo>
                    <a:pt x="0" y="6"/>
                    <a:pt x="0"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2" name="Freeform 283"/>
            <p:cNvSpPr>
              <a:spLocks/>
            </p:cNvSpPr>
            <p:nvPr/>
          </p:nvSpPr>
          <p:spPr bwMode="auto">
            <a:xfrm>
              <a:off x="2408238" y="5802313"/>
              <a:ext cx="84138" cy="120650"/>
            </a:xfrm>
            <a:custGeom>
              <a:avLst/>
              <a:gdLst>
                <a:gd name="T0" fmla="*/ 11 w 12"/>
                <a:gd name="T1" fmla="*/ 5 h 17"/>
                <a:gd name="T2" fmla="*/ 6 w 12"/>
                <a:gd name="T3" fmla="*/ 5 h 17"/>
                <a:gd name="T4" fmla="*/ 12 w 12"/>
                <a:gd name="T5" fmla="*/ 12 h 17"/>
                <a:gd name="T6" fmla="*/ 2 w 12"/>
                <a:gd name="T7" fmla="*/ 15 h 17"/>
                <a:gd name="T8" fmla="*/ 9 w 12"/>
                <a:gd name="T9" fmla="*/ 12 h 17"/>
                <a:gd name="T10" fmla="*/ 3 w 12"/>
                <a:gd name="T11" fmla="*/ 8 h 17"/>
                <a:gd name="T12" fmla="*/ 11 w 12"/>
                <a:gd name="T13" fmla="*/ 5 h 17"/>
              </a:gdLst>
              <a:ahLst/>
              <a:cxnLst>
                <a:cxn ang="0">
                  <a:pos x="T0" y="T1"/>
                </a:cxn>
                <a:cxn ang="0">
                  <a:pos x="T2" y="T3"/>
                </a:cxn>
                <a:cxn ang="0">
                  <a:pos x="T4" y="T5"/>
                </a:cxn>
                <a:cxn ang="0">
                  <a:pos x="T6" y="T7"/>
                </a:cxn>
                <a:cxn ang="0">
                  <a:pos x="T8" y="T9"/>
                </a:cxn>
                <a:cxn ang="0">
                  <a:pos x="T10" y="T11"/>
                </a:cxn>
                <a:cxn ang="0">
                  <a:pos x="T12" y="T13"/>
                </a:cxn>
              </a:cxnLst>
              <a:rect l="0" t="0" r="r" b="b"/>
              <a:pathLst>
                <a:path w="12" h="17">
                  <a:moveTo>
                    <a:pt x="11" y="5"/>
                  </a:moveTo>
                  <a:cubicBezTo>
                    <a:pt x="10" y="5"/>
                    <a:pt x="8" y="5"/>
                    <a:pt x="6" y="5"/>
                  </a:cubicBezTo>
                  <a:cubicBezTo>
                    <a:pt x="8" y="8"/>
                    <a:pt x="11" y="8"/>
                    <a:pt x="12" y="12"/>
                  </a:cubicBezTo>
                  <a:cubicBezTo>
                    <a:pt x="11" y="15"/>
                    <a:pt x="5" y="17"/>
                    <a:pt x="2" y="15"/>
                  </a:cubicBezTo>
                  <a:cubicBezTo>
                    <a:pt x="3" y="13"/>
                    <a:pt x="7" y="13"/>
                    <a:pt x="9" y="12"/>
                  </a:cubicBezTo>
                  <a:cubicBezTo>
                    <a:pt x="8" y="9"/>
                    <a:pt x="5" y="9"/>
                    <a:pt x="3" y="8"/>
                  </a:cubicBezTo>
                  <a:cubicBezTo>
                    <a:pt x="0" y="2"/>
                    <a:pt x="10" y="0"/>
                    <a:pt x="11"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graphicFrame>
        <p:nvGraphicFramePr>
          <p:cNvPr id="3" name="Table 2"/>
          <p:cNvGraphicFramePr>
            <a:graphicFrameLocks noGrp="1"/>
          </p:cNvGraphicFramePr>
          <p:nvPr>
            <p:extLst/>
          </p:nvPr>
        </p:nvGraphicFramePr>
        <p:xfrm>
          <a:off x="2055161" y="1464646"/>
          <a:ext cx="8081681" cy="3294529"/>
        </p:xfrm>
        <a:graphic>
          <a:graphicData uri="http://schemas.openxmlformats.org/drawingml/2006/table">
            <a:tbl>
              <a:tblPr firstRow="1" bandRow="1">
                <a:tableStyleId>{EB9631B5-78F2-41C9-869B-9F39066F8104}</a:tableStyleId>
              </a:tblPr>
              <a:tblGrid>
                <a:gridCol w="3303421">
                  <a:extLst>
                    <a:ext uri="{9D8B030D-6E8A-4147-A177-3AD203B41FA5}">
                      <a16:colId xmlns:a16="http://schemas.microsoft.com/office/drawing/2014/main" val="20000"/>
                    </a:ext>
                  </a:extLst>
                </a:gridCol>
                <a:gridCol w="4778260">
                  <a:extLst>
                    <a:ext uri="{9D8B030D-6E8A-4147-A177-3AD203B41FA5}">
                      <a16:colId xmlns:a16="http://schemas.microsoft.com/office/drawing/2014/main" val="20001"/>
                    </a:ext>
                  </a:extLst>
                </a:gridCol>
              </a:tblGrid>
              <a:tr h="470647">
                <a:tc>
                  <a:txBody>
                    <a:bodyPr/>
                    <a:lstStyle/>
                    <a:p>
                      <a:r>
                        <a:rPr lang="en-US" sz="1600" dirty="0"/>
                        <a:t>Population</a:t>
                      </a:r>
                      <a:endParaRPr lang="en-US" sz="1600" b="0" dirty="0"/>
                    </a:p>
                  </a:txBody>
                  <a:tcPr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p>
                      <a:r>
                        <a:rPr lang="en-US" sz="1600" dirty="0"/>
                        <a:t>Benefit</a:t>
                      </a:r>
                      <a:r>
                        <a:rPr lang="en-US" sz="1600" baseline="0" dirty="0"/>
                        <a:t> Package</a:t>
                      </a:r>
                      <a:endParaRPr lang="en-US" sz="1600" b="0" dirty="0"/>
                    </a:p>
                  </a:txBody>
                  <a:tcPr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54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70647">
                <a:tc>
                  <a:txBody>
                    <a:bodyPr/>
                    <a:lstStyle/>
                    <a:p>
                      <a:r>
                        <a:rPr lang="en-US" sz="1600" dirty="0"/>
                        <a:t>Adult</a:t>
                      </a:r>
                      <a:r>
                        <a:rPr lang="en-US" sz="1600" baseline="0" dirty="0"/>
                        <a:t> Group</a:t>
                      </a:r>
                      <a:endParaRPr lang="en-US" sz="1600" dirty="0"/>
                    </a:p>
                  </a:txBody>
                  <a:tcPr anchor="ctr">
                    <a:lnL w="12700" cap="flat" cmpd="sng" algn="ctr">
                      <a:solidFill>
                        <a:schemeClr val="tx1"/>
                      </a:solidFill>
                      <a:prstDash val="solid"/>
                      <a:round/>
                      <a:headEnd type="none" w="med" len="med"/>
                      <a:tailEnd type="none" w="med" len="med"/>
                    </a:lnL>
                    <a:lnR>
                      <a:noFill/>
                    </a:lnR>
                    <a:lnT w="25400" cmpd="sng">
                      <a:noFill/>
                    </a:lnT>
                    <a:lnB>
                      <a:noFill/>
                    </a:lnB>
                    <a:lnTlToBr w="12700" cmpd="sng">
                      <a:noFill/>
                      <a:prstDash val="solid"/>
                    </a:lnTlToBr>
                    <a:lnBlToTr w="12700" cmpd="sng">
                      <a:noFill/>
                      <a:prstDash val="solid"/>
                    </a:lnBlToTr>
                  </a:tcPr>
                </a:tc>
                <a:tc>
                  <a:txBody>
                    <a:bodyPr/>
                    <a:lstStyle/>
                    <a:p>
                      <a:r>
                        <a:rPr lang="en-US" sz="1600" dirty="0"/>
                        <a:t>Kentucky</a:t>
                      </a:r>
                      <a:r>
                        <a:rPr lang="en-US" sz="1600" baseline="0" dirty="0"/>
                        <a:t> HEALTH Alternative Benefit Plan</a:t>
                      </a:r>
                      <a:endParaRPr lang="en-US" sz="1600" dirty="0"/>
                    </a:p>
                  </a:txBody>
                  <a:tcPr anchor="ctr">
                    <a:lnL>
                      <a:noFill/>
                    </a:lnL>
                    <a:lnR w="12700" cap="flat" cmpd="sng" algn="ctr">
                      <a:solidFill>
                        <a:schemeClr val="tx1"/>
                      </a:solidFill>
                      <a:prstDash val="solid"/>
                      <a:round/>
                      <a:headEnd type="none" w="med" len="med"/>
                      <a:tailEnd type="none" w="med" len="med"/>
                    </a:lnR>
                    <a:lnT w="25400" cmpd="sng">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70647">
                <a:tc>
                  <a:txBody>
                    <a:bodyPr/>
                    <a:lstStyle/>
                    <a:p>
                      <a:pPr marL="742950" lvl="1" indent="-285750">
                        <a:buFont typeface="Arial" panose="020B0604020202020204" pitchFamily="34" charset="0"/>
                        <a:buChar char="•"/>
                      </a:pPr>
                      <a:r>
                        <a:rPr lang="en-US" sz="1600" dirty="0"/>
                        <a:t>Medically Frail Adults</a:t>
                      </a:r>
                    </a:p>
                  </a:txBody>
                  <a:tcPr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r>
                        <a:rPr lang="en-US" sz="1600" dirty="0">
                          <a:solidFill>
                            <a:schemeClr val="tx1"/>
                          </a:solidFill>
                        </a:rPr>
                        <a:t>No change in benefits</a:t>
                      </a:r>
                      <a:r>
                        <a:rPr lang="en-US" sz="1600" baseline="0" dirty="0">
                          <a:solidFill>
                            <a:schemeClr val="tx1"/>
                          </a:solidFill>
                        </a:rPr>
                        <a:t> (Medicaid State Plan)</a:t>
                      </a:r>
                      <a:endParaRPr lang="en-US" sz="1600" dirty="0">
                        <a:solidFill>
                          <a:schemeClr val="tx1"/>
                        </a:solidFill>
                      </a:endParaRPr>
                    </a:p>
                  </a:txBody>
                  <a:tcPr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70647">
                <a:tc>
                  <a:txBody>
                    <a:bodyPr/>
                    <a:lstStyle/>
                    <a:p>
                      <a:pPr marL="742950" lvl="1" indent="-285750">
                        <a:buFont typeface="Arial" panose="020B0604020202020204" pitchFamily="34" charset="0"/>
                        <a:buChar char="•"/>
                      </a:pPr>
                      <a:r>
                        <a:rPr lang="en-US" sz="1600" dirty="0"/>
                        <a:t>Pregnant Adults</a:t>
                      </a:r>
                    </a:p>
                  </a:txBody>
                  <a:tcPr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r>
                        <a:rPr lang="en-US" sz="1600" dirty="0">
                          <a:solidFill>
                            <a:schemeClr val="tx1"/>
                          </a:solidFill>
                        </a:rPr>
                        <a:t>No change in benefits </a:t>
                      </a:r>
                      <a:r>
                        <a:rPr lang="en-US" sz="1600" baseline="0" dirty="0">
                          <a:solidFill>
                            <a:schemeClr val="tx1"/>
                          </a:solidFill>
                        </a:rPr>
                        <a:t>(Medicaid State Plan)</a:t>
                      </a:r>
                      <a:endParaRPr lang="en-US" sz="1600" dirty="0">
                        <a:solidFill>
                          <a:schemeClr val="tx1"/>
                        </a:solidFill>
                      </a:endParaRPr>
                    </a:p>
                  </a:txBody>
                  <a:tcPr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470647">
                <a:tc>
                  <a:txBody>
                    <a:bodyPr/>
                    <a:lstStyle/>
                    <a:p>
                      <a:r>
                        <a:rPr lang="en-US" sz="1600" dirty="0"/>
                        <a:t>Parents and Caretakers &amp;</a:t>
                      </a:r>
                      <a:r>
                        <a:rPr lang="en-US" sz="1600" baseline="0" dirty="0"/>
                        <a:t> TMA</a:t>
                      </a:r>
                      <a:endParaRPr lang="en-US" sz="1600" dirty="0"/>
                    </a:p>
                  </a:txBody>
                  <a:tcPr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r>
                        <a:rPr lang="en-US" sz="1600" dirty="0">
                          <a:solidFill>
                            <a:schemeClr val="tx1"/>
                          </a:solidFill>
                        </a:rPr>
                        <a:t>No change</a:t>
                      </a:r>
                      <a:r>
                        <a:rPr lang="en-US" sz="1600" baseline="0" dirty="0">
                          <a:solidFill>
                            <a:schemeClr val="tx1"/>
                          </a:solidFill>
                        </a:rPr>
                        <a:t> in benefits (Medicaid State Plan)</a:t>
                      </a:r>
                      <a:endParaRPr lang="en-US" sz="1600" dirty="0">
                        <a:solidFill>
                          <a:schemeClr val="tx1"/>
                        </a:solidFill>
                      </a:endParaRPr>
                    </a:p>
                  </a:txBody>
                  <a:tcPr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470647">
                <a:tc>
                  <a:txBody>
                    <a:bodyPr/>
                    <a:lstStyle/>
                    <a:p>
                      <a:r>
                        <a:rPr lang="en-US" sz="1600" dirty="0"/>
                        <a:t>Pregnancy Category</a:t>
                      </a:r>
                    </a:p>
                  </a:txBody>
                  <a:tcPr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r>
                        <a:rPr lang="en-US" sz="1600" dirty="0">
                          <a:solidFill>
                            <a:schemeClr val="tx1"/>
                          </a:solidFill>
                        </a:rPr>
                        <a:t>No change in benefits </a:t>
                      </a:r>
                      <a:r>
                        <a:rPr lang="en-US" sz="1600" baseline="0" dirty="0">
                          <a:solidFill>
                            <a:schemeClr val="tx1"/>
                          </a:solidFill>
                        </a:rPr>
                        <a:t>(Medicaid State Plan)</a:t>
                      </a:r>
                      <a:endParaRPr lang="en-US" sz="1600" dirty="0">
                        <a:solidFill>
                          <a:schemeClr val="tx1"/>
                        </a:solidFill>
                      </a:endParaRPr>
                    </a:p>
                  </a:txBody>
                  <a:tcPr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470647">
                <a:tc>
                  <a:txBody>
                    <a:bodyPr/>
                    <a:lstStyle/>
                    <a:p>
                      <a:r>
                        <a:rPr lang="en-US" sz="1600" dirty="0"/>
                        <a:t>Children</a:t>
                      </a:r>
                    </a:p>
                  </a:txBody>
                  <a:tcPr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solidFill>
                            <a:schemeClr val="tx1"/>
                          </a:solidFill>
                        </a:rPr>
                        <a:t>No change in benefits </a:t>
                      </a:r>
                      <a:r>
                        <a:rPr lang="en-US" sz="1600" baseline="0" dirty="0">
                          <a:solidFill>
                            <a:schemeClr val="tx1"/>
                          </a:solidFill>
                        </a:rPr>
                        <a:t>(Medicaid State Plan)</a:t>
                      </a:r>
                      <a:endParaRPr lang="en-US" sz="1600" dirty="0">
                        <a:solidFill>
                          <a:schemeClr val="tx1"/>
                        </a:solidFill>
                      </a:endParaRPr>
                    </a:p>
                  </a:txBody>
                  <a:tcPr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bl>
          </a:graphicData>
        </a:graphic>
      </p:graphicFrame>
      <p:sp>
        <p:nvSpPr>
          <p:cNvPr id="6" name="Rectangle 5"/>
          <p:cNvSpPr/>
          <p:nvPr/>
        </p:nvSpPr>
        <p:spPr>
          <a:xfrm>
            <a:off x="2003542" y="4759174"/>
            <a:ext cx="7860891" cy="523220"/>
          </a:xfrm>
          <a:prstGeom prst="rect">
            <a:avLst/>
          </a:prstGeom>
        </p:spPr>
        <p:txBody>
          <a:bodyPr wrap="square">
            <a:spAutoFit/>
          </a:bodyPr>
          <a:lstStyle/>
          <a:p>
            <a:pPr>
              <a:spcBef>
                <a:spcPts val="200"/>
              </a:spcBef>
              <a:buSzPct val="100000"/>
            </a:pPr>
            <a:r>
              <a:rPr lang="en-US" sz="1400" b="1" i="1" u="sng" dirty="0"/>
              <a:t>Note</a:t>
            </a:r>
            <a:r>
              <a:rPr lang="en-US" sz="1400" b="1" dirty="0"/>
              <a:t>: </a:t>
            </a:r>
            <a:r>
              <a:rPr lang="en-US" sz="1400" dirty="0"/>
              <a:t>Vision and dental coverage will continue to be covered by the MCOs (not the My Rewards Account) for all members with access to Medicaid State Plan benefits. </a:t>
            </a:r>
          </a:p>
        </p:txBody>
      </p:sp>
    </p:spTree>
    <p:extLst>
      <p:ext uri="{BB962C8B-B14F-4D97-AF65-F5344CB8AC3E}">
        <p14:creationId xmlns:p14="http://schemas.microsoft.com/office/powerpoint/2010/main" val="740096157"/>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Rectangle 163"/>
          <p:cNvSpPr/>
          <p:nvPr/>
        </p:nvSpPr>
        <p:spPr bwMode="gray">
          <a:xfrm>
            <a:off x="2088356" y="868441"/>
            <a:ext cx="7993857" cy="548640"/>
          </a:xfrm>
          <a:prstGeom prst="rect">
            <a:avLst/>
          </a:prstGeom>
          <a:noFill/>
          <a:ln w="12700" algn="ctr">
            <a:solidFill>
              <a:schemeClr val="accent2"/>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a:solidFill>
                <a:schemeClr val="bg1"/>
              </a:solidFill>
            </a:endParaRPr>
          </a:p>
        </p:txBody>
      </p:sp>
      <p:sp>
        <p:nvSpPr>
          <p:cNvPr id="2" name="Title 1"/>
          <p:cNvSpPr>
            <a:spLocks noGrp="1"/>
          </p:cNvSpPr>
          <p:nvPr>
            <p:ph type="title"/>
          </p:nvPr>
        </p:nvSpPr>
        <p:spPr>
          <a:xfrm>
            <a:off x="1900239" y="317501"/>
            <a:ext cx="8391525" cy="305442"/>
          </a:xfrm>
        </p:spPr>
        <p:txBody>
          <a:bodyPr>
            <a:normAutofit fontScale="90000"/>
          </a:bodyPr>
          <a:lstStyle/>
          <a:p>
            <a:r>
              <a:rPr lang="en-US" dirty="0"/>
              <a:t>Innovative Components of Kentucky HEALTH</a:t>
            </a:r>
          </a:p>
        </p:txBody>
      </p:sp>
      <p:sp>
        <p:nvSpPr>
          <p:cNvPr id="160" name="Hexagon 159"/>
          <p:cNvSpPr/>
          <p:nvPr/>
        </p:nvSpPr>
        <p:spPr bwMode="gray">
          <a:xfrm>
            <a:off x="1900238" y="868441"/>
            <a:ext cx="640080" cy="548640"/>
          </a:xfrm>
          <a:prstGeom prst="hexagon">
            <a:avLst/>
          </a:prstGeom>
          <a:solidFill>
            <a:schemeClr val="accent2"/>
          </a:solidFill>
          <a:ln w="12700" algn="ctr">
            <a:solidFill>
              <a:schemeClr val="accent2"/>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a:solidFill>
                <a:schemeClr val="bg1"/>
              </a:solidFill>
            </a:endParaRPr>
          </a:p>
        </p:txBody>
      </p:sp>
      <p:sp>
        <p:nvSpPr>
          <p:cNvPr id="162" name="Rectangle 161"/>
          <p:cNvSpPr/>
          <p:nvPr/>
        </p:nvSpPr>
        <p:spPr bwMode="gray">
          <a:xfrm>
            <a:off x="2088356" y="1524241"/>
            <a:ext cx="7993856" cy="5333759"/>
          </a:xfrm>
          <a:prstGeom prst="rect">
            <a:avLst/>
          </a:prstGeom>
          <a:noFill/>
          <a:ln w="12700" algn="ctr">
            <a:solidFill>
              <a:schemeClr val="accent2"/>
            </a:solidFill>
            <a:prstDash val="dash"/>
            <a:miter lim="800000"/>
            <a:headEnd/>
            <a:tailEnd/>
          </a:ln>
        </p:spPr>
        <p:txBody>
          <a:bodyPr wrap="square" lIns="88900" tIns="88900" rIns="88900" bIns="88900" rtlCol="0" anchor="t"/>
          <a:lstStyle/>
          <a:p>
            <a:pPr>
              <a:lnSpc>
                <a:spcPct val="108000"/>
              </a:lnSpc>
              <a:spcAft>
                <a:spcPts val="600"/>
              </a:spcAft>
            </a:pPr>
            <a:r>
              <a:rPr lang="en-US" sz="1600" b="1" i="1" dirty="0"/>
              <a:t>Members invest in their own health</a:t>
            </a:r>
          </a:p>
          <a:p>
            <a:pPr>
              <a:lnSpc>
                <a:spcPct val="108000"/>
              </a:lnSpc>
              <a:spcAft>
                <a:spcPts val="600"/>
              </a:spcAft>
            </a:pPr>
            <a:r>
              <a:rPr lang="en-US" sz="1600" dirty="0">
                <a:solidFill>
                  <a:schemeClr val="accent2"/>
                </a:solidFill>
              </a:rPr>
              <a:t>	</a:t>
            </a:r>
            <a:r>
              <a:rPr lang="en-US" sz="1600" u="sng" dirty="0">
                <a:solidFill>
                  <a:schemeClr val="accent2"/>
                </a:solidFill>
              </a:rPr>
              <a:t>Cost Sharing</a:t>
            </a:r>
            <a:r>
              <a:rPr lang="en-US" sz="1600" dirty="0">
                <a:solidFill>
                  <a:schemeClr val="accent2"/>
                </a:solidFill>
              </a:rPr>
              <a:t>: </a:t>
            </a:r>
          </a:p>
          <a:p>
            <a:pPr>
              <a:lnSpc>
                <a:spcPct val="108000"/>
              </a:lnSpc>
              <a:spcAft>
                <a:spcPts val="600"/>
              </a:spcAft>
            </a:pPr>
            <a:r>
              <a:rPr lang="en-US" sz="1600" dirty="0">
                <a:solidFill>
                  <a:schemeClr val="accent2"/>
                </a:solidFill>
              </a:rPr>
              <a:t>	</a:t>
            </a:r>
            <a:r>
              <a:rPr lang="en-US" sz="1600" dirty="0"/>
              <a:t>Members invest in their personal health by paying predictable 	monthly 	premiums based on their income, or copayments when they receive 	services. </a:t>
            </a:r>
          </a:p>
          <a:p>
            <a:pPr>
              <a:lnSpc>
                <a:spcPct val="108000"/>
              </a:lnSpc>
              <a:spcAft>
                <a:spcPts val="600"/>
              </a:spcAft>
            </a:pPr>
            <a:endParaRPr lang="en-US" sz="200" dirty="0"/>
          </a:p>
          <a:p>
            <a:pPr>
              <a:spcAft>
                <a:spcPts val="600"/>
              </a:spcAft>
            </a:pPr>
            <a:r>
              <a:rPr lang="en-US" sz="1600" dirty="0">
                <a:solidFill>
                  <a:schemeClr val="accent2"/>
                </a:solidFill>
              </a:rPr>
              <a:t>	</a:t>
            </a:r>
            <a:r>
              <a:rPr lang="en-US" sz="1600" u="sng" dirty="0">
                <a:solidFill>
                  <a:schemeClr val="accent2"/>
                </a:solidFill>
              </a:rPr>
              <a:t>My Rewards Account</a:t>
            </a:r>
            <a:r>
              <a:rPr lang="en-US" sz="1600" dirty="0">
                <a:solidFill>
                  <a:schemeClr val="accent2"/>
                </a:solidFill>
              </a:rPr>
              <a:t>: </a:t>
            </a:r>
          </a:p>
          <a:p>
            <a:pPr>
              <a:spcAft>
                <a:spcPts val="600"/>
              </a:spcAft>
            </a:pPr>
            <a:r>
              <a:rPr lang="en-US" sz="1600" dirty="0">
                <a:solidFill>
                  <a:schemeClr val="accent2"/>
                </a:solidFill>
              </a:rPr>
              <a:t>	</a:t>
            </a:r>
            <a:r>
              <a:rPr lang="en-US" sz="1600" dirty="0"/>
              <a:t>Members are incentivized to improve their health and be active 	members of the community by offering My Rewards dollars for 	activities like accessing preventive care services, taking health and 	financial literacy classes, and job trainings.</a:t>
            </a:r>
          </a:p>
          <a:p>
            <a:pPr>
              <a:spcAft>
                <a:spcPts val="600"/>
              </a:spcAft>
            </a:pPr>
            <a:endParaRPr lang="en-US" sz="700" dirty="0"/>
          </a:p>
          <a:p>
            <a:pPr>
              <a:spcAft>
                <a:spcPts val="600"/>
              </a:spcAft>
            </a:pPr>
            <a:r>
              <a:rPr lang="en-US" sz="1600" b="1" i="1" dirty="0"/>
              <a:t>Kentucky invests in member health, education and increased Substance Use Disorder coverage</a:t>
            </a:r>
          </a:p>
          <a:p>
            <a:pPr>
              <a:lnSpc>
                <a:spcPct val="108000"/>
              </a:lnSpc>
              <a:spcAft>
                <a:spcPts val="600"/>
              </a:spcAft>
            </a:pPr>
            <a:r>
              <a:rPr lang="en-US" sz="1600" dirty="0">
                <a:solidFill>
                  <a:schemeClr val="accent2"/>
                </a:solidFill>
              </a:rPr>
              <a:t>	</a:t>
            </a:r>
            <a:r>
              <a:rPr lang="en-US" sz="1600" u="sng" dirty="0">
                <a:solidFill>
                  <a:schemeClr val="accent2"/>
                </a:solidFill>
              </a:rPr>
              <a:t>Substance Use Disorder (SUD) and Mental Health Treatment</a:t>
            </a:r>
            <a:r>
              <a:rPr lang="en-US" sz="1600" dirty="0">
                <a:solidFill>
                  <a:schemeClr val="accent2"/>
                </a:solidFill>
              </a:rPr>
              <a:t>: </a:t>
            </a:r>
          </a:p>
          <a:p>
            <a:pPr>
              <a:lnSpc>
                <a:spcPct val="108000"/>
              </a:lnSpc>
              <a:spcAft>
                <a:spcPts val="600"/>
              </a:spcAft>
            </a:pPr>
            <a:r>
              <a:rPr lang="en-US" sz="1600" dirty="0"/>
              <a:t>	Members will obtain enhanced mental health and substance abuse 	services. Kentucky HEALTH will elevate the standard of care for drug 	treatment to aggressively combat this epidemic.</a:t>
            </a:r>
          </a:p>
          <a:p>
            <a:pPr>
              <a:lnSpc>
                <a:spcPct val="108000"/>
              </a:lnSpc>
              <a:spcAft>
                <a:spcPts val="300"/>
              </a:spcAft>
            </a:pPr>
            <a:endParaRPr lang="en-US" sz="1400" dirty="0"/>
          </a:p>
        </p:txBody>
      </p:sp>
      <p:sp>
        <p:nvSpPr>
          <p:cNvPr id="163" name="Rectangle 162"/>
          <p:cNvSpPr/>
          <p:nvPr/>
        </p:nvSpPr>
        <p:spPr bwMode="gray">
          <a:xfrm>
            <a:off x="2540319" y="963350"/>
            <a:ext cx="1867951" cy="358825"/>
          </a:xfrm>
          <a:prstGeom prst="rect">
            <a:avLst/>
          </a:prstGeom>
          <a:noFill/>
          <a:ln w="19050" algn="ctr">
            <a:noFill/>
            <a:miter lim="800000"/>
            <a:headEnd/>
            <a:tailEnd/>
          </a:ln>
        </p:spPr>
        <p:txBody>
          <a:bodyPr wrap="square" lIns="88900" tIns="88900" rIns="88900" bIns="88900" rtlCol="0" anchor="ctr"/>
          <a:lstStyle/>
          <a:p>
            <a:pPr>
              <a:lnSpc>
                <a:spcPct val="106000"/>
              </a:lnSpc>
              <a:buFont typeface="Wingdings 2" pitchFamily="18" charset="2"/>
              <a:buNone/>
            </a:pPr>
            <a:r>
              <a:rPr lang="en-US" b="1" dirty="0">
                <a:solidFill>
                  <a:schemeClr val="accent2"/>
                </a:solidFill>
              </a:rPr>
              <a:t>Investment</a:t>
            </a:r>
          </a:p>
        </p:txBody>
      </p:sp>
      <p:grpSp>
        <p:nvGrpSpPr>
          <p:cNvPr id="23" name="Group 22"/>
          <p:cNvGrpSpPr/>
          <p:nvPr/>
        </p:nvGrpSpPr>
        <p:grpSpPr>
          <a:xfrm>
            <a:off x="2037398" y="963349"/>
            <a:ext cx="365760" cy="365760"/>
            <a:chOff x="7434569" y="3351401"/>
            <a:chExt cx="367631" cy="367631"/>
          </a:xfrm>
          <a:solidFill>
            <a:schemeClr val="bg1"/>
          </a:solidFill>
        </p:grpSpPr>
        <p:sp>
          <p:nvSpPr>
            <p:cNvPr id="24" name="Freeform 49"/>
            <p:cNvSpPr>
              <a:spLocks noEditPoints="1"/>
            </p:cNvSpPr>
            <p:nvPr/>
          </p:nvSpPr>
          <p:spPr bwMode="auto">
            <a:xfrm>
              <a:off x="7434569" y="3351401"/>
              <a:ext cx="367631" cy="367631"/>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1400" dirty="0"/>
            </a:p>
          </p:txBody>
        </p:sp>
        <p:sp>
          <p:nvSpPr>
            <p:cNvPr id="25" name="Freeform 50"/>
            <p:cNvSpPr>
              <a:spLocks noEditPoints="1"/>
            </p:cNvSpPr>
            <p:nvPr/>
          </p:nvSpPr>
          <p:spPr bwMode="auto">
            <a:xfrm>
              <a:off x="7518908" y="3420602"/>
              <a:ext cx="183816" cy="229229"/>
            </a:xfrm>
            <a:custGeom>
              <a:avLst/>
              <a:gdLst>
                <a:gd name="T0" fmla="*/ 235 w 256"/>
                <a:gd name="T1" fmla="*/ 256 h 320"/>
                <a:gd name="T2" fmla="*/ 224 w 256"/>
                <a:gd name="T3" fmla="*/ 213 h 320"/>
                <a:gd name="T4" fmla="*/ 245 w 256"/>
                <a:gd name="T5" fmla="*/ 117 h 320"/>
                <a:gd name="T6" fmla="*/ 11 w 256"/>
                <a:gd name="T7" fmla="*/ 117 h 320"/>
                <a:gd name="T8" fmla="*/ 11 w 256"/>
                <a:gd name="T9" fmla="*/ 213 h 320"/>
                <a:gd name="T10" fmla="*/ 0 w 256"/>
                <a:gd name="T11" fmla="*/ 266 h 320"/>
                <a:gd name="T12" fmla="*/ 21 w 256"/>
                <a:gd name="T13" fmla="*/ 277 h 320"/>
                <a:gd name="T14" fmla="*/ 32 w 256"/>
                <a:gd name="T15" fmla="*/ 320 h 320"/>
                <a:gd name="T16" fmla="*/ 256 w 256"/>
                <a:gd name="T17" fmla="*/ 309 h 320"/>
                <a:gd name="T18" fmla="*/ 245 w 256"/>
                <a:gd name="T19" fmla="*/ 256 h 320"/>
                <a:gd name="T20" fmla="*/ 192 w 256"/>
                <a:gd name="T21" fmla="*/ 256 h 320"/>
                <a:gd name="T22" fmla="*/ 213 w 256"/>
                <a:gd name="T23" fmla="*/ 234 h 320"/>
                <a:gd name="T24" fmla="*/ 64 w 256"/>
                <a:gd name="T25" fmla="*/ 256 h 320"/>
                <a:gd name="T26" fmla="*/ 85 w 256"/>
                <a:gd name="T27" fmla="*/ 234 h 320"/>
                <a:gd name="T28" fmla="*/ 64 w 256"/>
                <a:gd name="T29" fmla="*/ 256 h 320"/>
                <a:gd name="T30" fmla="*/ 107 w 256"/>
                <a:gd name="T31" fmla="*/ 234 h 320"/>
                <a:gd name="T32" fmla="*/ 128 w 256"/>
                <a:gd name="T33" fmla="*/ 256 h 320"/>
                <a:gd name="T34" fmla="*/ 149 w 256"/>
                <a:gd name="T35" fmla="*/ 234 h 320"/>
                <a:gd name="T36" fmla="*/ 171 w 256"/>
                <a:gd name="T37" fmla="*/ 256 h 320"/>
                <a:gd name="T38" fmla="*/ 149 w 256"/>
                <a:gd name="T39" fmla="*/ 234 h 320"/>
                <a:gd name="T40" fmla="*/ 192 w 256"/>
                <a:gd name="T41" fmla="*/ 298 h 320"/>
                <a:gd name="T42" fmla="*/ 171 w 256"/>
                <a:gd name="T43" fmla="*/ 277 h 320"/>
                <a:gd name="T44" fmla="*/ 32 w 256"/>
                <a:gd name="T45" fmla="*/ 117 h 320"/>
                <a:gd name="T46" fmla="*/ 224 w 256"/>
                <a:gd name="T47" fmla="*/ 117 h 320"/>
                <a:gd name="T48" fmla="*/ 32 w 256"/>
                <a:gd name="T49" fmla="*/ 117 h 320"/>
                <a:gd name="T50" fmla="*/ 43 w 256"/>
                <a:gd name="T51" fmla="*/ 234 h 320"/>
                <a:gd name="T52" fmla="*/ 32 w 256"/>
                <a:gd name="T53" fmla="*/ 256 h 320"/>
                <a:gd name="T54" fmla="*/ 21 w 256"/>
                <a:gd name="T55" fmla="*/ 234 h 320"/>
                <a:gd name="T56" fmla="*/ 64 w 256"/>
                <a:gd name="T57" fmla="*/ 277 h 320"/>
                <a:gd name="T58" fmla="*/ 43 w 256"/>
                <a:gd name="T59" fmla="*/ 298 h 320"/>
                <a:gd name="T60" fmla="*/ 85 w 256"/>
                <a:gd name="T61" fmla="*/ 298 h 320"/>
                <a:gd name="T62" fmla="*/ 107 w 256"/>
                <a:gd name="T63" fmla="*/ 277 h 320"/>
                <a:gd name="T64" fmla="*/ 85 w 256"/>
                <a:gd name="T65" fmla="*/ 298 h 320"/>
                <a:gd name="T66" fmla="*/ 149 w 256"/>
                <a:gd name="T67" fmla="*/ 277 h 320"/>
                <a:gd name="T68" fmla="*/ 128 w 256"/>
                <a:gd name="T69" fmla="*/ 298 h 320"/>
                <a:gd name="T70" fmla="*/ 235 w 256"/>
                <a:gd name="T71" fmla="*/ 298 h 320"/>
                <a:gd name="T72" fmla="*/ 213 w 256"/>
                <a:gd name="T73" fmla="*/ 277 h 320"/>
                <a:gd name="T74" fmla="*/ 235 w 256"/>
                <a:gd name="T75" fmla="*/ 277 h 320"/>
                <a:gd name="T76" fmla="*/ 128 w 256"/>
                <a:gd name="T77" fmla="*/ 168 h 320"/>
                <a:gd name="T78" fmla="*/ 96 w 256"/>
                <a:gd name="T79" fmla="*/ 162 h 320"/>
                <a:gd name="T80" fmla="*/ 113 w 256"/>
                <a:gd name="T81" fmla="*/ 149 h 320"/>
                <a:gd name="T82" fmla="*/ 136 w 256"/>
                <a:gd name="T83" fmla="*/ 148 h 320"/>
                <a:gd name="T84" fmla="*/ 138 w 256"/>
                <a:gd name="T85" fmla="*/ 135 h 320"/>
                <a:gd name="T86" fmla="*/ 121 w 256"/>
                <a:gd name="T87" fmla="*/ 124 h 320"/>
                <a:gd name="T88" fmla="*/ 100 w 256"/>
                <a:gd name="T89" fmla="*/ 107 h 320"/>
                <a:gd name="T90" fmla="*/ 108 w 256"/>
                <a:gd name="T91" fmla="*/ 75 h 320"/>
                <a:gd name="T92" fmla="*/ 128 w 256"/>
                <a:gd name="T93" fmla="*/ 53 h 320"/>
                <a:gd name="T94" fmla="*/ 139 w 256"/>
                <a:gd name="T95" fmla="*/ 67 h 320"/>
                <a:gd name="T96" fmla="*/ 160 w 256"/>
                <a:gd name="T97" fmla="*/ 74 h 320"/>
                <a:gd name="T98" fmla="*/ 140 w 256"/>
                <a:gd name="T99" fmla="*/ 86 h 320"/>
                <a:gd name="T100" fmla="*/ 121 w 256"/>
                <a:gd name="T101" fmla="*/ 87 h 320"/>
                <a:gd name="T102" fmla="*/ 119 w 256"/>
                <a:gd name="T103" fmla="*/ 99 h 320"/>
                <a:gd name="T104" fmla="*/ 136 w 256"/>
                <a:gd name="T105" fmla="*/ 110 h 320"/>
                <a:gd name="T106" fmla="*/ 161 w 256"/>
                <a:gd name="T107" fmla="*/ 140 h 320"/>
                <a:gd name="T108" fmla="*/ 139 w 256"/>
                <a:gd name="T109" fmla="*/ 167 h 320"/>
                <a:gd name="T110" fmla="*/ 128 w 256"/>
                <a:gd name="T111" fmla="*/ 181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56" h="320">
                  <a:moveTo>
                    <a:pt x="245" y="256"/>
                  </a:moveTo>
                  <a:cubicBezTo>
                    <a:pt x="235" y="256"/>
                    <a:pt x="235" y="256"/>
                    <a:pt x="235" y="256"/>
                  </a:cubicBezTo>
                  <a:cubicBezTo>
                    <a:pt x="235" y="224"/>
                    <a:pt x="235" y="224"/>
                    <a:pt x="235" y="224"/>
                  </a:cubicBezTo>
                  <a:cubicBezTo>
                    <a:pt x="235" y="218"/>
                    <a:pt x="230" y="213"/>
                    <a:pt x="224" y="213"/>
                  </a:cubicBezTo>
                  <a:cubicBezTo>
                    <a:pt x="195" y="213"/>
                    <a:pt x="195" y="213"/>
                    <a:pt x="195" y="213"/>
                  </a:cubicBezTo>
                  <a:cubicBezTo>
                    <a:pt x="225" y="192"/>
                    <a:pt x="245" y="157"/>
                    <a:pt x="245" y="117"/>
                  </a:cubicBezTo>
                  <a:cubicBezTo>
                    <a:pt x="245" y="52"/>
                    <a:pt x="193" y="0"/>
                    <a:pt x="128" y="0"/>
                  </a:cubicBezTo>
                  <a:cubicBezTo>
                    <a:pt x="63" y="0"/>
                    <a:pt x="11" y="52"/>
                    <a:pt x="11" y="117"/>
                  </a:cubicBezTo>
                  <a:cubicBezTo>
                    <a:pt x="11" y="157"/>
                    <a:pt x="31" y="192"/>
                    <a:pt x="61" y="213"/>
                  </a:cubicBezTo>
                  <a:cubicBezTo>
                    <a:pt x="11" y="213"/>
                    <a:pt x="11" y="213"/>
                    <a:pt x="11" y="213"/>
                  </a:cubicBezTo>
                  <a:cubicBezTo>
                    <a:pt x="5" y="213"/>
                    <a:pt x="0" y="218"/>
                    <a:pt x="0" y="224"/>
                  </a:cubicBezTo>
                  <a:cubicBezTo>
                    <a:pt x="0" y="266"/>
                    <a:pt x="0" y="266"/>
                    <a:pt x="0" y="266"/>
                  </a:cubicBezTo>
                  <a:cubicBezTo>
                    <a:pt x="0" y="272"/>
                    <a:pt x="5" y="277"/>
                    <a:pt x="11" y="277"/>
                  </a:cubicBezTo>
                  <a:cubicBezTo>
                    <a:pt x="21" y="277"/>
                    <a:pt x="21" y="277"/>
                    <a:pt x="21" y="277"/>
                  </a:cubicBezTo>
                  <a:cubicBezTo>
                    <a:pt x="21" y="309"/>
                    <a:pt x="21" y="309"/>
                    <a:pt x="21" y="309"/>
                  </a:cubicBezTo>
                  <a:cubicBezTo>
                    <a:pt x="21" y="315"/>
                    <a:pt x="26" y="320"/>
                    <a:pt x="32" y="320"/>
                  </a:cubicBezTo>
                  <a:cubicBezTo>
                    <a:pt x="245" y="320"/>
                    <a:pt x="245" y="320"/>
                    <a:pt x="245" y="320"/>
                  </a:cubicBezTo>
                  <a:cubicBezTo>
                    <a:pt x="251" y="320"/>
                    <a:pt x="256" y="315"/>
                    <a:pt x="256" y="309"/>
                  </a:cubicBezTo>
                  <a:cubicBezTo>
                    <a:pt x="256" y="266"/>
                    <a:pt x="256" y="266"/>
                    <a:pt x="256" y="266"/>
                  </a:cubicBezTo>
                  <a:cubicBezTo>
                    <a:pt x="256" y="260"/>
                    <a:pt x="251" y="256"/>
                    <a:pt x="245" y="256"/>
                  </a:cubicBezTo>
                  <a:close/>
                  <a:moveTo>
                    <a:pt x="213" y="256"/>
                  </a:moveTo>
                  <a:cubicBezTo>
                    <a:pt x="192" y="256"/>
                    <a:pt x="192" y="256"/>
                    <a:pt x="192" y="256"/>
                  </a:cubicBezTo>
                  <a:cubicBezTo>
                    <a:pt x="192" y="234"/>
                    <a:pt x="192" y="234"/>
                    <a:pt x="192" y="234"/>
                  </a:cubicBezTo>
                  <a:cubicBezTo>
                    <a:pt x="213" y="234"/>
                    <a:pt x="213" y="234"/>
                    <a:pt x="213" y="234"/>
                  </a:cubicBezTo>
                  <a:lnTo>
                    <a:pt x="213" y="256"/>
                  </a:lnTo>
                  <a:close/>
                  <a:moveTo>
                    <a:pt x="64" y="256"/>
                  </a:moveTo>
                  <a:cubicBezTo>
                    <a:pt x="64" y="234"/>
                    <a:pt x="64" y="234"/>
                    <a:pt x="64" y="234"/>
                  </a:cubicBezTo>
                  <a:cubicBezTo>
                    <a:pt x="85" y="234"/>
                    <a:pt x="85" y="234"/>
                    <a:pt x="85" y="234"/>
                  </a:cubicBezTo>
                  <a:cubicBezTo>
                    <a:pt x="85" y="256"/>
                    <a:pt x="85" y="256"/>
                    <a:pt x="85" y="256"/>
                  </a:cubicBezTo>
                  <a:lnTo>
                    <a:pt x="64" y="256"/>
                  </a:lnTo>
                  <a:close/>
                  <a:moveTo>
                    <a:pt x="107" y="256"/>
                  </a:moveTo>
                  <a:cubicBezTo>
                    <a:pt x="107" y="234"/>
                    <a:pt x="107" y="234"/>
                    <a:pt x="107" y="234"/>
                  </a:cubicBezTo>
                  <a:cubicBezTo>
                    <a:pt x="128" y="234"/>
                    <a:pt x="128" y="234"/>
                    <a:pt x="128" y="234"/>
                  </a:cubicBezTo>
                  <a:cubicBezTo>
                    <a:pt x="128" y="256"/>
                    <a:pt x="128" y="256"/>
                    <a:pt x="128" y="256"/>
                  </a:cubicBezTo>
                  <a:lnTo>
                    <a:pt x="107" y="256"/>
                  </a:lnTo>
                  <a:close/>
                  <a:moveTo>
                    <a:pt x="149" y="234"/>
                  </a:moveTo>
                  <a:cubicBezTo>
                    <a:pt x="171" y="234"/>
                    <a:pt x="171" y="234"/>
                    <a:pt x="171" y="234"/>
                  </a:cubicBezTo>
                  <a:cubicBezTo>
                    <a:pt x="171" y="256"/>
                    <a:pt x="171" y="256"/>
                    <a:pt x="171" y="256"/>
                  </a:cubicBezTo>
                  <a:cubicBezTo>
                    <a:pt x="149" y="256"/>
                    <a:pt x="149" y="256"/>
                    <a:pt x="149" y="256"/>
                  </a:cubicBezTo>
                  <a:lnTo>
                    <a:pt x="149" y="234"/>
                  </a:lnTo>
                  <a:close/>
                  <a:moveTo>
                    <a:pt x="192" y="277"/>
                  </a:moveTo>
                  <a:cubicBezTo>
                    <a:pt x="192" y="298"/>
                    <a:pt x="192" y="298"/>
                    <a:pt x="192" y="298"/>
                  </a:cubicBezTo>
                  <a:cubicBezTo>
                    <a:pt x="171" y="298"/>
                    <a:pt x="171" y="298"/>
                    <a:pt x="171" y="298"/>
                  </a:cubicBezTo>
                  <a:cubicBezTo>
                    <a:pt x="171" y="277"/>
                    <a:pt x="171" y="277"/>
                    <a:pt x="171" y="277"/>
                  </a:cubicBezTo>
                  <a:lnTo>
                    <a:pt x="192" y="277"/>
                  </a:lnTo>
                  <a:close/>
                  <a:moveTo>
                    <a:pt x="32" y="117"/>
                  </a:moveTo>
                  <a:cubicBezTo>
                    <a:pt x="32" y="64"/>
                    <a:pt x="75" y="21"/>
                    <a:pt x="128" y="21"/>
                  </a:cubicBezTo>
                  <a:cubicBezTo>
                    <a:pt x="181" y="21"/>
                    <a:pt x="224" y="64"/>
                    <a:pt x="224" y="117"/>
                  </a:cubicBezTo>
                  <a:cubicBezTo>
                    <a:pt x="224" y="170"/>
                    <a:pt x="181" y="213"/>
                    <a:pt x="128" y="213"/>
                  </a:cubicBezTo>
                  <a:cubicBezTo>
                    <a:pt x="75" y="213"/>
                    <a:pt x="32" y="170"/>
                    <a:pt x="32" y="117"/>
                  </a:cubicBezTo>
                  <a:close/>
                  <a:moveTo>
                    <a:pt x="21" y="234"/>
                  </a:moveTo>
                  <a:cubicBezTo>
                    <a:pt x="43" y="234"/>
                    <a:pt x="43" y="234"/>
                    <a:pt x="43" y="234"/>
                  </a:cubicBezTo>
                  <a:cubicBezTo>
                    <a:pt x="43" y="256"/>
                    <a:pt x="43" y="256"/>
                    <a:pt x="43" y="256"/>
                  </a:cubicBezTo>
                  <a:cubicBezTo>
                    <a:pt x="32" y="256"/>
                    <a:pt x="32" y="256"/>
                    <a:pt x="32" y="256"/>
                  </a:cubicBezTo>
                  <a:cubicBezTo>
                    <a:pt x="21" y="256"/>
                    <a:pt x="21" y="256"/>
                    <a:pt x="21" y="256"/>
                  </a:cubicBezTo>
                  <a:lnTo>
                    <a:pt x="21" y="234"/>
                  </a:lnTo>
                  <a:close/>
                  <a:moveTo>
                    <a:pt x="43" y="277"/>
                  </a:moveTo>
                  <a:cubicBezTo>
                    <a:pt x="64" y="277"/>
                    <a:pt x="64" y="277"/>
                    <a:pt x="64" y="277"/>
                  </a:cubicBezTo>
                  <a:cubicBezTo>
                    <a:pt x="64" y="298"/>
                    <a:pt x="64" y="298"/>
                    <a:pt x="64" y="298"/>
                  </a:cubicBezTo>
                  <a:cubicBezTo>
                    <a:pt x="43" y="298"/>
                    <a:pt x="43" y="298"/>
                    <a:pt x="43" y="298"/>
                  </a:cubicBezTo>
                  <a:lnTo>
                    <a:pt x="43" y="277"/>
                  </a:lnTo>
                  <a:close/>
                  <a:moveTo>
                    <a:pt x="85" y="298"/>
                  </a:moveTo>
                  <a:cubicBezTo>
                    <a:pt x="85" y="277"/>
                    <a:pt x="85" y="277"/>
                    <a:pt x="85" y="277"/>
                  </a:cubicBezTo>
                  <a:cubicBezTo>
                    <a:pt x="107" y="277"/>
                    <a:pt x="107" y="277"/>
                    <a:pt x="107" y="277"/>
                  </a:cubicBezTo>
                  <a:cubicBezTo>
                    <a:pt x="107" y="298"/>
                    <a:pt x="107" y="298"/>
                    <a:pt x="107" y="298"/>
                  </a:cubicBezTo>
                  <a:lnTo>
                    <a:pt x="85" y="298"/>
                  </a:lnTo>
                  <a:close/>
                  <a:moveTo>
                    <a:pt x="128" y="277"/>
                  </a:moveTo>
                  <a:cubicBezTo>
                    <a:pt x="149" y="277"/>
                    <a:pt x="149" y="277"/>
                    <a:pt x="149" y="277"/>
                  </a:cubicBezTo>
                  <a:cubicBezTo>
                    <a:pt x="149" y="298"/>
                    <a:pt x="149" y="298"/>
                    <a:pt x="149" y="298"/>
                  </a:cubicBezTo>
                  <a:cubicBezTo>
                    <a:pt x="128" y="298"/>
                    <a:pt x="128" y="298"/>
                    <a:pt x="128" y="298"/>
                  </a:cubicBezTo>
                  <a:lnTo>
                    <a:pt x="128" y="277"/>
                  </a:lnTo>
                  <a:close/>
                  <a:moveTo>
                    <a:pt x="235" y="298"/>
                  </a:moveTo>
                  <a:cubicBezTo>
                    <a:pt x="213" y="298"/>
                    <a:pt x="213" y="298"/>
                    <a:pt x="213" y="298"/>
                  </a:cubicBezTo>
                  <a:cubicBezTo>
                    <a:pt x="213" y="277"/>
                    <a:pt x="213" y="277"/>
                    <a:pt x="213" y="277"/>
                  </a:cubicBezTo>
                  <a:cubicBezTo>
                    <a:pt x="224" y="277"/>
                    <a:pt x="224" y="277"/>
                    <a:pt x="224" y="277"/>
                  </a:cubicBezTo>
                  <a:cubicBezTo>
                    <a:pt x="235" y="277"/>
                    <a:pt x="235" y="277"/>
                    <a:pt x="235" y="277"/>
                  </a:cubicBezTo>
                  <a:lnTo>
                    <a:pt x="235" y="298"/>
                  </a:lnTo>
                  <a:close/>
                  <a:moveTo>
                    <a:pt x="128" y="168"/>
                  </a:moveTo>
                  <a:cubicBezTo>
                    <a:pt x="128" y="168"/>
                    <a:pt x="126" y="168"/>
                    <a:pt x="126" y="168"/>
                  </a:cubicBezTo>
                  <a:cubicBezTo>
                    <a:pt x="115" y="168"/>
                    <a:pt x="107" y="166"/>
                    <a:pt x="96" y="162"/>
                  </a:cubicBezTo>
                  <a:cubicBezTo>
                    <a:pt x="96" y="143"/>
                    <a:pt x="96" y="143"/>
                    <a:pt x="96" y="143"/>
                  </a:cubicBezTo>
                  <a:cubicBezTo>
                    <a:pt x="107" y="146"/>
                    <a:pt x="108" y="148"/>
                    <a:pt x="113" y="149"/>
                  </a:cubicBezTo>
                  <a:cubicBezTo>
                    <a:pt x="117" y="150"/>
                    <a:pt x="122" y="151"/>
                    <a:pt x="125" y="151"/>
                  </a:cubicBezTo>
                  <a:cubicBezTo>
                    <a:pt x="130" y="151"/>
                    <a:pt x="133" y="150"/>
                    <a:pt x="136" y="148"/>
                  </a:cubicBezTo>
                  <a:cubicBezTo>
                    <a:pt x="138" y="147"/>
                    <a:pt x="140" y="144"/>
                    <a:pt x="140" y="141"/>
                  </a:cubicBezTo>
                  <a:cubicBezTo>
                    <a:pt x="140" y="139"/>
                    <a:pt x="139" y="137"/>
                    <a:pt x="138" y="135"/>
                  </a:cubicBezTo>
                  <a:cubicBezTo>
                    <a:pt x="137" y="134"/>
                    <a:pt x="135" y="132"/>
                    <a:pt x="133" y="131"/>
                  </a:cubicBezTo>
                  <a:cubicBezTo>
                    <a:pt x="131" y="130"/>
                    <a:pt x="127" y="127"/>
                    <a:pt x="121" y="124"/>
                  </a:cubicBezTo>
                  <a:cubicBezTo>
                    <a:pt x="115" y="122"/>
                    <a:pt x="110" y="119"/>
                    <a:pt x="107" y="116"/>
                  </a:cubicBezTo>
                  <a:cubicBezTo>
                    <a:pt x="104" y="114"/>
                    <a:pt x="102" y="111"/>
                    <a:pt x="100" y="107"/>
                  </a:cubicBezTo>
                  <a:cubicBezTo>
                    <a:pt x="98" y="104"/>
                    <a:pt x="98" y="100"/>
                    <a:pt x="98" y="95"/>
                  </a:cubicBezTo>
                  <a:cubicBezTo>
                    <a:pt x="98" y="86"/>
                    <a:pt x="102" y="80"/>
                    <a:pt x="108" y="75"/>
                  </a:cubicBezTo>
                  <a:cubicBezTo>
                    <a:pt x="112" y="71"/>
                    <a:pt x="117" y="68"/>
                    <a:pt x="128" y="68"/>
                  </a:cubicBezTo>
                  <a:cubicBezTo>
                    <a:pt x="128" y="53"/>
                    <a:pt x="128" y="53"/>
                    <a:pt x="128" y="53"/>
                  </a:cubicBezTo>
                  <a:cubicBezTo>
                    <a:pt x="139" y="53"/>
                    <a:pt x="139" y="53"/>
                    <a:pt x="139" y="53"/>
                  </a:cubicBezTo>
                  <a:cubicBezTo>
                    <a:pt x="139" y="67"/>
                    <a:pt x="139" y="67"/>
                    <a:pt x="139" y="67"/>
                  </a:cubicBezTo>
                  <a:cubicBezTo>
                    <a:pt x="139" y="68"/>
                    <a:pt x="144" y="68"/>
                    <a:pt x="147" y="69"/>
                  </a:cubicBezTo>
                  <a:cubicBezTo>
                    <a:pt x="152" y="70"/>
                    <a:pt x="154" y="72"/>
                    <a:pt x="160" y="74"/>
                  </a:cubicBezTo>
                  <a:cubicBezTo>
                    <a:pt x="153" y="90"/>
                    <a:pt x="153" y="90"/>
                    <a:pt x="153" y="90"/>
                  </a:cubicBezTo>
                  <a:cubicBezTo>
                    <a:pt x="148" y="88"/>
                    <a:pt x="143" y="87"/>
                    <a:pt x="140" y="86"/>
                  </a:cubicBezTo>
                  <a:cubicBezTo>
                    <a:pt x="136" y="85"/>
                    <a:pt x="133" y="85"/>
                    <a:pt x="130" y="85"/>
                  </a:cubicBezTo>
                  <a:cubicBezTo>
                    <a:pt x="126" y="85"/>
                    <a:pt x="123" y="85"/>
                    <a:pt x="121" y="87"/>
                  </a:cubicBezTo>
                  <a:cubicBezTo>
                    <a:pt x="119" y="89"/>
                    <a:pt x="117" y="91"/>
                    <a:pt x="117" y="94"/>
                  </a:cubicBezTo>
                  <a:cubicBezTo>
                    <a:pt x="117" y="96"/>
                    <a:pt x="118" y="98"/>
                    <a:pt x="119" y="99"/>
                  </a:cubicBezTo>
                  <a:cubicBezTo>
                    <a:pt x="120" y="101"/>
                    <a:pt x="121" y="102"/>
                    <a:pt x="123" y="103"/>
                  </a:cubicBezTo>
                  <a:cubicBezTo>
                    <a:pt x="125" y="104"/>
                    <a:pt x="129" y="107"/>
                    <a:pt x="136" y="110"/>
                  </a:cubicBezTo>
                  <a:cubicBezTo>
                    <a:pt x="145" y="114"/>
                    <a:pt x="151" y="119"/>
                    <a:pt x="155" y="123"/>
                  </a:cubicBezTo>
                  <a:cubicBezTo>
                    <a:pt x="158" y="128"/>
                    <a:pt x="161" y="133"/>
                    <a:pt x="161" y="140"/>
                  </a:cubicBezTo>
                  <a:cubicBezTo>
                    <a:pt x="161" y="148"/>
                    <a:pt x="159" y="155"/>
                    <a:pt x="153" y="160"/>
                  </a:cubicBezTo>
                  <a:cubicBezTo>
                    <a:pt x="148" y="164"/>
                    <a:pt x="139" y="166"/>
                    <a:pt x="139" y="167"/>
                  </a:cubicBezTo>
                  <a:cubicBezTo>
                    <a:pt x="139" y="181"/>
                    <a:pt x="139" y="181"/>
                    <a:pt x="139" y="181"/>
                  </a:cubicBezTo>
                  <a:cubicBezTo>
                    <a:pt x="128" y="181"/>
                    <a:pt x="128" y="181"/>
                    <a:pt x="128" y="181"/>
                  </a:cubicBezTo>
                  <a:lnTo>
                    <a:pt x="128"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1400" dirty="0"/>
            </a:p>
          </p:txBody>
        </p:sp>
      </p:grpSp>
      <p:grpSp>
        <p:nvGrpSpPr>
          <p:cNvPr id="3" name="Group 2"/>
          <p:cNvGrpSpPr/>
          <p:nvPr/>
        </p:nvGrpSpPr>
        <p:grpSpPr>
          <a:xfrm>
            <a:off x="2253126" y="1953852"/>
            <a:ext cx="273517" cy="273517"/>
            <a:chOff x="516768" y="3119255"/>
            <a:chExt cx="400457" cy="400457"/>
          </a:xfrm>
          <a:solidFill>
            <a:schemeClr val="accent2"/>
          </a:solidFill>
        </p:grpSpPr>
        <p:sp>
          <p:nvSpPr>
            <p:cNvPr id="10" name="Freeform 83"/>
            <p:cNvSpPr>
              <a:spLocks/>
            </p:cNvSpPr>
            <p:nvPr/>
          </p:nvSpPr>
          <p:spPr bwMode="auto">
            <a:xfrm>
              <a:off x="658106" y="3193457"/>
              <a:ext cx="134271" cy="250875"/>
            </a:xfrm>
            <a:custGeom>
              <a:avLst/>
              <a:gdLst>
                <a:gd name="T0" fmla="*/ 12 w 173"/>
                <a:gd name="T1" fmla="*/ 321 h 321"/>
                <a:gd name="T2" fmla="*/ 4 w 173"/>
                <a:gd name="T3" fmla="*/ 318 h 321"/>
                <a:gd name="T4" fmla="*/ 4 w 173"/>
                <a:gd name="T5" fmla="*/ 302 h 321"/>
                <a:gd name="T6" fmla="*/ 146 w 173"/>
                <a:gd name="T7" fmla="*/ 161 h 321"/>
                <a:gd name="T8" fmla="*/ 4 w 173"/>
                <a:gd name="T9" fmla="*/ 19 h 321"/>
                <a:gd name="T10" fmla="*/ 4 w 173"/>
                <a:gd name="T11" fmla="*/ 4 h 321"/>
                <a:gd name="T12" fmla="*/ 19 w 173"/>
                <a:gd name="T13" fmla="*/ 4 h 321"/>
                <a:gd name="T14" fmla="*/ 169 w 173"/>
                <a:gd name="T15" fmla="*/ 153 h 321"/>
                <a:gd name="T16" fmla="*/ 169 w 173"/>
                <a:gd name="T17" fmla="*/ 168 h 321"/>
                <a:gd name="T18" fmla="*/ 19 w 173"/>
                <a:gd name="T19" fmla="*/ 318 h 321"/>
                <a:gd name="T20" fmla="*/ 12 w 173"/>
                <a:gd name="T21" fmla="*/ 321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321">
                  <a:moveTo>
                    <a:pt x="12" y="321"/>
                  </a:moveTo>
                  <a:cubicBezTo>
                    <a:pt x="9" y="321"/>
                    <a:pt x="6" y="320"/>
                    <a:pt x="4" y="318"/>
                  </a:cubicBezTo>
                  <a:cubicBezTo>
                    <a:pt x="0" y="313"/>
                    <a:pt x="0" y="307"/>
                    <a:pt x="4" y="302"/>
                  </a:cubicBezTo>
                  <a:cubicBezTo>
                    <a:pt x="146" y="161"/>
                    <a:pt x="146" y="161"/>
                    <a:pt x="146" y="161"/>
                  </a:cubicBezTo>
                  <a:cubicBezTo>
                    <a:pt x="4" y="19"/>
                    <a:pt x="4" y="19"/>
                    <a:pt x="4" y="19"/>
                  </a:cubicBezTo>
                  <a:cubicBezTo>
                    <a:pt x="0" y="15"/>
                    <a:pt x="0" y="8"/>
                    <a:pt x="4" y="4"/>
                  </a:cubicBezTo>
                  <a:cubicBezTo>
                    <a:pt x="8" y="0"/>
                    <a:pt x="15" y="0"/>
                    <a:pt x="19" y="4"/>
                  </a:cubicBezTo>
                  <a:cubicBezTo>
                    <a:pt x="169" y="153"/>
                    <a:pt x="169" y="153"/>
                    <a:pt x="169" y="153"/>
                  </a:cubicBezTo>
                  <a:cubicBezTo>
                    <a:pt x="173" y="157"/>
                    <a:pt x="173" y="164"/>
                    <a:pt x="169" y="168"/>
                  </a:cubicBezTo>
                  <a:cubicBezTo>
                    <a:pt x="19" y="318"/>
                    <a:pt x="19" y="318"/>
                    <a:pt x="19" y="318"/>
                  </a:cubicBezTo>
                  <a:cubicBezTo>
                    <a:pt x="17" y="320"/>
                    <a:pt x="14" y="321"/>
                    <a:pt x="12" y="321"/>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sp>
          <p:nvSpPr>
            <p:cNvPr id="11" name="Freeform 84"/>
            <p:cNvSpPr>
              <a:spLocks noEditPoints="1"/>
            </p:cNvSpPr>
            <p:nvPr/>
          </p:nvSpPr>
          <p:spPr bwMode="auto">
            <a:xfrm>
              <a:off x="516768" y="3119255"/>
              <a:ext cx="400457" cy="400457"/>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grpSp>
      <p:grpSp>
        <p:nvGrpSpPr>
          <p:cNvPr id="13" name="Group 12"/>
          <p:cNvGrpSpPr/>
          <p:nvPr/>
        </p:nvGrpSpPr>
        <p:grpSpPr>
          <a:xfrm>
            <a:off x="2253125" y="3260070"/>
            <a:ext cx="273517" cy="273517"/>
            <a:chOff x="516768" y="3119255"/>
            <a:chExt cx="400457" cy="400457"/>
          </a:xfrm>
          <a:solidFill>
            <a:schemeClr val="accent2"/>
          </a:solidFill>
        </p:grpSpPr>
        <p:sp>
          <p:nvSpPr>
            <p:cNvPr id="14" name="Freeform 83"/>
            <p:cNvSpPr>
              <a:spLocks/>
            </p:cNvSpPr>
            <p:nvPr/>
          </p:nvSpPr>
          <p:spPr bwMode="auto">
            <a:xfrm>
              <a:off x="658106" y="3193457"/>
              <a:ext cx="134271" cy="250875"/>
            </a:xfrm>
            <a:custGeom>
              <a:avLst/>
              <a:gdLst>
                <a:gd name="T0" fmla="*/ 12 w 173"/>
                <a:gd name="T1" fmla="*/ 321 h 321"/>
                <a:gd name="T2" fmla="*/ 4 w 173"/>
                <a:gd name="T3" fmla="*/ 318 h 321"/>
                <a:gd name="T4" fmla="*/ 4 w 173"/>
                <a:gd name="T5" fmla="*/ 302 h 321"/>
                <a:gd name="T6" fmla="*/ 146 w 173"/>
                <a:gd name="T7" fmla="*/ 161 h 321"/>
                <a:gd name="T8" fmla="*/ 4 w 173"/>
                <a:gd name="T9" fmla="*/ 19 h 321"/>
                <a:gd name="T10" fmla="*/ 4 w 173"/>
                <a:gd name="T11" fmla="*/ 4 h 321"/>
                <a:gd name="T12" fmla="*/ 19 w 173"/>
                <a:gd name="T13" fmla="*/ 4 h 321"/>
                <a:gd name="T14" fmla="*/ 169 w 173"/>
                <a:gd name="T15" fmla="*/ 153 h 321"/>
                <a:gd name="T16" fmla="*/ 169 w 173"/>
                <a:gd name="T17" fmla="*/ 168 h 321"/>
                <a:gd name="T18" fmla="*/ 19 w 173"/>
                <a:gd name="T19" fmla="*/ 318 h 321"/>
                <a:gd name="T20" fmla="*/ 12 w 173"/>
                <a:gd name="T21" fmla="*/ 321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321">
                  <a:moveTo>
                    <a:pt x="12" y="321"/>
                  </a:moveTo>
                  <a:cubicBezTo>
                    <a:pt x="9" y="321"/>
                    <a:pt x="6" y="320"/>
                    <a:pt x="4" y="318"/>
                  </a:cubicBezTo>
                  <a:cubicBezTo>
                    <a:pt x="0" y="313"/>
                    <a:pt x="0" y="307"/>
                    <a:pt x="4" y="302"/>
                  </a:cubicBezTo>
                  <a:cubicBezTo>
                    <a:pt x="146" y="161"/>
                    <a:pt x="146" y="161"/>
                    <a:pt x="146" y="161"/>
                  </a:cubicBezTo>
                  <a:cubicBezTo>
                    <a:pt x="4" y="19"/>
                    <a:pt x="4" y="19"/>
                    <a:pt x="4" y="19"/>
                  </a:cubicBezTo>
                  <a:cubicBezTo>
                    <a:pt x="0" y="15"/>
                    <a:pt x="0" y="8"/>
                    <a:pt x="4" y="4"/>
                  </a:cubicBezTo>
                  <a:cubicBezTo>
                    <a:pt x="8" y="0"/>
                    <a:pt x="15" y="0"/>
                    <a:pt x="19" y="4"/>
                  </a:cubicBezTo>
                  <a:cubicBezTo>
                    <a:pt x="169" y="153"/>
                    <a:pt x="169" y="153"/>
                    <a:pt x="169" y="153"/>
                  </a:cubicBezTo>
                  <a:cubicBezTo>
                    <a:pt x="173" y="157"/>
                    <a:pt x="173" y="164"/>
                    <a:pt x="169" y="168"/>
                  </a:cubicBezTo>
                  <a:cubicBezTo>
                    <a:pt x="19" y="318"/>
                    <a:pt x="19" y="318"/>
                    <a:pt x="19" y="318"/>
                  </a:cubicBezTo>
                  <a:cubicBezTo>
                    <a:pt x="17" y="320"/>
                    <a:pt x="14" y="321"/>
                    <a:pt x="12" y="321"/>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sp>
          <p:nvSpPr>
            <p:cNvPr id="15" name="Freeform 84"/>
            <p:cNvSpPr>
              <a:spLocks noEditPoints="1"/>
            </p:cNvSpPr>
            <p:nvPr/>
          </p:nvSpPr>
          <p:spPr bwMode="auto">
            <a:xfrm>
              <a:off x="516768" y="3119255"/>
              <a:ext cx="400457" cy="400457"/>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grpSp>
      <p:grpSp>
        <p:nvGrpSpPr>
          <p:cNvPr id="16" name="Group 15"/>
          <p:cNvGrpSpPr/>
          <p:nvPr/>
        </p:nvGrpSpPr>
        <p:grpSpPr>
          <a:xfrm>
            <a:off x="2266400" y="5385061"/>
            <a:ext cx="273517" cy="273517"/>
            <a:chOff x="516768" y="3119255"/>
            <a:chExt cx="400457" cy="400457"/>
          </a:xfrm>
          <a:solidFill>
            <a:schemeClr val="accent2"/>
          </a:solidFill>
        </p:grpSpPr>
        <p:sp>
          <p:nvSpPr>
            <p:cNvPr id="17" name="Freeform 83"/>
            <p:cNvSpPr>
              <a:spLocks/>
            </p:cNvSpPr>
            <p:nvPr/>
          </p:nvSpPr>
          <p:spPr bwMode="auto">
            <a:xfrm>
              <a:off x="658106" y="3193457"/>
              <a:ext cx="134271" cy="250875"/>
            </a:xfrm>
            <a:custGeom>
              <a:avLst/>
              <a:gdLst>
                <a:gd name="T0" fmla="*/ 12 w 173"/>
                <a:gd name="T1" fmla="*/ 321 h 321"/>
                <a:gd name="T2" fmla="*/ 4 w 173"/>
                <a:gd name="T3" fmla="*/ 318 h 321"/>
                <a:gd name="T4" fmla="*/ 4 w 173"/>
                <a:gd name="T5" fmla="*/ 302 h 321"/>
                <a:gd name="T6" fmla="*/ 146 w 173"/>
                <a:gd name="T7" fmla="*/ 161 h 321"/>
                <a:gd name="T8" fmla="*/ 4 w 173"/>
                <a:gd name="T9" fmla="*/ 19 h 321"/>
                <a:gd name="T10" fmla="*/ 4 w 173"/>
                <a:gd name="T11" fmla="*/ 4 h 321"/>
                <a:gd name="T12" fmla="*/ 19 w 173"/>
                <a:gd name="T13" fmla="*/ 4 h 321"/>
                <a:gd name="T14" fmla="*/ 169 w 173"/>
                <a:gd name="T15" fmla="*/ 153 h 321"/>
                <a:gd name="T16" fmla="*/ 169 w 173"/>
                <a:gd name="T17" fmla="*/ 168 h 321"/>
                <a:gd name="T18" fmla="*/ 19 w 173"/>
                <a:gd name="T19" fmla="*/ 318 h 321"/>
                <a:gd name="T20" fmla="*/ 12 w 173"/>
                <a:gd name="T21" fmla="*/ 321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321">
                  <a:moveTo>
                    <a:pt x="12" y="321"/>
                  </a:moveTo>
                  <a:cubicBezTo>
                    <a:pt x="9" y="321"/>
                    <a:pt x="6" y="320"/>
                    <a:pt x="4" y="318"/>
                  </a:cubicBezTo>
                  <a:cubicBezTo>
                    <a:pt x="0" y="313"/>
                    <a:pt x="0" y="307"/>
                    <a:pt x="4" y="302"/>
                  </a:cubicBezTo>
                  <a:cubicBezTo>
                    <a:pt x="146" y="161"/>
                    <a:pt x="146" y="161"/>
                    <a:pt x="146" y="161"/>
                  </a:cubicBezTo>
                  <a:cubicBezTo>
                    <a:pt x="4" y="19"/>
                    <a:pt x="4" y="19"/>
                    <a:pt x="4" y="19"/>
                  </a:cubicBezTo>
                  <a:cubicBezTo>
                    <a:pt x="0" y="15"/>
                    <a:pt x="0" y="8"/>
                    <a:pt x="4" y="4"/>
                  </a:cubicBezTo>
                  <a:cubicBezTo>
                    <a:pt x="8" y="0"/>
                    <a:pt x="15" y="0"/>
                    <a:pt x="19" y="4"/>
                  </a:cubicBezTo>
                  <a:cubicBezTo>
                    <a:pt x="169" y="153"/>
                    <a:pt x="169" y="153"/>
                    <a:pt x="169" y="153"/>
                  </a:cubicBezTo>
                  <a:cubicBezTo>
                    <a:pt x="173" y="157"/>
                    <a:pt x="173" y="164"/>
                    <a:pt x="169" y="168"/>
                  </a:cubicBezTo>
                  <a:cubicBezTo>
                    <a:pt x="19" y="318"/>
                    <a:pt x="19" y="318"/>
                    <a:pt x="19" y="318"/>
                  </a:cubicBezTo>
                  <a:cubicBezTo>
                    <a:pt x="17" y="320"/>
                    <a:pt x="14" y="321"/>
                    <a:pt x="12" y="321"/>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sp>
          <p:nvSpPr>
            <p:cNvPr id="18" name="Freeform 84"/>
            <p:cNvSpPr>
              <a:spLocks noEditPoints="1"/>
            </p:cNvSpPr>
            <p:nvPr/>
          </p:nvSpPr>
          <p:spPr bwMode="auto">
            <a:xfrm>
              <a:off x="516768" y="3119255"/>
              <a:ext cx="400457" cy="400457"/>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grpSp>
    </p:spTree>
    <p:extLst>
      <p:ext uri="{BB962C8B-B14F-4D97-AF65-F5344CB8AC3E}">
        <p14:creationId xmlns:p14="http://schemas.microsoft.com/office/powerpoint/2010/main" val="14125281"/>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Rectangle 161"/>
          <p:cNvSpPr/>
          <p:nvPr/>
        </p:nvSpPr>
        <p:spPr bwMode="gray">
          <a:xfrm>
            <a:off x="2088356" y="1524240"/>
            <a:ext cx="7993856" cy="5132055"/>
          </a:xfrm>
          <a:prstGeom prst="rect">
            <a:avLst/>
          </a:prstGeom>
          <a:noFill/>
          <a:ln w="12700" algn="ctr">
            <a:solidFill>
              <a:schemeClr val="accent5"/>
            </a:solidFill>
            <a:prstDash val="dash"/>
            <a:miter lim="800000"/>
            <a:headEnd/>
            <a:tailEnd/>
          </a:ln>
        </p:spPr>
        <p:txBody>
          <a:bodyPr wrap="square" lIns="88900" tIns="88900" rIns="88900" bIns="88900" rtlCol="0" anchor="t"/>
          <a:lstStyle/>
          <a:p>
            <a:pPr>
              <a:lnSpc>
                <a:spcPct val="108000"/>
              </a:lnSpc>
              <a:spcAft>
                <a:spcPts val="600"/>
              </a:spcAft>
            </a:pPr>
            <a:r>
              <a:rPr lang="en-US" b="1" i="1" dirty="0"/>
              <a:t>Members learn about commercial insurance and make informed decisions about their healthcare</a:t>
            </a:r>
          </a:p>
          <a:p>
            <a:r>
              <a:rPr lang="en-US" dirty="0"/>
              <a:t>	</a:t>
            </a:r>
            <a:r>
              <a:rPr lang="en-US" u="sng" dirty="0">
                <a:solidFill>
                  <a:schemeClr val="accent5"/>
                </a:solidFill>
              </a:rPr>
              <a:t>Cost Sharing</a:t>
            </a:r>
            <a:r>
              <a:rPr lang="en-US" dirty="0">
                <a:solidFill>
                  <a:schemeClr val="accent5"/>
                </a:solidFill>
              </a:rPr>
              <a:t>: </a:t>
            </a:r>
          </a:p>
          <a:p>
            <a:r>
              <a:rPr lang="en-US" dirty="0">
                <a:solidFill>
                  <a:schemeClr val="accent5"/>
                </a:solidFill>
              </a:rPr>
              <a:t>	</a:t>
            </a:r>
            <a:r>
              <a:rPr lang="en-US" dirty="0"/>
              <a:t>Members learn about key commercial market features, like 	making timely monthly premium payments, tracking 	deductibles, and managing an account similar to a healthcare 	flexible spending account.</a:t>
            </a:r>
          </a:p>
          <a:p>
            <a:endParaRPr lang="en-US" u="sng" dirty="0"/>
          </a:p>
          <a:p>
            <a:r>
              <a:rPr lang="en-US" dirty="0"/>
              <a:t>	</a:t>
            </a:r>
            <a:r>
              <a:rPr lang="en-US" u="sng" dirty="0">
                <a:solidFill>
                  <a:schemeClr val="accent5"/>
                </a:solidFill>
              </a:rPr>
              <a:t>Premium Assistance</a:t>
            </a:r>
            <a:r>
              <a:rPr lang="en-US" dirty="0">
                <a:solidFill>
                  <a:schemeClr val="accent5"/>
                </a:solidFill>
              </a:rPr>
              <a:t>: </a:t>
            </a:r>
          </a:p>
          <a:p>
            <a:r>
              <a:rPr lang="en-US" dirty="0">
                <a:solidFill>
                  <a:schemeClr val="accent5"/>
                </a:solidFill>
              </a:rPr>
              <a:t>	</a:t>
            </a:r>
            <a:r>
              <a:rPr lang="en-US" dirty="0"/>
              <a:t>Members learn about their job-based coverage, provider 	networks, and 	covered services, while receiving wraparound 	coverage to make sure they have access to all Medicaid-	covered services.</a:t>
            </a:r>
          </a:p>
          <a:p>
            <a:endParaRPr lang="en-US" dirty="0"/>
          </a:p>
          <a:p>
            <a:r>
              <a:rPr lang="en-US" dirty="0"/>
              <a:t>	</a:t>
            </a:r>
            <a:r>
              <a:rPr lang="en-US" u="sng" dirty="0">
                <a:solidFill>
                  <a:schemeClr val="accent5"/>
                </a:solidFill>
              </a:rPr>
              <a:t>Deductible Account</a:t>
            </a:r>
            <a:r>
              <a:rPr lang="en-US" dirty="0">
                <a:solidFill>
                  <a:schemeClr val="accent5"/>
                </a:solidFill>
              </a:rPr>
              <a:t>: </a:t>
            </a:r>
            <a:r>
              <a:rPr lang="en-US" dirty="0"/>
              <a:t>Members are empowered to be active 	healthcare consumers by receiving a $1,000 state-funded 	health savings-like account. </a:t>
            </a:r>
          </a:p>
          <a:p>
            <a:pPr>
              <a:lnSpc>
                <a:spcPct val="108000"/>
              </a:lnSpc>
            </a:pPr>
            <a:endParaRPr lang="en-US" sz="1400" dirty="0"/>
          </a:p>
          <a:p>
            <a:pPr>
              <a:lnSpc>
                <a:spcPct val="108000"/>
              </a:lnSpc>
            </a:pPr>
            <a:endParaRPr lang="en-US" sz="1400" dirty="0"/>
          </a:p>
          <a:p>
            <a:pPr>
              <a:lnSpc>
                <a:spcPct val="108000"/>
              </a:lnSpc>
            </a:pPr>
            <a:endParaRPr lang="en-US" sz="1400" dirty="0"/>
          </a:p>
        </p:txBody>
      </p:sp>
      <p:sp>
        <p:nvSpPr>
          <p:cNvPr id="164" name="Rectangle 163"/>
          <p:cNvSpPr/>
          <p:nvPr/>
        </p:nvSpPr>
        <p:spPr bwMode="gray">
          <a:xfrm>
            <a:off x="2088356" y="868441"/>
            <a:ext cx="7993857" cy="548640"/>
          </a:xfrm>
          <a:prstGeom prst="rect">
            <a:avLst/>
          </a:prstGeom>
          <a:noFill/>
          <a:ln w="12700" algn="ctr">
            <a:solidFill>
              <a:schemeClr val="accent5"/>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a:solidFill>
                <a:schemeClr val="bg1"/>
              </a:solidFill>
            </a:endParaRPr>
          </a:p>
        </p:txBody>
      </p:sp>
      <p:sp>
        <p:nvSpPr>
          <p:cNvPr id="2" name="Title 1"/>
          <p:cNvSpPr>
            <a:spLocks noGrp="1"/>
          </p:cNvSpPr>
          <p:nvPr>
            <p:ph type="title"/>
          </p:nvPr>
        </p:nvSpPr>
        <p:spPr>
          <a:xfrm>
            <a:off x="1900239" y="317501"/>
            <a:ext cx="8391525" cy="305442"/>
          </a:xfrm>
        </p:spPr>
        <p:txBody>
          <a:bodyPr>
            <a:normAutofit fontScale="90000"/>
          </a:bodyPr>
          <a:lstStyle/>
          <a:p>
            <a:r>
              <a:rPr lang="en-US" dirty="0"/>
              <a:t>Innovative Components of Kentucky HEALTH</a:t>
            </a:r>
          </a:p>
        </p:txBody>
      </p:sp>
      <p:sp>
        <p:nvSpPr>
          <p:cNvPr id="160" name="Hexagon 159"/>
          <p:cNvSpPr/>
          <p:nvPr/>
        </p:nvSpPr>
        <p:spPr bwMode="gray">
          <a:xfrm>
            <a:off x="1900238" y="868441"/>
            <a:ext cx="640080" cy="548640"/>
          </a:xfrm>
          <a:prstGeom prst="hexagon">
            <a:avLst/>
          </a:prstGeom>
          <a:solidFill>
            <a:schemeClr val="accent5"/>
          </a:solidFill>
          <a:ln w="12700" algn="ctr">
            <a:solidFill>
              <a:schemeClr val="accent5"/>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a:solidFill>
                <a:schemeClr val="bg1"/>
              </a:solidFill>
            </a:endParaRPr>
          </a:p>
        </p:txBody>
      </p:sp>
      <p:sp>
        <p:nvSpPr>
          <p:cNvPr id="163" name="Rectangle 162"/>
          <p:cNvSpPr/>
          <p:nvPr/>
        </p:nvSpPr>
        <p:spPr bwMode="gray">
          <a:xfrm>
            <a:off x="2540318" y="963350"/>
            <a:ext cx="2405538" cy="358825"/>
          </a:xfrm>
          <a:prstGeom prst="rect">
            <a:avLst/>
          </a:prstGeom>
          <a:noFill/>
          <a:ln w="19050" algn="ctr">
            <a:noFill/>
            <a:miter lim="800000"/>
            <a:headEnd/>
            <a:tailEnd/>
          </a:ln>
        </p:spPr>
        <p:txBody>
          <a:bodyPr wrap="square" lIns="88900" tIns="88900" rIns="88900" bIns="88900" rtlCol="0" anchor="ctr"/>
          <a:lstStyle/>
          <a:p>
            <a:pPr>
              <a:lnSpc>
                <a:spcPct val="106000"/>
              </a:lnSpc>
              <a:buFont typeface="Wingdings 2" pitchFamily="18" charset="2"/>
              <a:buNone/>
            </a:pPr>
            <a:r>
              <a:rPr lang="en-US" b="1" dirty="0">
                <a:solidFill>
                  <a:schemeClr val="accent5"/>
                </a:solidFill>
              </a:rPr>
              <a:t>Understanding</a:t>
            </a:r>
          </a:p>
        </p:txBody>
      </p:sp>
      <p:grpSp>
        <p:nvGrpSpPr>
          <p:cNvPr id="18" name="Group 932"/>
          <p:cNvGrpSpPr>
            <a:grpSpLocks noChangeAspect="1"/>
          </p:cNvGrpSpPr>
          <p:nvPr/>
        </p:nvGrpSpPr>
        <p:grpSpPr bwMode="auto">
          <a:xfrm>
            <a:off x="2037398" y="959881"/>
            <a:ext cx="365760" cy="365760"/>
            <a:chOff x="5795" y="3560"/>
            <a:chExt cx="340" cy="340"/>
          </a:xfrm>
          <a:solidFill>
            <a:schemeClr val="bg1"/>
          </a:solidFill>
        </p:grpSpPr>
        <p:sp>
          <p:nvSpPr>
            <p:cNvPr id="19" name="Freeform 933"/>
            <p:cNvSpPr>
              <a:spLocks noEditPoints="1"/>
            </p:cNvSpPr>
            <p:nvPr/>
          </p:nvSpPr>
          <p:spPr bwMode="auto">
            <a:xfrm>
              <a:off x="5859" y="3652"/>
              <a:ext cx="212" cy="148"/>
            </a:xfrm>
            <a:custGeom>
              <a:avLst/>
              <a:gdLst>
                <a:gd name="T0" fmla="*/ 313 w 320"/>
                <a:gd name="T1" fmla="*/ 54 h 224"/>
                <a:gd name="T2" fmla="*/ 163 w 320"/>
                <a:gd name="T3" fmla="*/ 1 h 224"/>
                <a:gd name="T4" fmla="*/ 156 w 320"/>
                <a:gd name="T5" fmla="*/ 1 h 224"/>
                <a:gd name="T6" fmla="*/ 7 w 320"/>
                <a:gd name="T7" fmla="*/ 54 h 224"/>
                <a:gd name="T8" fmla="*/ 0 w 320"/>
                <a:gd name="T9" fmla="*/ 64 h 224"/>
                <a:gd name="T10" fmla="*/ 6 w 320"/>
                <a:gd name="T11" fmla="*/ 74 h 224"/>
                <a:gd name="T12" fmla="*/ 63 w 320"/>
                <a:gd name="T13" fmla="*/ 98 h 224"/>
                <a:gd name="T14" fmla="*/ 53 w 320"/>
                <a:gd name="T15" fmla="*/ 170 h 224"/>
                <a:gd name="T16" fmla="*/ 54 w 320"/>
                <a:gd name="T17" fmla="*/ 176 h 224"/>
                <a:gd name="T18" fmla="*/ 160 w 320"/>
                <a:gd name="T19" fmla="*/ 224 h 224"/>
                <a:gd name="T20" fmla="*/ 264 w 320"/>
                <a:gd name="T21" fmla="*/ 178 h 224"/>
                <a:gd name="T22" fmla="*/ 266 w 320"/>
                <a:gd name="T23" fmla="*/ 170 h 224"/>
                <a:gd name="T24" fmla="*/ 257 w 320"/>
                <a:gd name="T25" fmla="*/ 98 h 224"/>
                <a:gd name="T26" fmla="*/ 288 w 320"/>
                <a:gd name="T27" fmla="*/ 85 h 224"/>
                <a:gd name="T28" fmla="*/ 288 w 320"/>
                <a:gd name="T29" fmla="*/ 214 h 224"/>
                <a:gd name="T30" fmla="*/ 298 w 320"/>
                <a:gd name="T31" fmla="*/ 224 h 224"/>
                <a:gd name="T32" fmla="*/ 309 w 320"/>
                <a:gd name="T33" fmla="*/ 214 h 224"/>
                <a:gd name="T34" fmla="*/ 309 w 320"/>
                <a:gd name="T35" fmla="*/ 76 h 224"/>
                <a:gd name="T36" fmla="*/ 313 w 320"/>
                <a:gd name="T37" fmla="*/ 74 h 224"/>
                <a:gd name="T38" fmla="*/ 320 w 320"/>
                <a:gd name="T39" fmla="*/ 64 h 224"/>
                <a:gd name="T40" fmla="*/ 313 w 320"/>
                <a:gd name="T41" fmla="*/ 54 h 224"/>
                <a:gd name="T42" fmla="*/ 244 w 320"/>
                <a:gd name="T43" fmla="*/ 167 h 224"/>
                <a:gd name="T44" fmla="*/ 160 w 320"/>
                <a:gd name="T45" fmla="*/ 203 h 224"/>
                <a:gd name="T46" fmla="*/ 75 w 320"/>
                <a:gd name="T47" fmla="*/ 168 h 224"/>
                <a:gd name="T48" fmla="*/ 83 w 320"/>
                <a:gd name="T49" fmla="*/ 107 h 224"/>
                <a:gd name="T50" fmla="*/ 155 w 320"/>
                <a:gd name="T51" fmla="*/ 138 h 224"/>
                <a:gd name="T52" fmla="*/ 160 w 320"/>
                <a:gd name="T53" fmla="*/ 139 h 224"/>
                <a:gd name="T54" fmla="*/ 164 w 320"/>
                <a:gd name="T55" fmla="*/ 138 h 224"/>
                <a:gd name="T56" fmla="*/ 236 w 320"/>
                <a:gd name="T57" fmla="*/ 107 h 224"/>
                <a:gd name="T58" fmla="*/ 244 w 320"/>
                <a:gd name="T59" fmla="*/ 167 h 224"/>
                <a:gd name="T60" fmla="*/ 160 w 320"/>
                <a:gd name="T61" fmla="*/ 117 h 224"/>
                <a:gd name="T62" fmla="*/ 40 w 320"/>
                <a:gd name="T63" fmla="*/ 65 h 224"/>
                <a:gd name="T64" fmla="*/ 160 w 320"/>
                <a:gd name="T65" fmla="*/ 22 h 224"/>
                <a:gd name="T66" fmla="*/ 280 w 320"/>
                <a:gd name="T67" fmla="*/ 65 h 224"/>
                <a:gd name="T68" fmla="*/ 160 w 320"/>
                <a:gd name="T69" fmla="*/ 117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20" h="224">
                  <a:moveTo>
                    <a:pt x="313" y="54"/>
                  </a:moveTo>
                  <a:cubicBezTo>
                    <a:pt x="163" y="1"/>
                    <a:pt x="163" y="1"/>
                    <a:pt x="163" y="1"/>
                  </a:cubicBezTo>
                  <a:cubicBezTo>
                    <a:pt x="161" y="0"/>
                    <a:pt x="158" y="0"/>
                    <a:pt x="156" y="1"/>
                  </a:cubicBezTo>
                  <a:cubicBezTo>
                    <a:pt x="7" y="54"/>
                    <a:pt x="7" y="54"/>
                    <a:pt x="7" y="54"/>
                  </a:cubicBezTo>
                  <a:cubicBezTo>
                    <a:pt x="3" y="56"/>
                    <a:pt x="0" y="60"/>
                    <a:pt x="0" y="64"/>
                  </a:cubicBezTo>
                  <a:cubicBezTo>
                    <a:pt x="0" y="68"/>
                    <a:pt x="2" y="72"/>
                    <a:pt x="6" y="74"/>
                  </a:cubicBezTo>
                  <a:cubicBezTo>
                    <a:pt x="63" y="98"/>
                    <a:pt x="63" y="98"/>
                    <a:pt x="63" y="98"/>
                  </a:cubicBezTo>
                  <a:cubicBezTo>
                    <a:pt x="53" y="170"/>
                    <a:pt x="53" y="170"/>
                    <a:pt x="53" y="170"/>
                  </a:cubicBezTo>
                  <a:cubicBezTo>
                    <a:pt x="53" y="172"/>
                    <a:pt x="53" y="174"/>
                    <a:pt x="54" y="176"/>
                  </a:cubicBezTo>
                  <a:cubicBezTo>
                    <a:pt x="56" y="178"/>
                    <a:pt x="83" y="224"/>
                    <a:pt x="160" y="224"/>
                  </a:cubicBezTo>
                  <a:cubicBezTo>
                    <a:pt x="223" y="224"/>
                    <a:pt x="262" y="180"/>
                    <a:pt x="264" y="178"/>
                  </a:cubicBezTo>
                  <a:cubicBezTo>
                    <a:pt x="266" y="176"/>
                    <a:pt x="267" y="173"/>
                    <a:pt x="266" y="170"/>
                  </a:cubicBezTo>
                  <a:cubicBezTo>
                    <a:pt x="257" y="98"/>
                    <a:pt x="257" y="98"/>
                    <a:pt x="257" y="98"/>
                  </a:cubicBezTo>
                  <a:cubicBezTo>
                    <a:pt x="288" y="85"/>
                    <a:pt x="288" y="85"/>
                    <a:pt x="288" y="85"/>
                  </a:cubicBezTo>
                  <a:cubicBezTo>
                    <a:pt x="288" y="214"/>
                    <a:pt x="288" y="214"/>
                    <a:pt x="288" y="214"/>
                  </a:cubicBezTo>
                  <a:cubicBezTo>
                    <a:pt x="288" y="220"/>
                    <a:pt x="292" y="224"/>
                    <a:pt x="298" y="224"/>
                  </a:cubicBezTo>
                  <a:cubicBezTo>
                    <a:pt x="304" y="224"/>
                    <a:pt x="309" y="220"/>
                    <a:pt x="309" y="214"/>
                  </a:cubicBezTo>
                  <a:cubicBezTo>
                    <a:pt x="309" y="76"/>
                    <a:pt x="309" y="76"/>
                    <a:pt x="309" y="76"/>
                  </a:cubicBezTo>
                  <a:cubicBezTo>
                    <a:pt x="313" y="74"/>
                    <a:pt x="313" y="74"/>
                    <a:pt x="313" y="74"/>
                  </a:cubicBezTo>
                  <a:cubicBezTo>
                    <a:pt x="317" y="72"/>
                    <a:pt x="320" y="68"/>
                    <a:pt x="320" y="64"/>
                  </a:cubicBezTo>
                  <a:cubicBezTo>
                    <a:pt x="320" y="60"/>
                    <a:pt x="317" y="56"/>
                    <a:pt x="313" y="54"/>
                  </a:cubicBezTo>
                  <a:close/>
                  <a:moveTo>
                    <a:pt x="244" y="167"/>
                  </a:moveTo>
                  <a:cubicBezTo>
                    <a:pt x="235" y="177"/>
                    <a:pt x="203" y="203"/>
                    <a:pt x="160" y="203"/>
                  </a:cubicBezTo>
                  <a:cubicBezTo>
                    <a:pt x="105" y="203"/>
                    <a:pt x="81" y="177"/>
                    <a:pt x="75" y="168"/>
                  </a:cubicBezTo>
                  <a:cubicBezTo>
                    <a:pt x="83" y="107"/>
                    <a:pt x="83" y="107"/>
                    <a:pt x="83" y="107"/>
                  </a:cubicBezTo>
                  <a:cubicBezTo>
                    <a:pt x="155" y="138"/>
                    <a:pt x="155" y="138"/>
                    <a:pt x="155" y="138"/>
                  </a:cubicBezTo>
                  <a:cubicBezTo>
                    <a:pt x="157" y="139"/>
                    <a:pt x="158" y="139"/>
                    <a:pt x="160" y="139"/>
                  </a:cubicBezTo>
                  <a:cubicBezTo>
                    <a:pt x="161" y="139"/>
                    <a:pt x="163" y="139"/>
                    <a:pt x="164" y="138"/>
                  </a:cubicBezTo>
                  <a:cubicBezTo>
                    <a:pt x="236" y="107"/>
                    <a:pt x="236" y="107"/>
                    <a:pt x="236" y="107"/>
                  </a:cubicBezTo>
                  <a:lnTo>
                    <a:pt x="244" y="167"/>
                  </a:lnTo>
                  <a:close/>
                  <a:moveTo>
                    <a:pt x="160" y="117"/>
                  </a:moveTo>
                  <a:cubicBezTo>
                    <a:pt x="40" y="65"/>
                    <a:pt x="40" y="65"/>
                    <a:pt x="40" y="65"/>
                  </a:cubicBezTo>
                  <a:cubicBezTo>
                    <a:pt x="160" y="22"/>
                    <a:pt x="160" y="22"/>
                    <a:pt x="160" y="22"/>
                  </a:cubicBezTo>
                  <a:cubicBezTo>
                    <a:pt x="280" y="65"/>
                    <a:pt x="280" y="65"/>
                    <a:pt x="280" y="65"/>
                  </a:cubicBezTo>
                  <a:lnTo>
                    <a:pt x="160" y="11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sp>
          <p:nvSpPr>
            <p:cNvPr id="20" name="Freeform 934"/>
            <p:cNvSpPr>
              <a:spLocks noEditPoints="1"/>
            </p:cNvSpPr>
            <p:nvPr/>
          </p:nvSpPr>
          <p:spPr bwMode="auto">
            <a:xfrm>
              <a:off x="5795" y="3560"/>
              <a:ext cx="340" cy="340"/>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grpSp>
      <p:grpSp>
        <p:nvGrpSpPr>
          <p:cNvPr id="10" name="Group 9"/>
          <p:cNvGrpSpPr/>
          <p:nvPr/>
        </p:nvGrpSpPr>
        <p:grpSpPr>
          <a:xfrm>
            <a:off x="2253126" y="2296814"/>
            <a:ext cx="273517" cy="273517"/>
            <a:chOff x="516768" y="3119255"/>
            <a:chExt cx="400457" cy="400457"/>
          </a:xfrm>
          <a:solidFill>
            <a:schemeClr val="accent5"/>
          </a:solidFill>
        </p:grpSpPr>
        <p:sp>
          <p:nvSpPr>
            <p:cNvPr id="11" name="Freeform 83"/>
            <p:cNvSpPr>
              <a:spLocks/>
            </p:cNvSpPr>
            <p:nvPr/>
          </p:nvSpPr>
          <p:spPr bwMode="auto">
            <a:xfrm>
              <a:off x="658106" y="3193457"/>
              <a:ext cx="134271" cy="250875"/>
            </a:xfrm>
            <a:custGeom>
              <a:avLst/>
              <a:gdLst>
                <a:gd name="T0" fmla="*/ 12 w 173"/>
                <a:gd name="T1" fmla="*/ 321 h 321"/>
                <a:gd name="T2" fmla="*/ 4 w 173"/>
                <a:gd name="T3" fmla="*/ 318 h 321"/>
                <a:gd name="T4" fmla="*/ 4 w 173"/>
                <a:gd name="T5" fmla="*/ 302 h 321"/>
                <a:gd name="T6" fmla="*/ 146 w 173"/>
                <a:gd name="T7" fmla="*/ 161 h 321"/>
                <a:gd name="T8" fmla="*/ 4 w 173"/>
                <a:gd name="T9" fmla="*/ 19 h 321"/>
                <a:gd name="T10" fmla="*/ 4 w 173"/>
                <a:gd name="T11" fmla="*/ 4 h 321"/>
                <a:gd name="T12" fmla="*/ 19 w 173"/>
                <a:gd name="T13" fmla="*/ 4 h 321"/>
                <a:gd name="T14" fmla="*/ 169 w 173"/>
                <a:gd name="T15" fmla="*/ 153 h 321"/>
                <a:gd name="T16" fmla="*/ 169 w 173"/>
                <a:gd name="T17" fmla="*/ 168 h 321"/>
                <a:gd name="T18" fmla="*/ 19 w 173"/>
                <a:gd name="T19" fmla="*/ 318 h 321"/>
                <a:gd name="T20" fmla="*/ 12 w 173"/>
                <a:gd name="T21" fmla="*/ 321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321">
                  <a:moveTo>
                    <a:pt x="12" y="321"/>
                  </a:moveTo>
                  <a:cubicBezTo>
                    <a:pt x="9" y="321"/>
                    <a:pt x="6" y="320"/>
                    <a:pt x="4" y="318"/>
                  </a:cubicBezTo>
                  <a:cubicBezTo>
                    <a:pt x="0" y="313"/>
                    <a:pt x="0" y="307"/>
                    <a:pt x="4" y="302"/>
                  </a:cubicBezTo>
                  <a:cubicBezTo>
                    <a:pt x="146" y="161"/>
                    <a:pt x="146" y="161"/>
                    <a:pt x="146" y="161"/>
                  </a:cubicBezTo>
                  <a:cubicBezTo>
                    <a:pt x="4" y="19"/>
                    <a:pt x="4" y="19"/>
                    <a:pt x="4" y="19"/>
                  </a:cubicBezTo>
                  <a:cubicBezTo>
                    <a:pt x="0" y="15"/>
                    <a:pt x="0" y="8"/>
                    <a:pt x="4" y="4"/>
                  </a:cubicBezTo>
                  <a:cubicBezTo>
                    <a:pt x="8" y="0"/>
                    <a:pt x="15" y="0"/>
                    <a:pt x="19" y="4"/>
                  </a:cubicBezTo>
                  <a:cubicBezTo>
                    <a:pt x="169" y="153"/>
                    <a:pt x="169" y="153"/>
                    <a:pt x="169" y="153"/>
                  </a:cubicBezTo>
                  <a:cubicBezTo>
                    <a:pt x="173" y="157"/>
                    <a:pt x="173" y="164"/>
                    <a:pt x="169" y="168"/>
                  </a:cubicBezTo>
                  <a:cubicBezTo>
                    <a:pt x="19" y="318"/>
                    <a:pt x="19" y="318"/>
                    <a:pt x="19" y="318"/>
                  </a:cubicBezTo>
                  <a:cubicBezTo>
                    <a:pt x="17" y="320"/>
                    <a:pt x="14" y="321"/>
                    <a:pt x="12" y="321"/>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sp>
          <p:nvSpPr>
            <p:cNvPr id="12" name="Freeform 84"/>
            <p:cNvSpPr>
              <a:spLocks noEditPoints="1"/>
            </p:cNvSpPr>
            <p:nvPr/>
          </p:nvSpPr>
          <p:spPr bwMode="auto">
            <a:xfrm>
              <a:off x="516768" y="3119255"/>
              <a:ext cx="400457" cy="400457"/>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grpSp>
      <p:grpSp>
        <p:nvGrpSpPr>
          <p:cNvPr id="13" name="Group 12"/>
          <p:cNvGrpSpPr/>
          <p:nvPr/>
        </p:nvGrpSpPr>
        <p:grpSpPr>
          <a:xfrm>
            <a:off x="2253125" y="3960655"/>
            <a:ext cx="273517" cy="273517"/>
            <a:chOff x="516768" y="3119255"/>
            <a:chExt cx="400457" cy="400457"/>
          </a:xfrm>
          <a:solidFill>
            <a:schemeClr val="accent5"/>
          </a:solidFill>
        </p:grpSpPr>
        <p:sp>
          <p:nvSpPr>
            <p:cNvPr id="14" name="Freeform 83"/>
            <p:cNvSpPr>
              <a:spLocks/>
            </p:cNvSpPr>
            <p:nvPr/>
          </p:nvSpPr>
          <p:spPr bwMode="auto">
            <a:xfrm>
              <a:off x="658106" y="3193457"/>
              <a:ext cx="134271" cy="250875"/>
            </a:xfrm>
            <a:custGeom>
              <a:avLst/>
              <a:gdLst>
                <a:gd name="T0" fmla="*/ 12 w 173"/>
                <a:gd name="T1" fmla="*/ 321 h 321"/>
                <a:gd name="T2" fmla="*/ 4 w 173"/>
                <a:gd name="T3" fmla="*/ 318 h 321"/>
                <a:gd name="T4" fmla="*/ 4 w 173"/>
                <a:gd name="T5" fmla="*/ 302 h 321"/>
                <a:gd name="T6" fmla="*/ 146 w 173"/>
                <a:gd name="T7" fmla="*/ 161 h 321"/>
                <a:gd name="T8" fmla="*/ 4 w 173"/>
                <a:gd name="T9" fmla="*/ 19 h 321"/>
                <a:gd name="T10" fmla="*/ 4 w 173"/>
                <a:gd name="T11" fmla="*/ 4 h 321"/>
                <a:gd name="T12" fmla="*/ 19 w 173"/>
                <a:gd name="T13" fmla="*/ 4 h 321"/>
                <a:gd name="T14" fmla="*/ 169 w 173"/>
                <a:gd name="T15" fmla="*/ 153 h 321"/>
                <a:gd name="T16" fmla="*/ 169 w 173"/>
                <a:gd name="T17" fmla="*/ 168 h 321"/>
                <a:gd name="T18" fmla="*/ 19 w 173"/>
                <a:gd name="T19" fmla="*/ 318 h 321"/>
                <a:gd name="T20" fmla="*/ 12 w 173"/>
                <a:gd name="T21" fmla="*/ 321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321">
                  <a:moveTo>
                    <a:pt x="12" y="321"/>
                  </a:moveTo>
                  <a:cubicBezTo>
                    <a:pt x="9" y="321"/>
                    <a:pt x="6" y="320"/>
                    <a:pt x="4" y="318"/>
                  </a:cubicBezTo>
                  <a:cubicBezTo>
                    <a:pt x="0" y="313"/>
                    <a:pt x="0" y="307"/>
                    <a:pt x="4" y="302"/>
                  </a:cubicBezTo>
                  <a:cubicBezTo>
                    <a:pt x="146" y="161"/>
                    <a:pt x="146" y="161"/>
                    <a:pt x="146" y="161"/>
                  </a:cubicBezTo>
                  <a:cubicBezTo>
                    <a:pt x="4" y="19"/>
                    <a:pt x="4" y="19"/>
                    <a:pt x="4" y="19"/>
                  </a:cubicBezTo>
                  <a:cubicBezTo>
                    <a:pt x="0" y="15"/>
                    <a:pt x="0" y="8"/>
                    <a:pt x="4" y="4"/>
                  </a:cubicBezTo>
                  <a:cubicBezTo>
                    <a:pt x="8" y="0"/>
                    <a:pt x="15" y="0"/>
                    <a:pt x="19" y="4"/>
                  </a:cubicBezTo>
                  <a:cubicBezTo>
                    <a:pt x="169" y="153"/>
                    <a:pt x="169" y="153"/>
                    <a:pt x="169" y="153"/>
                  </a:cubicBezTo>
                  <a:cubicBezTo>
                    <a:pt x="173" y="157"/>
                    <a:pt x="173" y="164"/>
                    <a:pt x="169" y="168"/>
                  </a:cubicBezTo>
                  <a:cubicBezTo>
                    <a:pt x="19" y="318"/>
                    <a:pt x="19" y="318"/>
                    <a:pt x="19" y="318"/>
                  </a:cubicBezTo>
                  <a:cubicBezTo>
                    <a:pt x="17" y="320"/>
                    <a:pt x="14" y="321"/>
                    <a:pt x="12" y="321"/>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sp>
          <p:nvSpPr>
            <p:cNvPr id="15" name="Freeform 84"/>
            <p:cNvSpPr>
              <a:spLocks noEditPoints="1"/>
            </p:cNvSpPr>
            <p:nvPr/>
          </p:nvSpPr>
          <p:spPr bwMode="auto">
            <a:xfrm>
              <a:off x="516768" y="3119255"/>
              <a:ext cx="400457" cy="400457"/>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grpSp>
      <p:grpSp>
        <p:nvGrpSpPr>
          <p:cNvPr id="16" name="Group 15"/>
          <p:cNvGrpSpPr/>
          <p:nvPr/>
        </p:nvGrpSpPr>
        <p:grpSpPr>
          <a:xfrm>
            <a:off x="2253124" y="5578964"/>
            <a:ext cx="273517" cy="273517"/>
            <a:chOff x="516768" y="3119255"/>
            <a:chExt cx="400457" cy="400457"/>
          </a:xfrm>
          <a:solidFill>
            <a:schemeClr val="accent5"/>
          </a:solidFill>
        </p:grpSpPr>
        <p:sp>
          <p:nvSpPr>
            <p:cNvPr id="17" name="Freeform 83"/>
            <p:cNvSpPr>
              <a:spLocks/>
            </p:cNvSpPr>
            <p:nvPr/>
          </p:nvSpPr>
          <p:spPr bwMode="auto">
            <a:xfrm>
              <a:off x="658106" y="3193457"/>
              <a:ext cx="134271" cy="250875"/>
            </a:xfrm>
            <a:custGeom>
              <a:avLst/>
              <a:gdLst>
                <a:gd name="T0" fmla="*/ 12 w 173"/>
                <a:gd name="T1" fmla="*/ 321 h 321"/>
                <a:gd name="T2" fmla="*/ 4 w 173"/>
                <a:gd name="T3" fmla="*/ 318 h 321"/>
                <a:gd name="T4" fmla="*/ 4 w 173"/>
                <a:gd name="T5" fmla="*/ 302 h 321"/>
                <a:gd name="T6" fmla="*/ 146 w 173"/>
                <a:gd name="T7" fmla="*/ 161 h 321"/>
                <a:gd name="T8" fmla="*/ 4 w 173"/>
                <a:gd name="T9" fmla="*/ 19 h 321"/>
                <a:gd name="T10" fmla="*/ 4 w 173"/>
                <a:gd name="T11" fmla="*/ 4 h 321"/>
                <a:gd name="T12" fmla="*/ 19 w 173"/>
                <a:gd name="T13" fmla="*/ 4 h 321"/>
                <a:gd name="T14" fmla="*/ 169 w 173"/>
                <a:gd name="T15" fmla="*/ 153 h 321"/>
                <a:gd name="T16" fmla="*/ 169 w 173"/>
                <a:gd name="T17" fmla="*/ 168 h 321"/>
                <a:gd name="T18" fmla="*/ 19 w 173"/>
                <a:gd name="T19" fmla="*/ 318 h 321"/>
                <a:gd name="T20" fmla="*/ 12 w 173"/>
                <a:gd name="T21" fmla="*/ 321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321">
                  <a:moveTo>
                    <a:pt x="12" y="321"/>
                  </a:moveTo>
                  <a:cubicBezTo>
                    <a:pt x="9" y="321"/>
                    <a:pt x="6" y="320"/>
                    <a:pt x="4" y="318"/>
                  </a:cubicBezTo>
                  <a:cubicBezTo>
                    <a:pt x="0" y="313"/>
                    <a:pt x="0" y="307"/>
                    <a:pt x="4" y="302"/>
                  </a:cubicBezTo>
                  <a:cubicBezTo>
                    <a:pt x="146" y="161"/>
                    <a:pt x="146" y="161"/>
                    <a:pt x="146" y="161"/>
                  </a:cubicBezTo>
                  <a:cubicBezTo>
                    <a:pt x="4" y="19"/>
                    <a:pt x="4" y="19"/>
                    <a:pt x="4" y="19"/>
                  </a:cubicBezTo>
                  <a:cubicBezTo>
                    <a:pt x="0" y="15"/>
                    <a:pt x="0" y="8"/>
                    <a:pt x="4" y="4"/>
                  </a:cubicBezTo>
                  <a:cubicBezTo>
                    <a:pt x="8" y="0"/>
                    <a:pt x="15" y="0"/>
                    <a:pt x="19" y="4"/>
                  </a:cubicBezTo>
                  <a:cubicBezTo>
                    <a:pt x="169" y="153"/>
                    <a:pt x="169" y="153"/>
                    <a:pt x="169" y="153"/>
                  </a:cubicBezTo>
                  <a:cubicBezTo>
                    <a:pt x="173" y="157"/>
                    <a:pt x="173" y="164"/>
                    <a:pt x="169" y="168"/>
                  </a:cubicBezTo>
                  <a:cubicBezTo>
                    <a:pt x="19" y="318"/>
                    <a:pt x="19" y="318"/>
                    <a:pt x="19" y="318"/>
                  </a:cubicBezTo>
                  <a:cubicBezTo>
                    <a:pt x="17" y="320"/>
                    <a:pt x="14" y="321"/>
                    <a:pt x="12" y="321"/>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sp>
          <p:nvSpPr>
            <p:cNvPr id="21" name="Freeform 84"/>
            <p:cNvSpPr>
              <a:spLocks noEditPoints="1"/>
            </p:cNvSpPr>
            <p:nvPr/>
          </p:nvSpPr>
          <p:spPr bwMode="auto">
            <a:xfrm>
              <a:off x="516768" y="3119255"/>
              <a:ext cx="400457" cy="400457"/>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grpSp>
    </p:spTree>
    <p:extLst>
      <p:ext uri="{BB962C8B-B14F-4D97-AF65-F5344CB8AC3E}">
        <p14:creationId xmlns:p14="http://schemas.microsoft.com/office/powerpoint/2010/main" val="2422353140"/>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Rectangle 163"/>
          <p:cNvSpPr/>
          <p:nvPr/>
        </p:nvSpPr>
        <p:spPr bwMode="gray">
          <a:xfrm>
            <a:off x="2088356" y="868441"/>
            <a:ext cx="7993857" cy="548640"/>
          </a:xfrm>
          <a:prstGeom prst="rect">
            <a:avLst/>
          </a:prstGeom>
          <a:noFill/>
          <a:ln w="12700" algn="ctr">
            <a:solidFill>
              <a:schemeClr val="accent1"/>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a:solidFill>
                <a:schemeClr val="bg1"/>
              </a:solidFill>
            </a:endParaRPr>
          </a:p>
        </p:txBody>
      </p:sp>
      <p:sp>
        <p:nvSpPr>
          <p:cNvPr id="2" name="Title 1"/>
          <p:cNvSpPr>
            <a:spLocks noGrp="1"/>
          </p:cNvSpPr>
          <p:nvPr>
            <p:ph type="title"/>
          </p:nvPr>
        </p:nvSpPr>
        <p:spPr>
          <a:xfrm>
            <a:off x="1900239" y="317501"/>
            <a:ext cx="8391525" cy="305442"/>
          </a:xfrm>
        </p:spPr>
        <p:txBody>
          <a:bodyPr>
            <a:normAutofit fontScale="90000"/>
          </a:bodyPr>
          <a:lstStyle/>
          <a:p>
            <a:r>
              <a:rPr lang="en-US" dirty="0"/>
              <a:t>Innovative Components of Kentucky HEALTH</a:t>
            </a:r>
          </a:p>
        </p:txBody>
      </p:sp>
      <p:sp>
        <p:nvSpPr>
          <p:cNvPr id="160" name="Hexagon 159"/>
          <p:cNvSpPr/>
          <p:nvPr/>
        </p:nvSpPr>
        <p:spPr bwMode="gray">
          <a:xfrm>
            <a:off x="1900238" y="868441"/>
            <a:ext cx="640080" cy="548640"/>
          </a:xfrm>
          <a:prstGeom prst="hexagon">
            <a:avLst/>
          </a:prstGeom>
          <a:solidFill>
            <a:schemeClr val="accent1"/>
          </a:solidFill>
          <a:ln w="12700" algn="ctr">
            <a:solidFill>
              <a:schemeClr val="accent1"/>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a:solidFill>
                <a:schemeClr val="bg1"/>
              </a:solidFill>
            </a:endParaRPr>
          </a:p>
        </p:txBody>
      </p:sp>
      <p:sp>
        <p:nvSpPr>
          <p:cNvPr id="162" name="Rectangle 161"/>
          <p:cNvSpPr/>
          <p:nvPr/>
        </p:nvSpPr>
        <p:spPr bwMode="gray">
          <a:xfrm>
            <a:off x="2088356" y="1524240"/>
            <a:ext cx="7993856" cy="4985202"/>
          </a:xfrm>
          <a:prstGeom prst="rect">
            <a:avLst/>
          </a:prstGeom>
          <a:noFill/>
          <a:ln w="12700" algn="ctr">
            <a:solidFill>
              <a:schemeClr val="accent1"/>
            </a:solidFill>
            <a:prstDash val="dash"/>
            <a:miter lim="800000"/>
            <a:headEnd/>
            <a:tailEnd/>
          </a:ln>
        </p:spPr>
        <p:txBody>
          <a:bodyPr wrap="square" lIns="88900" tIns="88900" rIns="88900" bIns="88900" rtlCol="0" anchor="t"/>
          <a:lstStyle/>
          <a:p>
            <a:pPr>
              <a:lnSpc>
                <a:spcPct val="108000"/>
              </a:lnSpc>
              <a:buFont typeface="Wingdings 2" pitchFamily="18" charset="2"/>
              <a:buNone/>
            </a:pPr>
            <a:r>
              <a:rPr lang="en-US" b="1" i="1" dirty="0"/>
              <a:t>Members are incentivized and empowered to develop practical knowledge and skills</a:t>
            </a:r>
          </a:p>
          <a:p>
            <a:pPr>
              <a:lnSpc>
                <a:spcPct val="108000"/>
              </a:lnSpc>
              <a:buFont typeface="Wingdings 2" pitchFamily="18" charset="2"/>
              <a:buNone/>
            </a:pPr>
            <a:endParaRPr lang="en-US" sz="700" b="1" i="1" dirty="0"/>
          </a:p>
          <a:p>
            <a:r>
              <a:rPr lang="en-US" sz="1400" dirty="0"/>
              <a:t>	</a:t>
            </a:r>
            <a:r>
              <a:rPr lang="en-US" u="sng" dirty="0">
                <a:solidFill>
                  <a:schemeClr val="accent1"/>
                </a:solidFill>
              </a:rPr>
              <a:t>P.A.T.H. Program (Community Engagement)</a:t>
            </a:r>
            <a:r>
              <a:rPr lang="en-US" dirty="0">
                <a:solidFill>
                  <a:schemeClr val="accent1"/>
                </a:solidFill>
              </a:rPr>
              <a:t>:</a:t>
            </a:r>
            <a:r>
              <a:rPr lang="en-US" dirty="0"/>
              <a:t> </a:t>
            </a:r>
          </a:p>
          <a:p>
            <a:r>
              <a:rPr lang="en-US" dirty="0"/>
              <a:t>	Research shows a link between community engagement (like 	volunteer work, public service, or employment) and an 	individual’s overall health and well-being.</a:t>
            </a:r>
          </a:p>
          <a:p>
            <a:r>
              <a:rPr lang="en-US" dirty="0"/>
              <a:t>	</a:t>
            </a:r>
          </a:p>
          <a:p>
            <a:r>
              <a:rPr lang="en-US" dirty="0"/>
              <a:t>	The Partnering to Advance Training and Health (PATH) program 	is a unique community engagement initiative designed to build 	and strengthen Kentucky’s health and workforce through a 	wide variety of options, such as employment, volunteering, 	caretaking, job training, and education.</a:t>
            </a:r>
          </a:p>
          <a:p>
            <a:r>
              <a:rPr lang="en-US" dirty="0"/>
              <a:t>	</a:t>
            </a:r>
            <a:r>
              <a:rPr lang="en-US" sz="1050" dirty="0"/>
              <a:t> </a:t>
            </a:r>
            <a:endParaRPr lang="en-US" sz="1200" u="sng" dirty="0"/>
          </a:p>
          <a:p>
            <a:r>
              <a:rPr lang="en-US" dirty="0"/>
              <a:t>	</a:t>
            </a:r>
            <a:r>
              <a:rPr lang="en-US" u="sng" dirty="0">
                <a:solidFill>
                  <a:schemeClr val="accent1"/>
                </a:solidFill>
              </a:rPr>
              <a:t>Education and Training</a:t>
            </a:r>
            <a:r>
              <a:rPr lang="en-US" dirty="0">
                <a:solidFill>
                  <a:schemeClr val="accent1"/>
                </a:solidFill>
              </a:rPr>
              <a:t>: </a:t>
            </a:r>
          </a:p>
          <a:p>
            <a:r>
              <a:rPr lang="en-US" dirty="0">
                <a:solidFill>
                  <a:schemeClr val="accent1"/>
                </a:solidFill>
              </a:rPr>
              <a:t>	</a:t>
            </a:r>
            <a:r>
              <a:rPr lang="en-US" dirty="0"/>
              <a:t>Members can access health, financial literacy, and parenting 	classes to help them gain and foster skills for long-term 	independence and success.</a:t>
            </a:r>
          </a:p>
        </p:txBody>
      </p:sp>
      <p:sp>
        <p:nvSpPr>
          <p:cNvPr id="163" name="Rectangle 162"/>
          <p:cNvSpPr/>
          <p:nvPr/>
        </p:nvSpPr>
        <p:spPr bwMode="gray">
          <a:xfrm>
            <a:off x="2540319" y="963350"/>
            <a:ext cx="2041207" cy="358825"/>
          </a:xfrm>
          <a:prstGeom prst="rect">
            <a:avLst/>
          </a:prstGeom>
          <a:noFill/>
          <a:ln w="19050" algn="ctr">
            <a:noFill/>
            <a:miter lim="800000"/>
            <a:headEnd/>
            <a:tailEnd/>
          </a:ln>
        </p:spPr>
        <p:txBody>
          <a:bodyPr wrap="square" lIns="88900" tIns="88900" rIns="88900" bIns="88900" rtlCol="0" anchor="ctr"/>
          <a:lstStyle/>
          <a:p>
            <a:pPr>
              <a:lnSpc>
                <a:spcPct val="106000"/>
              </a:lnSpc>
              <a:buFont typeface="Wingdings 2" pitchFamily="18" charset="2"/>
              <a:buNone/>
            </a:pPr>
            <a:r>
              <a:rPr lang="en-US" b="1" dirty="0">
                <a:solidFill>
                  <a:schemeClr val="accent1"/>
                </a:solidFill>
              </a:rPr>
              <a:t>Advancement</a:t>
            </a:r>
          </a:p>
        </p:txBody>
      </p:sp>
      <p:grpSp>
        <p:nvGrpSpPr>
          <p:cNvPr id="11" name="Group 669"/>
          <p:cNvGrpSpPr>
            <a:grpSpLocks noChangeAspect="1"/>
          </p:cNvGrpSpPr>
          <p:nvPr/>
        </p:nvGrpSpPr>
        <p:grpSpPr bwMode="auto">
          <a:xfrm>
            <a:off x="2037398" y="963349"/>
            <a:ext cx="365760" cy="365760"/>
            <a:chOff x="1910" y="2326"/>
            <a:chExt cx="340" cy="340"/>
          </a:xfrm>
          <a:solidFill>
            <a:schemeClr val="bg1"/>
          </a:solidFill>
        </p:grpSpPr>
        <p:sp>
          <p:nvSpPr>
            <p:cNvPr id="12" name="Freeform 670"/>
            <p:cNvSpPr>
              <a:spLocks noEditPoints="1"/>
            </p:cNvSpPr>
            <p:nvPr/>
          </p:nvSpPr>
          <p:spPr bwMode="auto">
            <a:xfrm>
              <a:off x="1910" y="2326"/>
              <a:ext cx="340" cy="340"/>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solidFill>
                <a:schemeClr val="bg1"/>
              </a:solid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3" name="Freeform 671"/>
            <p:cNvSpPr>
              <a:spLocks noEditPoints="1"/>
            </p:cNvSpPr>
            <p:nvPr/>
          </p:nvSpPr>
          <p:spPr bwMode="auto">
            <a:xfrm>
              <a:off x="1973" y="2390"/>
              <a:ext cx="214" cy="212"/>
            </a:xfrm>
            <a:custGeom>
              <a:avLst/>
              <a:gdLst>
                <a:gd name="T0" fmla="*/ 298 w 322"/>
                <a:gd name="T1" fmla="*/ 67 h 320"/>
                <a:gd name="T2" fmla="*/ 246 w 322"/>
                <a:gd name="T3" fmla="*/ 55 h 320"/>
                <a:gd name="T4" fmla="*/ 246 w 322"/>
                <a:gd name="T5" fmla="*/ 10 h 320"/>
                <a:gd name="T6" fmla="*/ 235 w 322"/>
                <a:gd name="T7" fmla="*/ 0 h 320"/>
                <a:gd name="T8" fmla="*/ 86 w 322"/>
                <a:gd name="T9" fmla="*/ 0 h 320"/>
                <a:gd name="T10" fmla="*/ 75 w 322"/>
                <a:gd name="T11" fmla="*/ 10 h 320"/>
                <a:gd name="T12" fmla="*/ 76 w 322"/>
                <a:gd name="T13" fmla="*/ 55 h 320"/>
                <a:gd name="T14" fmla="*/ 23 w 322"/>
                <a:gd name="T15" fmla="*/ 67 h 320"/>
                <a:gd name="T16" fmla="*/ 52 w 322"/>
                <a:gd name="T17" fmla="*/ 177 h 320"/>
                <a:gd name="T18" fmla="*/ 104 w 322"/>
                <a:gd name="T19" fmla="*/ 213 h 320"/>
                <a:gd name="T20" fmla="*/ 107 w 322"/>
                <a:gd name="T21" fmla="*/ 213 h 320"/>
                <a:gd name="T22" fmla="*/ 109 w 322"/>
                <a:gd name="T23" fmla="*/ 213 h 320"/>
                <a:gd name="T24" fmla="*/ 121 w 322"/>
                <a:gd name="T25" fmla="*/ 227 h 320"/>
                <a:gd name="T26" fmla="*/ 146 w 322"/>
                <a:gd name="T27" fmla="*/ 243 h 320"/>
                <a:gd name="T28" fmla="*/ 119 w 322"/>
                <a:gd name="T29" fmla="*/ 305 h 320"/>
                <a:gd name="T30" fmla="*/ 120 w 322"/>
                <a:gd name="T31" fmla="*/ 315 h 320"/>
                <a:gd name="T32" fmla="*/ 129 w 322"/>
                <a:gd name="T33" fmla="*/ 320 h 320"/>
                <a:gd name="T34" fmla="*/ 193 w 322"/>
                <a:gd name="T35" fmla="*/ 320 h 320"/>
                <a:gd name="T36" fmla="*/ 202 w 322"/>
                <a:gd name="T37" fmla="*/ 315 h 320"/>
                <a:gd name="T38" fmla="*/ 202 w 322"/>
                <a:gd name="T39" fmla="*/ 305 h 320"/>
                <a:gd name="T40" fmla="*/ 176 w 322"/>
                <a:gd name="T41" fmla="*/ 243 h 320"/>
                <a:gd name="T42" fmla="*/ 201 w 322"/>
                <a:gd name="T43" fmla="*/ 227 h 320"/>
                <a:gd name="T44" fmla="*/ 212 w 322"/>
                <a:gd name="T45" fmla="*/ 213 h 320"/>
                <a:gd name="T46" fmla="*/ 214 w 322"/>
                <a:gd name="T47" fmla="*/ 213 h 320"/>
                <a:gd name="T48" fmla="*/ 217 w 322"/>
                <a:gd name="T49" fmla="*/ 213 h 320"/>
                <a:gd name="T50" fmla="*/ 270 w 322"/>
                <a:gd name="T51" fmla="*/ 177 h 320"/>
                <a:gd name="T52" fmla="*/ 298 w 322"/>
                <a:gd name="T53" fmla="*/ 67 h 320"/>
                <a:gd name="T54" fmla="*/ 66 w 322"/>
                <a:gd name="T55" fmla="*/ 161 h 320"/>
                <a:gd name="T56" fmla="*/ 39 w 322"/>
                <a:gd name="T57" fmla="*/ 81 h 320"/>
                <a:gd name="T58" fmla="*/ 77 w 322"/>
                <a:gd name="T59" fmla="*/ 77 h 320"/>
                <a:gd name="T60" fmla="*/ 97 w 322"/>
                <a:gd name="T61" fmla="*/ 186 h 320"/>
                <a:gd name="T62" fmla="*/ 66 w 322"/>
                <a:gd name="T63" fmla="*/ 161 h 320"/>
                <a:gd name="T64" fmla="*/ 145 w 322"/>
                <a:gd name="T65" fmla="*/ 298 h 320"/>
                <a:gd name="T66" fmla="*/ 161 w 322"/>
                <a:gd name="T67" fmla="*/ 262 h 320"/>
                <a:gd name="T68" fmla="*/ 176 w 322"/>
                <a:gd name="T69" fmla="*/ 298 h 320"/>
                <a:gd name="T70" fmla="*/ 145 w 322"/>
                <a:gd name="T71" fmla="*/ 298 h 320"/>
                <a:gd name="T72" fmla="*/ 185 w 322"/>
                <a:gd name="T73" fmla="*/ 213 h 320"/>
                <a:gd name="T74" fmla="*/ 161 w 322"/>
                <a:gd name="T75" fmla="*/ 224 h 320"/>
                <a:gd name="T76" fmla="*/ 136 w 322"/>
                <a:gd name="T77" fmla="*/ 213 h 320"/>
                <a:gd name="T78" fmla="*/ 96 w 322"/>
                <a:gd name="T79" fmla="*/ 21 h 320"/>
                <a:gd name="T80" fmla="*/ 225 w 322"/>
                <a:gd name="T81" fmla="*/ 21 h 320"/>
                <a:gd name="T82" fmla="*/ 185 w 322"/>
                <a:gd name="T83" fmla="*/ 213 h 320"/>
                <a:gd name="T84" fmla="*/ 255 w 322"/>
                <a:gd name="T85" fmla="*/ 161 h 320"/>
                <a:gd name="T86" fmla="*/ 225 w 322"/>
                <a:gd name="T87" fmla="*/ 186 h 320"/>
                <a:gd name="T88" fmla="*/ 245 w 322"/>
                <a:gd name="T89" fmla="*/ 77 h 320"/>
                <a:gd name="T90" fmla="*/ 283 w 322"/>
                <a:gd name="T91" fmla="*/ 81 h 320"/>
                <a:gd name="T92" fmla="*/ 255 w 322"/>
                <a:gd name="T93" fmla="*/ 161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22" h="320">
                  <a:moveTo>
                    <a:pt x="298" y="67"/>
                  </a:moveTo>
                  <a:cubicBezTo>
                    <a:pt x="286" y="54"/>
                    <a:pt x="268" y="50"/>
                    <a:pt x="246" y="55"/>
                  </a:cubicBezTo>
                  <a:cubicBezTo>
                    <a:pt x="247" y="30"/>
                    <a:pt x="246" y="12"/>
                    <a:pt x="246" y="10"/>
                  </a:cubicBezTo>
                  <a:cubicBezTo>
                    <a:pt x="246" y="4"/>
                    <a:pt x="241" y="0"/>
                    <a:pt x="235" y="0"/>
                  </a:cubicBezTo>
                  <a:cubicBezTo>
                    <a:pt x="86" y="0"/>
                    <a:pt x="86" y="0"/>
                    <a:pt x="86" y="0"/>
                  </a:cubicBezTo>
                  <a:cubicBezTo>
                    <a:pt x="80" y="0"/>
                    <a:pt x="76" y="4"/>
                    <a:pt x="75" y="10"/>
                  </a:cubicBezTo>
                  <a:cubicBezTo>
                    <a:pt x="75" y="12"/>
                    <a:pt x="75" y="30"/>
                    <a:pt x="76" y="55"/>
                  </a:cubicBezTo>
                  <a:cubicBezTo>
                    <a:pt x="54" y="50"/>
                    <a:pt x="35" y="54"/>
                    <a:pt x="23" y="67"/>
                  </a:cubicBezTo>
                  <a:cubicBezTo>
                    <a:pt x="0" y="92"/>
                    <a:pt x="12" y="140"/>
                    <a:pt x="52" y="177"/>
                  </a:cubicBezTo>
                  <a:cubicBezTo>
                    <a:pt x="67" y="191"/>
                    <a:pt x="85" y="207"/>
                    <a:pt x="104" y="213"/>
                  </a:cubicBezTo>
                  <a:cubicBezTo>
                    <a:pt x="105" y="213"/>
                    <a:pt x="106" y="213"/>
                    <a:pt x="107" y="213"/>
                  </a:cubicBezTo>
                  <a:cubicBezTo>
                    <a:pt x="108" y="213"/>
                    <a:pt x="109" y="213"/>
                    <a:pt x="109" y="213"/>
                  </a:cubicBezTo>
                  <a:cubicBezTo>
                    <a:pt x="113" y="218"/>
                    <a:pt x="117" y="223"/>
                    <a:pt x="121" y="227"/>
                  </a:cubicBezTo>
                  <a:cubicBezTo>
                    <a:pt x="128" y="235"/>
                    <a:pt x="136" y="240"/>
                    <a:pt x="146" y="243"/>
                  </a:cubicBezTo>
                  <a:cubicBezTo>
                    <a:pt x="119" y="305"/>
                    <a:pt x="119" y="305"/>
                    <a:pt x="119" y="305"/>
                  </a:cubicBezTo>
                  <a:cubicBezTo>
                    <a:pt x="117" y="308"/>
                    <a:pt x="118" y="312"/>
                    <a:pt x="120" y="315"/>
                  </a:cubicBezTo>
                  <a:cubicBezTo>
                    <a:pt x="122" y="318"/>
                    <a:pt x="125" y="320"/>
                    <a:pt x="129" y="320"/>
                  </a:cubicBezTo>
                  <a:cubicBezTo>
                    <a:pt x="193" y="320"/>
                    <a:pt x="193" y="320"/>
                    <a:pt x="193" y="320"/>
                  </a:cubicBezTo>
                  <a:cubicBezTo>
                    <a:pt x="196" y="320"/>
                    <a:pt x="200" y="318"/>
                    <a:pt x="202" y="315"/>
                  </a:cubicBezTo>
                  <a:cubicBezTo>
                    <a:pt x="204" y="312"/>
                    <a:pt x="204" y="308"/>
                    <a:pt x="202" y="305"/>
                  </a:cubicBezTo>
                  <a:cubicBezTo>
                    <a:pt x="176" y="243"/>
                    <a:pt x="176" y="243"/>
                    <a:pt x="176" y="243"/>
                  </a:cubicBezTo>
                  <a:cubicBezTo>
                    <a:pt x="185" y="240"/>
                    <a:pt x="193" y="235"/>
                    <a:pt x="201" y="227"/>
                  </a:cubicBezTo>
                  <a:cubicBezTo>
                    <a:pt x="205" y="223"/>
                    <a:pt x="209" y="218"/>
                    <a:pt x="212" y="213"/>
                  </a:cubicBezTo>
                  <a:cubicBezTo>
                    <a:pt x="213" y="213"/>
                    <a:pt x="213" y="213"/>
                    <a:pt x="214" y="213"/>
                  </a:cubicBezTo>
                  <a:cubicBezTo>
                    <a:pt x="215" y="213"/>
                    <a:pt x="216" y="213"/>
                    <a:pt x="217" y="213"/>
                  </a:cubicBezTo>
                  <a:cubicBezTo>
                    <a:pt x="236" y="207"/>
                    <a:pt x="254" y="191"/>
                    <a:pt x="270" y="177"/>
                  </a:cubicBezTo>
                  <a:cubicBezTo>
                    <a:pt x="309" y="140"/>
                    <a:pt x="322" y="92"/>
                    <a:pt x="298" y="67"/>
                  </a:cubicBezTo>
                  <a:close/>
                  <a:moveTo>
                    <a:pt x="66" y="161"/>
                  </a:moveTo>
                  <a:cubicBezTo>
                    <a:pt x="37" y="134"/>
                    <a:pt x="24" y="97"/>
                    <a:pt x="39" y="81"/>
                  </a:cubicBezTo>
                  <a:cubicBezTo>
                    <a:pt x="46" y="74"/>
                    <a:pt x="60" y="72"/>
                    <a:pt x="77" y="77"/>
                  </a:cubicBezTo>
                  <a:cubicBezTo>
                    <a:pt x="79" y="112"/>
                    <a:pt x="85" y="153"/>
                    <a:pt x="97" y="186"/>
                  </a:cubicBezTo>
                  <a:cubicBezTo>
                    <a:pt x="86" y="179"/>
                    <a:pt x="76" y="170"/>
                    <a:pt x="66" y="161"/>
                  </a:cubicBezTo>
                  <a:close/>
                  <a:moveTo>
                    <a:pt x="145" y="298"/>
                  </a:moveTo>
                  <a:cubicBezTo>
                    <a:pt x="161" y="262"/>
                    <a:pt x="161" y="262"/>
                    <a:pt x="161" y="262"/>
                  </a:cubicBezTo>
                  <a:cubicBezTo>
                    <a:pt x="176" y="298"/>
                    <a:pt x="176" y="298"/>
                    <a:pt x="176" y="298"/>
                  </a:cubicBezTo>
                  <a:lnTo>
                    <a:pt x="145" y="298"/>
                  </a:lnTo>
                  <a:close/>
                  <a:moveTo>
                    <a:pt x="185" y="213"/>
                  </a:moveTo>
                  <a:cubicBezTo>
                    <a:pt x="178" y="220"/>
                    <a:pt x="170" y="224"/>
                    <a:pt x="161" y="224"/>
                  </a:cubicBezTo>
                  <a:cubicBezTo>
                    <a:pt x="151" y="224"/>
                    <a:pt x="143" y="220"/>
                    <a:pt x="136" y="213"/>
                  </a:cubicBezTo>
                  <a:cubicBezTo>
                    <a:pt x="102" y="177"/>
                    <a:pt x="96" y="70"/>
                    <a:pt x="96" y="21"/>
                  </a:cubicBezTo>
                  <a:cubicBezTo>
                    <a:pt x="225" y="21"/>
                    <a:pt x="225" y="21"/>
                    <a:pt x="225" y="21"/>
                  </a:cubicBezTo>
                  <a:cubicBezTo>
                    <a:pt x="225" y="70"/>
                    <a:pt x="220" y="177"/>
                    <a:pt x="185" y="213"/>
                  </a:cubicBezTo>
                  <a:close/>
                  <a:moveTo>
                    <a:pt x="255" y="161"/>
                  </a:moveTo>
                  <a:cubicBezTo>
                    <a:pt x="246" y="170"/>
                    <a:pt x="235" y="179"/>
                    <a:pt x="225" y="186"/>
                  </a:cubicBezTo>
                  <a:cubicBezTo>
                    <a:pt x="237" y="153"/>
                    <a:pt x="242" y="112"/>
                    <a:pt x="245" y="77"/>
                  </a:cubicBezTo>
                  <a:cubicBezTo>
                    <a:pt x="261" y="72"/>
                    <a:pt x="275" y="74"/>
                    <a:pt x="283" y="81"/>
                  </a:cubicBezTo>
                  <a:cubicBezTo>
                    <a:pt x="297" y="97"/>
                    <a:pt x="284" y="134"/>
                    <a:pt x="255" y="161"/>
                  </a:cubicBezTo>
                  <a:close/>
                </a:path>
              </a:pathLst>
            </a:custGeom>
            <a:grpFill/>
            <a:ln>
              <a:solidFill>
                <a:schemeClr val="bg1"/>
              </a:solid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grpSp>
        <p:nvGrpSpPr>
          <p:cNvPr id="10" name="Group 9"/>
          <p:cNvGrpSpPr/>
          <p:nvPr/>
        </p:nvGrpSpPr>
        <p:grpSpPr>
          <a:xfrm>
            <a:off x="2253124" y="2361673"/>
            <a:ext cx="273517" cy="273517"/>
            <a:chOff x="516768" y="3119255"/>
            <a:chExt cx="400457" cy="400457"/>
          </a:xfrm>
          <a:solidFill>
            <a:schemeClr val="accent1"/>
          </a:solidFill>
        </p:grpSpPr>
        <p:sp>
          <p:nvSpPr>
            <p:cNvPr id="14" name="Freeform 83"/>
            <p:cNvSpPr>
              <a:spLocks/>
            </p:cNvSpPr>
            <p:nvPr/>
          </p:nvSpPr>
          <p:spPr bwMode="auto">
            <a:xfrm>
              <a:off x="658106" y="3193457"/>
              <a:ext cx="134271" cy="250875"/>
            </a:xfrm>
            <a:custGeom>
              <a:avLst/>
              <a:gdLst>
                <a:gd name="T0" fmla="*/ 12 w 173"/>
                <a:gd name="T1" fmla="*/ 321 h 321"/>
                <a:gd name="T2" fmla="*/ 4 w 173"/>
                <a:gd name="T3" fmla="*/ 318 h 321"/>
                <a:gd name="T4" fmla="*/ 4 w 173"/>
                <a:gd name="T5" fmla="*/ 302 h 321"/>
                <a:gd name="T6" fmla="*/ 146 w 173"/>
                <a:gd name="T7" fmla="*/ 161 h 321"/>
                <a:gd name="T8" fmla="*/ 4 w 173"/>
                <a:gd name="T9" fmla="*/ 19 h 321"/>
                <a:gd name="T10" fmla="*/ 4 w 173"/>
                <a:gd name="T11" fmla="*/ 4 h 321"/>
                <a:gd name="T12" fmla="*/ 19 w 173"/>
                <a:gd name="T13" fmla="*/ 4 h 321"/>
                <a:gd name="T14" fmla="*/ 169 w 173"/>
                <a:gd name="T15" fmla="*/ 153 h 321"/>
                <a:gd name="T16" fmla="*/ 169 w 173"/>
                <a:gd name="T17" fmla="*/ 168 h 321"/>
                <a:gd name="T18" fmla="*/ 19 w 173"/>
                <a:gd name="T19" fmla="*/ 318 h 321"/>
                <a:gd name="T20" fmla="*/ 12 w 173"/>
                <a:gd name="T21" fmla="*/ 321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321">
                  <a:moveTo>
                    <a:pt x="12" y="321"/>
                  </a:moveTo>
                  <a:cubicBezTo>
                    <a:pt x="9" y="321"/>
                    <a:pt x="6" y="320"/>
                    <a:pt x="4" y="318"/>
                  </a:cubicBezTo>
                  <a:cubicBezTo>
                    <a:pt x="0" y="313"/>
                    <a:pt x="0" y="307"/>
                    <a:pt x="4" y="302"/>
                  </a:cubicBezTo>
                  <a:cubicBezTo>
                    <a:pt x="146" y="161"/>
                    <a:pt x="146" y="161"/>
                    <a:pt x="146" y="161"/>
                  </a:cubicBezTo>
                  <a:cubicBezTo>
                    <a:pt x="4" y="19"/>
                    <a:pt x="4" y="19"/>
                    <a:pt x="4" y="19"/>
                  </a:cubicBezTo>
                  <a:cubicBezTo>
                    <a:pt x="0" y="15"/>
                    <a:pt x="0" y="8"/>
                    <a:pt x="4" y="4"/>
                  </a:cubicBezTo>
                  <a:cubicBezTo>
                    <a:pt x="8" y="0"/>
                    <a:pt x="15" y="0"/>
                    <a:pt x="19" y="4"/>
                  </a:cubicBezTo>
                  <a:cubicBezTo>
                    <a:pt x="169" y="153"/>
                    <a:pt x="169" y="153"/>
                    <a:pt x="169" y="153"/>
                  </a:cubicBezTo>
                  <a:cubicBezTo>
                    <a:pt x="173" y="157"/>
                    <a:pt x="173" y="164"/>
                    <a:pt x="169" y="168"/>
                  </a:cubicBezTo>
                  <a:cubicBezTo>
                    <a:pt x="19" y="318"/>
                    <a:pt x="19" y="318"/>
                    <a:pt x="19" y="318"/>
                  </a:cubicBezTo>
                  <a:cubicBezTo>
                    <a:pt x="17" y="320"/>
                    <a:pt x="14" y="321"/>
                    <a:pt x="12" y="321"/>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sp>
          <p:nvSpPr>
            <p:cNvPr id="15" name="Freeform 84"/>
            <p:cNvSpPr>
              <a:spLocks noEditPoints="1"/>
            </p:cNvSpPr>
            <p:nvPr/>
          </p:nvSpPr>
          <p:spPr bwMode="auto">
            <a:xfrm>
              <a:off x="516768" y="3119255"/>
              <a:ext cx="400457" cy="400457"/>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grpSp>
      <p:grpSp>
        <p:nvGrpSpPr>
          <p:cNvPr id="16" name="Group 15"/>
          <p:cNvGrpSpPr/>
          <p:nvPr/>
        </p:nvGrpSpPr>
        <p:grpSpPr>
          <a:xfrm>
            <a:off x="2255526" y="5366978"/>
            <a:ext cx="273517" cy="273517"/>
            <a:chOff x="516768" y="3119255"/>
            <a:chExt cx="400457" cy="400457"/>
          </a:xfrm>
          <a:solidFill>
            <a:schemeClr val="accent1"/>
          </a:solidFill>
        </p:grpSpPr>
        <p:sp>
          <p:nvSpPr>
            <p:cNvPr id="17" name="Freeform 83"/>
            <p:cNvSpPr>
              <a:spLocks/>
            </p:cNvSpPr>
            <p:nvPr/>
          </p:nvSpPr>
          <p:spPr bwMode="auto">
            <a:xfrm>
              <a:off x="658106" y="3193457"/>
              <a:ext cx="134271" cy="250875"/>
            </a:xfrm>
            <a:custGeom>
              <a:avLst/>
              <a:gdLst>
                <a:gd name="T0" fmla="*/ 12 w 173"/>
                <a:gd name="T1" fmla="*/ 321 h 321"/>
                <a:gd name="T2" fmla="*/ 4 w 173"/>
                <a:gd name="T3" fmla="*/ 318 h 321"/>
                <a:gd name="T4" fmla="*/ 4 w 173"/>
                <a:gd name="T5" fmla="*/ 302 h 321"/>
                <a:gd name="T6" fmla="*/ 146 w 173"/>
                <a:gd name="T7" fmla="*/ 161 h 321"/>
                <a:gd name="T8" fmla="*/ 4 w 173"/>
                <a:gd name="T9" fmla="*/ 19 h 321"/>
                <a:gd name="T10" fmla="*/ 4 w 173"/>
                <a:gd name="T11" fmla="*/ 4 h 321"/>
                <a:gd name="T12" fmla="*/ 19 w 173"/>
                <a:gd name="T13" fmla="*/ 4 h 321"/>
                <a:gd name="T14" fmla="*/ 169 w 173"/>
                <a:gd name="T15" fmla="*/ 153 h 321"/>
                <a:gd name="T16" fmla="*/ 169 w 173"/>
                <a:gd name="T17" fmla="*/ 168 h 321"/>
                <a:gd name="T18" fmla="*/ 19 w 173"/>
                <a:gd name="T19" fmla="*/ 318 h 321"/>
                <a:gd name="T20" fmla="*/ 12 w 173"/>
                <a:gd name="T21" fmla="*/ 321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321">
                  <a:moveTo>
                    <a:pt x="12" y="321"/>
                  </a:moveTo>
                  <a:cubicBezTo>
                    <a:pt x="9" y="321"/>
                    <a:pt x="6" y="320"/>
                    <a:pt x="4" y="318"/>
                  </a:cubicBezTo>
                  <a:cubicBezTo>
                    <a:pt x="0" y="313"/>
                    <a:pt x="0" y="307"/>
                    <a:pt x="4" y="302"/>
                  </a:cubicBezTo>
                  <a:cubicBezTo>
                    <a:pt x="146" y="161"/>
                    <a:pt x="146" y="161"/>
                    <a:pt x="146" y="161"/>
                  </a:cubicBezTo>
                  <a:cubicBezTo>
                    <a:pt x="4" y="19"/>
                    <a:pt x="4" y="19"/>
                    <a:pt x="4" y="19"/>
                  </a:cubicBezTo>
                  <a:cubicBezTo>
                    <a:pt x="0" y="15"/>
                    <a:pt x="0" y="8"/>
                    <a:pt x="4" y="4"/>
                  </a:cubicBezTo>
                  <a:cubicBezTo>
                    <a:pt x="8" y="0"/>
                    <a:pt x="15" y="0"/>
                    <a:pt x="19" y="4"/>
                  </a:cubicBezTo>
                  <a:cubicBezTo>
                    <a:pt x="169" y="153"/>
                    <a:pt x="169" y="153"/>
                    <a:pt x="169" y="153"/>
                  </a:cubicBezTo>
                  <a:cubicBezTo>
                    <a:pt x="173" y="157"/>
                    <a:pt x="173" y="164"/>
                    <a:pt x="169" y="168"/>
                  </a:cubicBezTo>
                  <a:cubicBezTo>
                    <a:pt x="19" y="318"/>
                    <a:pt x="19" y="318"/>
                    <a:pt x="19" y="318"/>
                  </a:cubicBezTo>
                  <a:cubicBezTo>
                    <a:pt x="17" y="320"/>
                    <a:pt x="14" y="321"/>
                    <a:pt x="12" y="321"/>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sp>
          <p:nvSpPr>
            <p:cNvPr id="18" name="Freeform 84"/>
            <p:cNvSpPr>
              <a:spLocks noEditPoints="1"/>
            </p:cNvSpPr>
            <p:nvPr/>
          </p:nvSpPr>
          <p:spPr bwMode="auto">
            <a:xfrm>
              <a:off x="516768" y="3119255"/>
              <a:ext cx="400457" cy="400457"/>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grpSp>
    </p:spTree>
    <p:extLst>
      <p:ext uri="{BB962C8B-B14F-4D97-AF65-F5344CB8AC3E}">
        <p14:creationId xmlns:p14="http://schemas.microsoft.com/office/powerpoint/2010/main" val="2128702912"/>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9" name="Title 1"/>
          <p:cNvSpPr>
            <a:spLocks noGrp="1"/>
          </p:cNvSpPr>
          <p:nvPr>
            <p:ph type="title"/>
          </p:nvPr>
        </p:nvSpPr>
        <p:spPr/>
        <p:txBody>
          <a:bodyPr/>
          <a:lstStyle/>
          <a:p>
            <a:r>
              <a:rPr lang="en-US" altLang="ja-JP" sz="2800" b="1" dirty="0">
                <a:latin typeface="+mn-lt"/>
              </a:rPr>
              <a:t>My Rewards: Examples of Qualifying Activities</a:t>
            </a:r>
            <a:endParaRPr lang="en-US" sz="2800" b="1" dirty="0">
              <a:latin typeface="+mn-lt"/>
            </a:endParaRPr>
          </a:p>
        </p:txBody>
      </p:sp>
      <p:graphicFrame>
        <p:nvGraphicFramePr>
          <p:cNvPr id="4" name="Table 3"/>
          <p:cNvGraphicFramePr>
            <a:graphicFrameLocks noGrp="1"/>
          </p:cNvGraphicFramePr>
          <p:nvPr>
            <p:extLst/>
          </p:nvPr>
        </p:nvGraphicFramePr>
        <p:xfrm>
          <a:off x="1909009" y="1293225"/>
          <a:ext cx="8406064" cy="5434145"/>
        </p:xfrm>
        <a:graphic>
          <a:graphicData uri="http://schemas.openxmlformats.org/drawingml/2006/table">
            <a:tbl>
              <a:tblPr>
                <a:tableStyleId>{5C22544A-7EE6-4342-B048-85BDC9FD1C3A}</a:tableStyleId>
              </a:tblPr>
              <a:tblGrid>
                <a:gridCol w="4145270">
                  <a:extLst>
                    <a:ext uri="{9D8B030D-6E8A-4147-A177-3AD203B41FA5}">
                      <a16:colId xmlns:a16="http://schemas.microsoft.com/office/drawing/2014/main" val="20000"/>
                    </a:ext>
                  </a:extLst>
                </a:gridCol>
                <a:gridCol w="4260794">
                  <a:extLst>
                    <a:ext uri="{9D8B030D-6E8A-4147-A177-3AD203B41FA5}">
                      <a16:colId xmlns:a16="http://schemas.microsoft.com/office/drawing/2014/main" val="4102155659"/>
                    </a:ext>
                  </a:extLst>
                </a:gridCol>
              </a:tblGrid>
              <a:tr h="258105">
                <a:tc>
                  <a:txBody>
                    <a:bodyPr/>
                    <a:lstStyle/>
                    <a:p>
                      <a:pPr algn="ctr" fontAlgn="b"/>
                      <a:r>
                        <a:rPr lang="en-US" sz="1600" b="1" u="none" strike="noStrike" dirty="0">
                          <a:solidFill>
                            <a:schemeClr val="bg1"/>
                          </a:solidFill>
                          <a:effectLst/>
                        </a:rPr>
                        <a:t>Education and Training</a:t>
                      </a:r>
                      <a:endParaRPr lang="en-US" sz="1600" b="1" i="0" u="none" strike="noStrike" dirty="0">
                        <a:solidFill>
                          <a:schemeClr val="bg1"/>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600" b="1" u="none" strike="noStrike" dirty="0">
                          <a:solidFill>
                            <a:schemeClr val="bg1"/>
                          </a:solidFill>
                          <a:effectLst/>
                        </a:rPr>
                        <a:t>Community Engagement</a:t>
                      </a:r>
                      <a:endParaRPr lang="en-US" sz="1600" b="1" i="0" u="none" strike="noStrike" dirty="0">
                        <a:solidFill>
                          <a:schemeClr val="bg1"/>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1"/>
                  </a:ext>
                </a:extLst>
              </a:tr>
              <a:tr h="447085">
                <a:tc>
                  <a:txBody>
                    <a:bodyPr/>
                    <a:lstStyle/>
                    <a:p>
                      <a:pPr algn="ctr" fontAlgn="b"/>
                      <a:r>
                        <a:rPr lang="en-US" sz="1400" u="none" strike="noStrike" dirty="0">
                          <a:effectLst/>
                        </a:rPr>
                        <a:t>Complete health risk assessment with MCO</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rPr>
                        <a:t>Register with career center and complete goal needs assessment</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667563">
                <a:tc>
                  <a:txBody>
                    <a:bodyPr/>
                    <a:lstStyle/>
                    <a:p>
                      <a:pPr algn="ctr" fontAlgn="b"/>
                      <a:r>
                        <a:rPr lang="en-US" sz="1400" u="none" strike="noStrike" dirty="0">
                          <a:effectLst/>
                        </a:rPr>
                        <a:t>Complete diabetes, cardiovascular, or other chronic disease management, or weight management course</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rPr>
                        <a:t>Participate in qualifying community service activity (including services)</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26607">
                <a:tc>
                  <a:txBody>
                    <a:bodyPr/>
                    <a:lstStyle/>
                    <a:p>
                      <a:pPr algn="ctr" fontAlgn="b"/>
                      <a:r>
                        <a:rPr lang="en-US" sz="1400" u="none" strike="noStrike" dirty="0">
                          <a:effectLst/>
                        </a:rPr>
                        <a:t>"Complete HANDS Program"</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rPr>
                        <a:t>Complete job skills training or training with career coach</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447085">
                <a:tc>
                  <a:txBody>
                    <a:bodyPr/>
                    <a:lstStyle/>
                    <a:p>
                      <a:pPr algn="ctr" fontAlgn="b"/>
                      <a:r>
                        <a:rPr lang="en-US" sz="1400" u="none" strike="noStrike" dirty="0">
                          <a:effectLst/>
                        </a:rPr>
                        <a:t>Participate in Moving Beyond Depression (MBD)</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rPr>
                        <a:t>Job Search Activities</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667563">
                <a:tc>
                  <a:txBody>
                    <a:bodyPr/>
                    <a:lstStyle/>
                    <a:p>
                      <a:pPr algn="ctr" fontAlgn="b"/>
                      <a:r>
                        <a:rPr lang="en-US" sz="1400" u="none" strike="noStrike" dirty="0">
                          <a:effectLst/>
                        </a:rPr>
                        <a:t>Participate in Special Supplemental Nutrition Program for Woman, Infants, and Children (WIC)</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rPr>
                        <a:t>Employment - related education or GED - prep classes</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226607">
                <a:tc>
                  <a:txBody>
                    <a:bodyPr/>
                    <a:lstStyle/>
                    <a:p>
                      <a:pPr algn="ctr" fontAlgn="b"/>
                      <a:r>
                        <a:rPr lang="en-US" sz="1400" u="none" strike="noStrike" dirty="0">
                          <a:effectLst/>
                        </a:rPr>
                        <a:t>Complete a My Rewards Course</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rPr>
                        <a:t>Passing the GED exam</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258105">
                <a:tc>
                  <a:txBody>
                    <a:bodyPr/>
                    <a:lstStyle/>
                    <a:p>
                      <a:pPr algn="ctr" fontAlgn="b"/>
                      <a:r>
                        <a:rPr lang="en-US" sz="1600" b="1" u="none" strike="noStrike" dirty="0">
                          <a:solidFill>
                            <a:schemeClr val="bg1"/>
                          </a:solidFill>
                          <a:effectLst/>
                        </a:rPr>
                        <a:t>Prevention</a:t>
                      </a:r>
                      <a:endParaRPr lang="en-US" sz="1600" b="1" i="0" u="none" strike="noStrike" dirty="0">
                        <a:solidFill>
                          <a:schemeClr val="bg1"/>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600" b="1" u="none" strike="noStrike" dirty="0">
                          <a:solidFill>
                            <a:schemeClr val="bg1"/>
                          </a:solidFill>
                          <a:effectLst/>
                        </a:rPr>
                        <a:t>Healthy Living</a:t>
                      </a:r>
                      <a:endParaRPr lang="en-US" sz="1600" b="1" i="0" u="none" strike="noStrike" dirty="0">
                        <a:solidFill>
                          <a:schemeClr val="bg1"/>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noFill/>
                      <a:prstDash val="solid"/>
                      <a:round/>
                      <a:headEnd type="none" w="med" len="med"/>
                      <a:tailEnd type="none" w="med" len="med"/>
                    </a:lnB>
                    <a:solidFill>
                      <a:srgbClr val="002060"/>
                    </a:solidFill>
                  </a:tcPr>
                </a:tc>
                <a:extLst>
                  <a:ext uri="{0D108BD9-81ED-4DB2-BD59-A6C34878D82A}">
                    <a16:rowId xmlns:a16="http://schemas.microsoft.com/office/drawing/2014/main" val="10010"/>
                  </a:ext>
                </a:extLst>
              </a:tr>
              <a:tr h="667563">
                <a:tc>
                  <a:txBody>
                    <a:bodyPr/>
                    <a:lstStyle/>
                    <a:p>
                      <a:pPr algn="ctr" fontAlgn="b"/>
                      <a:r>
                        <a:rPr lang="en-US" sz="1400" u="none" strike="noStrike" dirty="0">
                          <a:effectLst/>
                        </a:rPr>
                        <a:t>Health Screenings, including: Mammograms, Pap Smears, Prostrate Screenings, Colonoscopy, &amp; Flu Shots</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rPr>
                        <a:t>Sign non-smoking pledge and participate in smoking cessation activity</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2"/>
                  </a:ext>
                </a:extLst>
              </a:tr>
              <a:tr h="447085">
                <a:tc>
                  <a:txBody>
                    <a:bodyPr/>
                    <a:lstStyle/>
                    <a:p>
                      <a:pPr algn="ctr" fontAlgn="b"/>
                      <a:r>
                        <a:rPr lang="en-US" sz="1400" u="none" strike="noStrike" dirty="0">
                          <a:effectLst/>
                        </a:rPr>
                        <a:t>Annual Physical including Biometric screening</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rPr>
                        <a:t>Sign drug-free pledge and participate in drug addiction counseling service (including alcohol)</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3"/>
                  </a:ext>
                </a:extLst>
              </a:tr>
              <a:tr h="447085">
                <a:tc>
                  <a:txBody>
                    <a:bodyPr/>
                    <a:lstStyle/>
                    <a:p>
                      <a:pPr algn="ctr" fontAlgn="b"/>
                      <a:r>
                        <a:rPr lang="en-US" sz="1400" u="none" strike="noStrike" dirty="0">
                          <a:effectLst/>
                        </a:rPr>
                        <a:t>Complete well-child, preventative dental exam or vision screening for the Dependent child</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rPr>
                        <a:t>Complete First Step Program</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4"/>
                  </a:ext>
                </a:extLst>
              </a:tr>
              <a:tr h="226607">
                <a:tc>
                  <a:txBody>
                    <a:bodyPr/>
                    <a:lstStyle/>
                    <a:p>
                      <a:pPr algn="ctr" fontAlgn="b"/>
                      <a:r>
                        <a:rPr lang="en-US" sz="1400" u="none" strike="noStrike" dirty="0">
                          <a:effectLst/>
                        </a:rPr>
                        <a:t>One Adult Preventative Dental Exam</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rPr>
                        <a:t>Avoid inappropriate Emergency Room Visits</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5"/>
                  </a:ext>
                </a:extLst>
              </a:tr>
              <a:tr h="447085">
                <a:tc>
                  <a:txBody>
                    <a:bodyPr/>
                    <a:lstStyle/>
                    <a:p>
                      <a:pPr algn="ctr" fontAlgn="b"/>
                      <a:r>
                        <a:rPr lang="en-US" sz="1400" u="none" strike="noStrike" dirty="0">
                          <a:effectLst/>
                        </a:rPr>
                        <a:t>One Adult Preventative Vision Exam</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rPr>
                        <a:t>Follow-up Visits with Primary Care Physician after ER Visit</a:t>
                      </a:r>
                      <a:endParaRPr lang="en-US" sz="1400" b="0" i="0" u="none" strike="noStrike" dirty="0">
                        <a:solidFill>
                          <a:srgbClr val="000000"/>
                        </a:solidFill>
                        <a:effectLst/>
                        <a:latin typeface="Verdana" panose="020B0604030504040204" pitchFamily="34" charset="0"/>
                      </a:endParaRPr>
                    </a:p>
                  </a:txBody>
                  <a:tcPr marL="5931" marR="5931" marT="5931" marB="0"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1692411414"/>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9" name="Title 1"/>
          <p:cNvSpPr>
            <a:spLocks noGrp="1"/>
          </p:cNvSpPr>
          <p:nvPr>
            <p:ph type="title"/>
          </p:nvPr>
        </p:nvSpPr>
        <p:spPr/>
        <p:txBody>
          <a:bodyPr/>
          <a:lstStyle/>
          <a:p>
            <a:r>
              <a:rPr lang="en-US" altLang="ja-JP" sz="3400" b="1" dirty="0">
                <a:latin typeface="+mn-lt"/>
              </a:rPr>
              <a:t>Kentucky HEALTH Proposed Roadmap</a:t>
            </a:r>
            <a:endParaRPr lang="en-US" sz="3400" b="1" dirty="0">
              <a:latin typeface="+mn-lt"/>
            </a:endParaRPr>
          </a:p>
        </p:txBody>
      </p:sp>
      <p:graphicFrame>
        <p:nvGraphicFramePr>
          <p:cNvPr id="13" name="Table 12"/>
          <p:cNvGraphicFramePr>
            <a:graphicFrameLocks noGrp="1"/>
          </p:cNvGraphicFramePr>
          <p:nvPr>
            <p:extLst/>
          </p:nvPr>
        </p:nvGraphicFramePr>
        <p:xfrm>
          <a:off x="1816092" y="987201"/>
          <a:ext cx="8595360" cy="5737448"/>
        </p:xfrm>
        <a:graphic>
          <a:graphicData uri="http://schemas.openxmlformats.org/drawingml/2006/table">
            <a:tbl>
              <a:tblPr firstRow="1" bandRow="1">
                <a:tableStyleId>{69012ECD-51FC-41F1-AA8D-1B2483CD663E}</a:tableStyleId>
              </a:tblPr>
              <a:tblGrid>
                <a:gridCol w="4087368">
                  <a:extLst>
                    <a:ext uri="{9D8B030D-6E8A-4147-A177-3AD203B41FA5}">
                      <a16:colId xmlns:a16="http://schemas.microsoft.com/office/drawing/2014/main" val="20000"/>
                    </a:ext>
                  </a:extLst>
                </a:gridCol>
                <a:gridCol w="265176">
                  <a:extLst>
                    <a:ext uri="{9D8B030D-6E8A-4147-A177-3AD203B41FA5}">
                      <a16:colId xmlns:a16="http://schemas.microsoft.com/office/drawing/2014/main" val="20004"/>
                    </a:ext>
                  </a:extLst>
                </a:gridCol>
                <a:gridCol w="265176">
                  <a:extLst>
                    <a:ext uri="{9D8B030D-6E8A-4147-A177-3AD203B41FA5}">
                      <a16:colId xmlns:a16="http://schemas.microsoft.com/office/drawing/2014/main" val="20005"/>
                    </a:ext>
                  </a:extLst>
                </a:gridCol>
                <a:gridCol w="265176">
                  <a:extLst>
                    <a:ext uri="{9D8B030D-6E8A-4147-A177-3AD203B41FA5}">
                      <a16:colId xmlns:a16="http://schemas.microsoft.com/office/drawing/2014/main" val="20006"/>
                    </a:ext>
                  </a:extLst>
                </a:gridCol>
                <a:gridCol w="265176">
                  <a:extLst>
                    <a:ext uri="{9D8B030D-6E8A-4147-A177-3AD203B41FA5}">
                      <a16:colId xmlns:a16="http://schemas.microsoft.com/office/drawing/2014/main" val="20007"/>
                    </a:ext>
                  </a:extLst>
                </a:gridCol>
                <a:gridCol w="265176">
                  <a:extLst>
                    <a:ext uri="{9D8B030D-6E8A-4147-A177-3AD203B41FA5}">
                      <a16:colId xmlns:a16="http://schemas.microsoft.com/office/drawing/2014/main" val="20008"/>
                    </a:ext>
                  </a:extLst>
                </a:gridCol>
                <a:gridCol w="265176">
                  <a:extLst>
                    <a:ext uri="{9D8B030D-6E8A-4147-A177-3AD203B41FA5}">
                      <a16:colId xmlns:a16="http://schemas.microsoft.com/office/drawing/2014/main" val="20009"/>
                    </a:ext>
                  </a:extLst>
                </a:gridCol>
                <a:gridCol w="265176">
                  <a:extLst>
                    <a:ext uri="{9D8B030D-6E8A-4147-A177-3AD203B41FA5}">
                      <a16:colId xmlns:a16="http://schemas.microsoft.com/office/drawing/2014/main" val="20010"/>
                    </a:ext>
                  </a:extLst>
                </a:gridCol>
                <a:gridCol w="265176">
                  <a:extLst>
                    <a:ext uri="{9D8B030D-6E8A-4147-A177-3AD203B41FA5}">
                      <a16:colId xmlns:a16="http://schemas.microsoft.com/office/drawing/2014/main" val="20011"/>
                    </a:ext>
                  </a:extLst>
                </a:gridCol>
                <a:gridCol w="265176">
                  <a:extLst>
                    <a:ext uri="{9D8B030D-6E8A-4147-A177-3AD203B41FA5}">
                      <a16:colId xmlns:a16="http://schemas.microsoft.com/office/drawing/2014/main" val="20012"/>
                    </a:ext>
                  </a:extLst>
                </a:gridCol>
                <a:gridCol w="265176">
                  <a:extLst>
                    <a:ext uri="{9D8B030D-6E8A-4147-A177-3AD203B41FA5}">
                      <a16:colId xmlns:a16="http://schemas.microsoft.com/office/drawing/2014/main" val="20013"/>
                    </a:ext>
                  </a:extLst>
                </a:gridCol>
                <a:gridCol w="265176">
                  <a:extLst>
                    <a:ext uri="{9D8B030D-6E8A-4147-A177-3AD203B41FA5}">
                      <a16:colId xmlns:a16="http://schemas.microsoft.com/office/drawing/2014/main" val="20014"/>
                    </a:ext>
                  </a:extLst>
                </a:gridCol>
                <a:gridCol w="265176">
                  <a:extLst>
                    <a:ext uri="{9D8B030D-6E8A-4147-A177-3AD203B41FA5}">
                      <a16:colId xmlns:a16="http://schemas.microsoft.com/office/drawing/2014/main" val="20015"/>
                    </a:ext>
                  </a:extLst>
                </a:gridCol>
                <a:gridCol w="265176">
                  <a:extLst>
                    <a:ext uri="{9D8B030D-6E8A-4147-A177-3AD203B41FA5}">
                      <a16:colId xmlns:a16="http://schemas.microsoft.com/office/drawing/2014/main" val="20016"/>
                    </a:ext>
                  </a:extLst>
                </a:gridCol>
                <a:gridCol w="265176">
                  <a:extLst>
                    <a:ext uri="{9D8B030D-6E8A-4147-A177-3AD203B41FA5}">
                      <a16:colId xmlns:a16="http://schemas.microsoft.com/office/drawing/2014/main" val="20017"/>
                    </a:ext>
                  </a:extLst>
                </a:gridCol>
                <a:gridCol w="265176">
                  <a:extLst>
                    <a:ext uri="{9D8B030D-6E8A-4147-A177-3AD203B41FA5}">
                      <a16:colId xmlns:a16="http://schemas.microsoft.com/office/drawing/2014/main" val="20018"/>
                    </a:ext>
                  </a:extLst>
                </a:gridCol>
                <a:gridCol w="265176">
                  <a:extLst>
                    <a:ext uri="{9D8B030D-6E8A-4147-A177-3AD203B41FA5}">
                      <a16:colId xmlns:a16="http://schemas.microsoft.com/office/drawing/2014/main" val="20019"/>
                    </a:ext>
                  </a:extLst>
                </a:gridCol>
                <a:gridCol w="265176">
                  <a:extLst>
                    <a:ext uri="{9D8B030D-6E8A-4147-A177-3AD203B41FA5}">
                      <a16:colId xmlns:a16="http://schemas.microsoft.com/office/drawing/2014/main" val="20020"/>
                    </a:ext>
                  </a:extLst>
                </a:gridCol>
              </a:tblGrid>
              <a:tr h="301042">
                <a:tc rowSpan="2">
                  <a:txBody>
                    <a:bodyPr/>
                    <a:lstStyle/>
                    <a:p>
                      <a:r>
                        <a:rPr lang="en-US" sz="1000" b="1" kern="1200" dirty="0">
                          <a:solidFill>
                            <a:schemeClr val="tx1"/>
                          </a:solidFill>
                          <a:latin typeface="+mn-lt"/>
                          <a:ea typeface="+mn-ea"/>
                          <a:cs typeface="+mn-cs"/>
                        </a:rPr>
                        <a:t>Thread</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5">
                  <a:txBody>
                    <a:bodyPr/>
                    <a:lstStyle/>
                    <a:p>
                      <a:pPr algn="ctr"/>
                      <a:r>
                        <a:rPr lang="en-US" sz="800" dirty="0"/>
                        <a:t>2017</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800" dirty="0"/>
                    </a:p>
                  </a:txBody>
                  <a:tcPr/>
                </a:tc>
                <a:tc hMerge="1">
                  <a:txBody>
                    <a:bodyPr/>
                    <a:lstStyle/>
                    <a:p>
                      <a:endParaRPr lang="en-US" sz="800" dirty="0"/>
                    </a:p>
                  </a:txBody>
                  <a:tcPr/>
                </a:tc>
                <a:tc hMerge="1">
                  <a:txBody>
                    <a:bodyPr/>
                    <a:lstStyle/>
                    <a:p>
                      <a:endParaRPr lang="en-US" sz="800" dirty="0"/>
                    </a:p>
                  </a:txBody>
                  <a:tcPr/>
                </a:tc>
                <a:tc hMerge="1">
                  <a:txBody>
                    <a:bodyPr/>
                    <a:lstStyle/>
                    <a:p>
                      <a:endParaRPr lang="en-US" sz="800" dirty="0"/>
                    </a:p>
                  </a:txBody>
                  <a:tcPr/>
                </a:tc>
                <a:tc gridSpan="12">
                  <a:txBody>
                    <a:bodyPr/>
                    <a:lstStyle/>
                    <a:p>
                      <a:pPr algn="ctr"/>
                      <a:r>
                        <a:rPr lang="en-US" sz="800" dirty="0"/>
                        <a:t>2018</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6BC25"/>
                    </a:solidFill>
                  </a:tcPr>
                </a:tc>
                <a:tc hMerge="1">
                  <a:txBody>
                    <a:bodyPr/>
                    <a:lstStyle/>
                    <a:p>
                      <a:endParaRPr lang="en-US" sz="800" dirty="0"/>
                    </a:p>
                  </a:txBody>
                  <a:tcPr/>
                </a:tc>
                <a:tc hMerge="1">
                  <a:txBody>
                    <a:bodyPr/>
                    <a:lstStyle/>
                    <a:p>
                      <a:endParaRPr lang="en-US" sz="800" dirty="0"/>
                    </a:p>
                  </a:txBody>
                  <a:tcPr/>
                </a:tc>
                <a:tc hMerge="1">
                  <a:txBody>
                    <a:bodyPr/>
                    <a:lstStyle/>
                    <a:p>
                      <a:endParaRPr lang="en-US" sz="800" dirty="0"/>
                    </a:p>
                  </a:txBody>
                  <a:tcPr/>
                </a:tc>
                <a:tc hMerge="1">
                  <a:txBody>
                    <a:bodyPr/>
                    <a:lstStyle/>
                    <a:p>
                      <a:endParaRPr lang="en-US" sz="800" dirty="0"/>
                    </a:p>
                  </a:txBody>
                  <a:tcPr/>
                </a:tc>
                <a:tc hMerge="1">
                  <a:txBody>
                    <a:bodyPr/>
                    <a:lstStyle/>
                    <a:p>
                      <a:endParaRPr lang="en-US" sz="800" dirty="0"/>
                    </a:p>
                  </a:txBody>
                  <a:tcPr/>
                </a:tc>
                <a:tc hMerge="1">
                  <a:txBody>
                    <a:bodyPr/>
                    <a:lstStyle/>
                    <a:p>
                      <a:endParaRPr lang="en-US" sz="800" dirty="0"/>
                    </a:p>
                  </a:txBody>
                  <a:tcPr/>
                </a:tc>
                <a:tc hMerge="1">
                  <a:txBody>
                    <a:bodyPr/>
                    <a:lstStyle/>
                    <a:p>
                      <a:endParaRPr lang="en-US" sz="800" dirty="0"/>
                    </a:p>
                  </a:txBody>
                  <a:tcPr/>
                </a:tc>
                <a:tc hMerge="1">
                  <a:txBody>
                    <a:bodyPr/>
                    <a:lstStyle/>
                    <a:p>
                      <a:endParaRPr lang="en-US" sz="800" dirty="0"/>
                    </a:p>
                  </a:txBody>
                  <a:tcPr/>
                </a:tc>
                <a:tc hMerge="1">
                  <a:txBody>
                    <a:bodyPr/>
                    <a:lstStyle/>
                    <a:p>
                      <a:endParaRPr lang="en-US" sz="800" dirty="0"/>
                    </a:p>
                  </a:txBody>
                  <a:tcPr/>
                </a:tc>
                <a:tc hMerge="1">
                  <a:txBody>
                    <a:bodyPr/>
                    <a:lstStyle/>
                    <a:p>
                      <a:endParaRPr lang="en-US" sz="800" dirty="0"/>
                    </a:p>
                  </a:txBody>
                  <a:tcPr/>
                </a:tc>
                <a:tc hMerge="1">
                  <a:txBody>
                    <a:bodyPr/>
                    <a:lstStyle/>
                    <a:p>
                      <a:endParaRPr lang="en-US" sz="800" dirty="0"/>
                    </a:p>
                  </a:txBody>
                  <a:tcPr/>
                </a:tc>
                <a:extLst>
                  <a:ext uri="{0D108BD9-81ED-4DB2-BD59-A6C34878D82A}">
                    <a16:rowId xmlns:a16="http://schemas.microsoft.com/office/drawing/2014/main" val="10000"/>
                  </a:ext>
                </a:extLst>
              </a:tr>
              <a:tr h="268815">
                <a:tc vMerge="1">
                  <a:txBody>
                    <a:bodyPr/>
                    <a:lstStyle/>
                    <a:p>
                      <a:endParaRPr lang="en-US" sz="800" dirty="0"/>
                    </a:p>
                  </a:txBody>
                  <a:tcPr>
                    <a:lnL w="3175" cap="flat" cmpd="sng" algn="ctr">
                      <a:solidFill>
                        <a:schemeClr val="bg1">
                          <a:lumMod val="6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ctr"/>
                      <a:r>
                        <a:rPr lang="en-US" sz="800" b="1" dirty="0"/>
                        <a:t>A</a:t>
                      </a:r>
                    </a:p>
                  </a:txBody>
                  <a:tcPr marL="68580" marR="68580" marT="34290" marB="34290">
                    <a:lnL w="12700" cap="flat" cmpd="sng" algn="ctr">
                      <a:solidFill>
                        <a:schemeClr val="tx1"/>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800" b="1" dirty="0"/>
                        <a:t>S</a:t>
                      </a:r>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800" b="1" dirty="0"/>
                        <a:t>O</a:t>
                      </a:r>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800" b="1" dirty="0"/>
                        <a:t>N</a:t>
                      </a:r>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800" b="1" dirty="0"/>
                        <a:t>D</a:t>
                      </a:r>
                    </a:p>
                  </a:txBody>
                  <a:tcPr marL="68580" marR="68580" marT="34290" marB="34290">
                    <a:lnL w="3175" cap="flat" cmpd="sng" algn="ctr">
                      <a:solidFill>
                        <a:schemeClr val="bg1">
                          <a:lumMod val="6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800" b="1" dirty="0"/>
                        <a:t>J</a:t>
                      </a:r>
                    </a:p>
                  </a:txBody>
                  <a:tcPr marL="68580" marR="68580" marT="34290" marB="34290">
                    <a:lnL w="12700" cap="flat" cmpd="sng" algn="ctr">
                      <a:solidFill>
                        <a:schemeClr val="tx1"/>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800" b="1" dirty="0"/>
                        <a:t>F</a:t>
                      </a:r>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800" b="1" dirty="0"/>
                        <a:t>M</a:t>
                      </a:r>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800" b="1" dirty="0"/>
                        <a:t>A</a:t>
                      </a:r>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800" b="1" dirty="0"/>
                        <a:t>M</a:t>
                      </a:r>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800" b="1" dirty="0"/>
                        <a:t>J</a:t>
                      </a:r>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800" b="1" dirty="0"/>
                        <a:t>J</a:t>
                      </a:r>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800" b="1" dirty="0"/>
                        <a:t>A</a:t>
                      </a:r>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800" b="1" dirty="0"/>
                        <a:t>S</a:t>
                      </a:r>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800" b="1" dirty="0"/>
                        <a:t>O</a:t>
                      </a:r>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800" b="1" dirty="0"/>
                        <a:t>N</a:t>
                      </a:r>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800" b="1" dirty="0"/>
                        <a:t>D</a:t>
                      </a:r>
                    </a:p>
                  </a:txBody>
                  <a:tcPr marL="68580" marR="68580" marT="34290" marB="34290">
                    <a:lnL w="3175" cap="flat" cmpd="sng" algn="ctr">
                      <a:solidFill>
                        <a:schemeClr val="bg1">
                          <a:lumMod val="6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988879">
                <a:tc>
                  <a:txBody>
                    <a:bodyPr/>
                    <a:lstStyle/>
                    <a:p>
                      <a:pPr>
                        <a:spcAft>
                          <a:spcPts val="400"/>
                        </a:spcAft>
                      </a:pPr>
                      <a:r>
                        <a:rPr lang="en-US" sz="1000" b="1" baseline="0" dirty="0"/>
                        <a:t>Kentucky HEALTH Phase #1</a:t>
                      </a:r>
                    </a:p>
                    <a:p>
                      <a:pPr marL="171450" indent="-171450">
                        <a:buFont typeface="Arial" panose="020B0604020202020204" pitchFamily="34" charset="0"/>
                        <a:buChar char="•"/>
                      </a:pPr>
                      <a:r>
                        <a:rPr lang="en-US" sz="1000" baseline="0" dirty="0"/>
                        <a:t>Identification of Kentucky HEALTH population for outreach</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kern="1200" dirty="0">
                          <a:solidFill>
                            <a:schemeClr val="tx1"/>
                          </a:solidFill>
                          <a:effectLst/>
                          <a:latin typeface="+mn-lt"/>
                          <a:ea typeface="+mn-ea"/>
                          <a:cs typeface="+mn-cs"/>
                        </a:rPr>
                        <a:t>Members can earn My Rewards dollars for preventive services (will be credited retroactively based on claims beginning January 1, 2018)</a:t>
                      </a:r>
                    </a:p>
                    <a:p>
                      <a:pPr marL="171450" indent="-171450">
                        <a:buFont typeface="Arial" panose="020B0604020202020204" pitchFamily="34" charset="0"/>
                        <a:buChar char="•"/>
                      </a:pPr>
                      <a:endParaRPr lang="en-US" sz="1000" baseline="0" dirty="0"/>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endParaRPr lang="en-US" sz="600" dirty="0"/>
                    </a:p>
                  </a:txBody>
                  <a:tcPr marL="68580" marR="68580" marT="34290" marB="34290">
                    <a:lnL w="12700" cap="flat" cmpd="sng" algn="ctr">
                      <a:solidFill>
                        <a:schemeClr val="tx1"/>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12700" cap="flat" cmpd="sng" algn="ctr">
                      <a:solidFill>
                        <a:schemeClr val="tx1"/>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652669">
                <a:tc>
                  <a:txBody>
                    <a:bodyPr/>
                    <a:lstStyle/>
                    <a:p>
                      <a:pPr>
                        <a:spcAft>
                          <a:spcPts val="400"/>
                        </a:spcAft>
                      </a:pPr>
                      <a:r>
                        <a:rPr lang="en-US" sz="1000" b="1" baseline="0" dirty="0"/>
                        <a:t>Kentucky HEALTH Phase #2</a:t>
                      </a:r>
                    </a:p>
                    <a:p>
                      <a:pPr marL="171450" indent="-171450" algn="l" defTabSz="914400" rtl="0" eaLnBrk="1" latinLnBrk="0" hangingPunct="1">
                        <a:buFont typeface="Arial" panose="020B0604020202020204" pitchFamily="34" charset="0"/>
                        <a:buChar char="•"/>
                      </a:pPr>
                      <a:r>
                        <a:rPr lang="en-US" sz="1000" kern="1200" baseline="0" dirty="0">
                          <a:solidFill>
                            <a:schemeClr val="tx1"/>
                          </a:solidFill>
                          <a:latin typeface="+mn-lt"/>
                          <a:ea typeface="+mn-ea"/>
                          <a:cs typeface="+mn-cs"/>
                        </a:rPr>
                        <a:t>Community Engagement courses for My Rewards available beginning 4/1/18</a:t>
                      </a:r>
                    </a:p>
                    <a:p>
                      <a:pPr marL="171450" indent="-171450" algn="l" defTabSz="914400" rtl="0" eaLnBrk="1" latinLnBrk="0" hangingPunct="1">
                        <a:buFont typeface="Arial" panose="020B0604020202020204" pitchFamily="34" charset="0"/>
                        <a:buChar char="•"/>
                      </a:pPr>
                      <a:r>
                        <a:rPr lang="en-US" sz="1000" kern="1200" baseline="0" dirty="0">
                          <a:solidFill>
                            <a:schemeClr val="tx1"/>
                          </a:solidFill>
                          <a:latin typeface="+mn-lt"/>
                          <a:ea typeface="+mn-ea"/>
                          <a:cs typeface="+mn-cs"/>
                        </a:rPr>
                        <a:t>My Rewards: Accrual of My Rewards dollars, credit of rewards accrued by members beginning 1/1/18 based on claims data for preventive services</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endParaRPr lang="en-US" sz="600" dirty="0"/>
                    </a:p>
                  </a:txBody>
                  <a:tcPr marL="68580" marR="68580" marT="34290" marB="34290">
                    <a:lnL w="12700" cap="flat" cmpd="sng" algn="ctr">
                      <a:solidFill>
                        <a:schemeClr val="tx1"/>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12700" cap="flat" cmpd="sng" algn="ctr">
                      <a:solidFill>
                        <a:schemeClr val="tx1"/>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2526043">
                <a:tc>
                  <a:txBody>
                    <a:bodyPr/>
                    <a:lstStyle/>
                    <a:p>
                      <a:pPr>
                        <a:spcAft>
                          <a:spcPts val="400"/>
                        </a:spcAft>
                      </a:pPr>
                      <a:r>
                        <a:rPr lang="en-US" sz="1000" b="1" baseline="0" dirty="0"/>
                        <a:t>Kentucky HEALTH Phase #3</a:t>
                      </a:r>
                    </a:p>
                    <a:p>
                      <a:pPr marL="171450" indent="-171450">
                        <a:spcBef>
                          <a:spcPts val="0"/>
                        </a:spcBef>
                        <a:buSzPct val="100000"/>
                        <a:buFont typeface="Arial" panose="020B0604020202020204" pitchFamily="34" charset="0"/>
                        <a:buChar char="•"/>
                      </a:pPr>
                      <a:r>
                        <a:rPr lang="en-US" sz="1000" kern="1200" baseline="0" dirty="0">
                          <a:solidFill>
                            <a:schemeClr val="tx1"/>
                          </a:solidFill>
                          <a:latin typeface="+mn-lt"/>
                          <a:ea typeface="+mn-ea"/>
                          <a:cs typeface="+mn-cs"/>
                        </a:rPr>
                        <a:t>Implementation of Alternate Benefits Plan (ABP)</a:t>
                      </a:r>
                    </a:p>
                    <a:p>
                      <a:pPr marL="171450" marR="0" lvl="0" indent="-171450" algn="l" defTabSz="914400" rtl="0" eaLnBrk="1" fontAlgn="auto" latinLnBrk="0" hangingPunct="1">
                        <a:lnSpc>
                          <a:spcPct val="100000"/>
                        </a:lnSpc>
                        <a:spcBef>
                          <a:spcPts val="0"/>
                        </a:spcBef>
                        <a:spcAft>
                          <a:spcPts val="0"/>
                        </a:spcAft>
                        <a:buClrTx/>
                        <a:buSzPct val="100000"/>
                        <a:buFont typeface="Arial" panose="020B0604020202020204" pitchFamily="34" charset="0"/>
                        <a:buChar char="•"/>
                        <a:tabLst/>
                        <a:defRPr/>
                      </a:pPr>
                      <a:r>
                        <a:rPr lang="en-US" sz="1000" kern="1200" baseline="0" dirty="0">
                          <a:solidFill>
                            <a:schemeClr val="tx1"/>
                          </a:solidFill>
                          <a:latin typeface="+mn-lt"/>
                          <a:ea typeface="+mn-ea"/>
                          <a:cs typeface="+mn-cs"/>
                        </a:rPr>
                        <a:t>Tracking of penalties and suspension</a:t>
                      </a:r>
                    </a:p>
                    <a:p>
                      <a:pPr marL="171450" indent="-171450">
                        <a:spcBef>
                          <a:spcPts val="0"/>
                        </a:spcBef>
                        <a:buSzPct val="100000"/>
                        <a:buFont typeface="Arial" panose="020B0604020202020204" pitchFamily="34" charset="0"/>
                        <a:buChar char="•"/>
                      </a:pPr>
                      <a:r>
                        <a:rPr lang="en-US" sz="1000" kern="1200" baseline="0" dirty="0">
                          <a:solidFill>
                            <a:schemeClr val="tx1"/>
                          </a:solidFill>
                          <a:latin typeface="+mn-lt"/>
                          <a:ea typeface="+mn-ea"/>
                          <a:cs typeface="+mn-cs"/>
                        </a:rPr>
                        <a:t>Community Engagement: Begin tracking Community Engagement hours, enable business connect functions (such as ability for partners to register and post opportunities), re-entry courses available</a:t>
                      </a:r>
                    </a:p>
                    <a:p>
                      <a:pPr marL="171450" indent="-171450">
                        <a:spcBef>
                          <a:spcPts val="0"/>
                        </a:spcBef>
                        <a:buSzPct val="100000"/>
                        <a:buFont typeface="Arial" panose="020B0604020202020204" pitchFamily="34" charset="0"/>
                        <a:buChar char="•"/>
                      </a:pPr>
                      <a:r>
                        <a:rPr lang="en-US" sz="1000" kern="1200" baseline="0" dirty="0">
                          <a:solidFill>
                            <a:schemeClr val="tx1"/>
                          </a:solidFill>
                          <a:latin typeface="+mn-lt"/>
                          <a:ea typeface="+mn-ea"/>
                          <a:cs typeface="+mn-cs"/>
                        </a:rPr>
                        <a:t>My Rewards: Claims processing for member reimbursement, Medicaid provider authorization and claims processing for dental and vision services </a:t>
                      </a:r>
                    </a:p>
                    <a:p>
                      <a:pPr marL="171450" indent="-171450">
                        <a:spcBef>
                          <a:spcPts val="0"/>
                        </a:spcBef>
                        <a:buSzPct val="100000"/>
                        <a:buFont typeface="Arial" panose="020B0604020202020204" pitchFamily="34" charset="0"/>
                        <a:buChar char="•"/>
                      </a:pPr>
                      <a:r>
                        <a:rPr lang="en-US" sz="1000" kern="1200" baseline="0" dirty="0">
                          <a:solidFill>
                            <a:schemeClr val="tx1"/>
                          </a:solidFill>
                          <a:latin typeface="+mn-lt"/>
                          <a:ea typeface="+mn-ea"/>
                          <a:cs typeface="+mn-cs"/>
                        </a:rPr>
                        <a:t>Implementation of Premium Assistance</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endParaRPr lang="en-US" sz="600" dirty="0"/>
                    </a:p>
                  </a:txBody>
                  <a:tcPr marL="68580" marR="68580" marT="34290" marB="34290">
                    <a:lnL w="12700" cap="flat" cmpd="sng" algn="ctr">
                      <a:solidFill>
                        <a:schemeClr val="tx1"/>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12700" cap="flat" cmpd="sng" algn="ctr">
                      <a:solidFill>
                        <a:schemeClr val="tx1"/>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600" dirty="0"/>
                    </a:p>
                  </a:txBody>
                  <a:tcPr marL="68580" marR="68580" marT="34290" marB="34290">
                    <a:lnL w="3175" cap="flat" cmpd="sng" algn="ctr">
                      <a:solidFill>
                        <a:schemeClr val="bg1">
                          <a:lumMod val="6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14" name="Straight Connector 13"/>
          <p:cNvCxnSpPr/>
          <p:nvPr/>
        </p:nvCxnSpPr>
        <p:spPr>
          <a:xfrm>
            <a:off x="5898275" y="5042347"/>
            <a:ext cx="2918954" cy="0"/>
          </a:xfrm>
          <a:prstGeom prst="line">
            <a:avLst/>
          </a:prstGeom>
          <a:noFill/>
          <a:ln w="38100" cap="flat" cmpd="sng" algn="ctr">
            <a:solidFill>
              <a:sysClr val="windowText" lastClr="000000"/>
            </a:solidFill>
            <a:prstDash val="solid"/>
            <a:headEnd type="diamond"/>
            <a:tailEnd type="diamond"/>
          </a:ln>
          <a:effectLst/>
        </p:spPr>
      </p:cxnSp>
      <p:sp>
        <p:nvSpPr>
          <p:cNvPr id="15" name="Diamond 14"/>
          <p:cNvSpPr/>
          <p:nvPr/>
        </p:nvSpPr>
        <p:spPr>
          <a:xfrm>
            <a:off x="8748782" y="4973723"/>
            <a:ext cx="136895" cy="137249"/>
          </a:xfrm>
          <a:prstGeom prst="diamond">
            <a:avLst/>
          </a:prstGeom>
          <a:solidFill>
            <a:srgbClr val="43B02A"/>
          </a:solidFill>
          <a:ln w="9525">
            <a:solidFill>
              <a:srgbClr val="046A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latin typeface="Verdana" panose="020B0604030504040204" pitchFamily="34" charset="0"/>
              <a:ea typeface="Verdana" panose="020B0604030504040204" pitchFamily="34" charset="0"/>
              <a:cs typeface="Verdana" panose="020B0604030504040204" pitchFamily="34" charset="0"/>
            </a:endParaRPr>
          </a:p>
        </p:txBody>
      </p:sp>
      <p:sp>
        <p:nvSpPr>
          <p:cNvPr id="16" name="TextBox 15"/>
          <p:cNvSpPr txBox="1"/>
          <p:nvPr/>
        </p:nvSpPr>
        <p:spPr>
          <a:xfrm>
            <a:off x="8981262" y="4973723"/>
            <a:ext cx="723617" cy="138499"/>
          </a:xfrm>
          <a:prstGeom prst="rect">
            <a:avLst/>
          </a:prstGeom>
          <a:noFill/>
        </p:spPr>
        <p:txBody>
          <a:bodyPr wrap="square" lIns="0" tIns="0" rIns="0" bIns="0" rtlCol="0">
            <a:spAutoFit/>
          </a:bodyPr>
          <a:lstStyle/>
          <a:p>
            <a:pPr>
              <a:spcBef>
                <a:spcPts val="450"/>
              </a:spcBef>
              <a:buSzPct val="100000"/>
            </a:pPr>
            <a:r>
              <a:rPr lang="en-US" sz="900" dirty="0">
                <a:solidFill>
                  <a:srgbClr val="313131"/>
                </a:solidFill>
              </a:rPr>
              <a:t>7/1/2018</a:t>
            </a:r>
          </a:p>
        </p:txBody>
      </p:sp>
      <p:cxnSp>
        <p:nvCxnSpPr>
          <p:cNvPr id="17" name="Straight Connector 16"/>
          <p:cNvCxnSpPr/>
          <p:nvPr/>
        </p:nvCxnSpPr>
        <p:spPr>
          <a:xfrm flipV="1">
            <a:off x="5898276" y="2980284"/>
            <a:ext cx="2116401" cy="7445"/>
          </a:xfrm>
          <a:prstGeom prst="line">
            <a:avLst/>
          </a:prstGeom>
          <a:noFill/>
          <a:ln w="38100" cap="flat" cmpd="sng" algn="ctr">
            <a:solidFill>
              <a:sysClr val="windowText" lastClr="000000"/>
            </a:solidFill>
            <a:prstDash val="solid"/>
            <a:headEnd type="diamond"/>
            <a:tailEnd type="diamond"/>
          </a:ln>
          <a:effectLst/>
        </p:spPr>
      </p:cxnSp>
      <p:sp>
        <p:nvSpPr>
          <p:cNvPr id="18" name="TextBox 17"/>
          <p:cNvSpPr txBox="1"/>
          <p:nvPr/>
        </p:nvSpPr>
        <p:spPr>
          <a:xfrm>
            <a:off x="8203163" y="2917854"/>
            <a:ext cx="1651962" cy="138499"/>
          </a:xfrm>
          <a:prstGeom prst="rect">
            <a:avLst/>
          </a:prstGeom>
          <a:noFill/>
        </p:spPr>
        <p:txBody>
          <a:bodyPr wrap="square" lIns="0" tIns="0" rIns="0" bIns="0" rtlCol="0">
            <a:spAutoFit/>
          </a:bodyPr>
          <a:lstStyle/>
          <a:p>
            <a:pPr>
              <a:spcBef>
                <a:spcPts val="450"/>
              </a:spcBef>
              <a:buSzPct val="100000"/>
            </a:pPr>
            <a:r>
              <a:rPr lang="en-US" sz="900" dirty="0">
                <a:solidFill>
                  <a:srgbClr val="313131"/>
                </a:solidFill>
              </a:rPr>
              <a:t>4/1/2018</a:t>
            </a:r>
          </a:p>
        </p:txBody>
      </p:sp>
      <p:cxnSp>
        <p:nvCxnSpPr>
          <p:cNvPr id="19" name="Straight Connector 18"/>
          <p:cNvCxnSpPr/>
          <p:nvPr/>
        </p:nvCxnSpPr>
        <p:spPr>
          <a:xfrm flipV="1">
            <a:off x="5898275" y="1693285"/>
            <a:ext cx="1309434" cy="16340"/>
          </a:xfrm>
          <a:prstGeom prst="line">
            <a:avLst/>
          </a:prstGeom>
          <a:noFill/>
          <a:ln w="38100" cap="flat" cmpd="sng" algn="ctr">
            <a:solidFill>
              <a:sysClr val="windowText" lastClr="000000"/>
            </a:solidFill>
            <a:prstDash val="solid"/>
            <a:headEnd type="diamond"/>
            <a:tailEnd type="diamond"/>
          </a:ln>
          <a:effectLst/>
        </p:spPr>
      </p:cxnSp>
      <p:sp>
        <p:nvSpPr>
          <p:cNvPr id="20" name="TextBox 19"/>
          <p:cNvSpPr txBox="1"/>
          <p:nvPr/>
        </p:nvSpPr>
        <p:spPr>
          <a:xfrm>
            <a:off x="7473256" y="1624661"/>
            <a:ext cx="1651962" cy="138499"/>
          </a:xfrm>
          <a:prstGeom prst="rect">
            <a:avLst/>
          </a:prstGeom>
          <a:noFill/>
        </p:spPr>
        <p:txBody>
          <a:bodyPr wrap="square" lIns="0" tIns="0" rIns="0" bIns="0" rtlCol="0">
            <a:spAutoFit/>
          </a:bodyPr>
          <a:lstStyle/>
          <a:p>
            <a:pPr>
              <a:spcBef>
                <a:spcPts val="450"/>
              </a:spcBef>
              <a:buSzPct val="100000"/>
            </a:pPr>
            <a:r>
              <a:rPr lang="en-US" sz="900" dirty="0">
                <a:solidFill>
                  <a:srgbClr val="313131"/>
                </a:solidFill>
              </a:rPr>
              <a:t>1/1/2018</a:t>
            </a:r>
          </a:p>
        </p:txBody>
      </p:sp>
      <p:sp>
        <p:nvSpPr>
          <p:cNvPr id="21" name="Diamond 20"/>
          <p:cNvSpPr/>
          <p:nvPr/>
        </p:nvSpPr>
        <p:spPr>
          <a:xfrm>
            <a:off x="7139262" y="1624661"/>
            <a:ext cx="136895" cy="137249"/>
          </a:xfrm>
          <a:prstGeom prst="diamond">
            <a:avLst/>
          </a:prstGeom>
          <a:solidFill>
            <a:srgbClr val="43B02A"/>
          </a:solidFill>
          <a:ln w="9525">
            <a:solidFill>
              <a:srgbClr val="046A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latin typeface="Verdana" panose="020B0604030504040204" pitchFamily="34" charset="0"/>
              <a:ea typeface="Verdana" panose="020B0604030504040204" pitchFamily="34" charset="0"/>
              <a:cs typeface="Verdana" panose="020B0604030504040204" pitchFamily="34" charset="0"/>
            </a:endParaRPr>
          </a:p>
        </p:txBody>
      </p:sp>
      <p:sp>
        <p:nvSpPr>
          <p:cNvPr id="22" name="Diamond 21"/>
          <p:cNvSpPr/>
          <p:nvPr/>
        </p:nvSpPr>
        <p:spPr>
          <a:xfrm>
            <a:off x="7946229" y="2919104"/>
            <a:ext cx="136895" cy="137249"/>
          </a:xfrm>
          <a:prstGeom prst="diamond">
            <a:avLst/>
          </a:prstGeom>
          <a:solidFill>
            <a:srgbClr val="43B02A"/>
          </a:solidFill>
          <a:ln w="9525">
            <a:solidFill>
              <a:srgbClr val="046A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749060278"/>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6999" y="1138265"/>
            <a:ext cx="6858000" cy="2387600"/>
          </a:xfrm>
        </p:spPr>
        <p:txBody>
          <a:bodyPr>
            <a:normAutofit fontScale="90000"/>
          </a:bodyPr>
          <a:lstStyle/>
          <a:p>
            <a:r>
              <a:rPr lang="en-US" b="1" dirty="0">
                <a:latin typeface="+mn-lt"/>
              </a:rPr>
              <a:t>Senate Bill 4:</a:t>
            </a:r>
            <a:br>
              <a:rPr lang="en-US" b="1" dirty="0">
                <a:latin typeface="+mn-lt"/>
              </a:rPr>
            </a:br>
            <a:r>
              <a:rPr lang="en-US" b="1" dirty="0">
                <a:latin typeface="+mn-lt"/>
              </a:rPr>
              <a:t>Kentucky Medical </a:t>
            </a:r>
            <a:br>
              <a:rPr lang="en-US" b="1" dirty="0">
                <a:latin typeface="+mn-lt"/>
              </a:rPr>
            </a:br>
            <a:r>
              <a:rPr lang="en-US" b="1" dirty="0">
                <a:latin typeface="+mn-lt"/>
              </a:rPr>
              <a:t>Review Panels</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7734" y="4039320"/>
            <a:ext cx="1676533" cy="1827351"/>
          </a:xfrm>
          <a:prstGeom prst="rect">
            <a:avLst/>
          </a:prstGeom>
        </p:spPr>
      </p:pic>
    </p:spTree>
    <p:extLst>
      <p:ext uri="{BB962C8B-B14F-4D97-AF65-F5344CB8AC3E}">
        <p14:creationId xmlns:p14="http://schemas.microsoft.com/office/powerpoint/2010/main" val="31085934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latin typeface="+mn-lt"/>
              </a:rPr>
              <a:t>Legislative History</a:t>
            </a:r>
          </a:p>
        </p:txBody>
      </p:sp>
      <p:sp>
        <p:nvSpPr>
          <p:cNvPr id="5" name="Content Placeholder 4"/>
          <p:cNvSpPr>
            <a:spLocks noGrp="1"/>
          </p:cNvSpPr>
          <p:nvPr>
            <p:ph idx="1"/>
          </p:nvPr>
        </p:nvSpPr>
        <p:spPr/>
        <p:txBody>
          <a:bodyPr/>
          <a:lstStyle/>
          <a:p>
            <a:r>
              <a:rPr lang="en-US" dirty="0"/>
              <a:t>Bill introduced in the Senate – January 3, 2017</a:t>
            </a:r>
          </a:p>
          <a:p>
            <a:r>
              <a:rPr lang="en-US" dirty="0"/>
              <a:t>Signed by the Governor – March 16, 2017</a:t>
            </a:r>
          </a:p>
          <a:p>
            <a:r>
              <a:rPr lang="en-US" dirty="0"/>
              <a:t>Took effect – </a:t>
            </a:r>
            <a:r>
              <a:rPr lang="en-US" dirty="0">
                <a:solidFill>
                  <a:srgbClr val="FF0000"/>
                </a:solidFill>
              </a:rPr>
              <a:t>June 29, 2017</a:t>
            </a:r>
          </a:p>
          <a:p>
            <a:r>
              <a:rPr lang="en-US" dirty="0"/>
              <a:t>Goal: First step in tort reform</a:t>
            </a:r>
          </a:p>
          <a:p>
            <a:endParaRPr lang="en-US" dirty="0"/>
          </a:p>
          <a:p>
            <a:r>
              <a:rPr lang="en-US" dirty="0"/>
              <a:t>MRPs are a jurisdictional precursor to filing a medical malpractice civil action in court.</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07735" y="230189"/>
            <a:ext cx="656922" cy="716017"/>
          </a:xfrm>
          <a:prstGeom prst="rect">
            <a:avLst/>
          </a:prstGeom>
        </p:spPr>
      </p:pic>
    </p:spTree>
    <p:extLst>
      <p:ext uri="{BB962C8B-B14F-4D97-AF65-F5344CB8AC3E}">
        <p14:creationId xmlns:p14="http://schemas.microsoft.com/office/powerpoint/2010/main" val="2376228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a:stretch>
            <a:fillRect/>
          </a:stretch>
        </p:blipFill>
        <p:spPr>
          <a:ln>
            <a:noFill/>
          </a:ln>
        </p:spPr>
      </p:pic>
      <p:sp>
        <p:nvSpPr>
          <p:cNvPr id="4" name="Subtitle 3"/>
          <p:cNvSpPr>
            <a:spLocks noGrp="1"/>
          </p:cNvSpPr>
          <p:nvPr>
            <p:ph type="subTitle" idx="1"/>
          </p:nvPr>
        </p:nvSpPr>
        <p:spPr>
          <a:xfrm>
            <a:off x="1900239" y="6127200"/>
            <a:ext cx="5349153" cy="242674"/>
          </a:xfrm>
        </p:spPr>
        <p:txBody>
          <a:bodyPr/>
          <a:lstStyle/>
          <a:p>
            <a:r>
              <a:rPr lang="en-US" dirty="0"/>
              <a:t>Commonwealth of Kentucky</a:t>
            </a:r>
          </a:p>
          <a:p>
            <a:pPr lvl="1"/>
            <a:r>
              <a:rPr lang="en-US" dirty="0"/>
              <a:t>Overview of Kentucky HEALTH</a:t>
            </a:r>
          </a:p>
        </p:txBody>
      </p:sp>
      <p:sp>
        <p:nvSpPr>
          <p:cNvPr id="6" name="Rectangle 5"/>
          <p:cNvSpPr/>
          <p:nvPr/>
        </p:nvSpPr>
        <p:spPr>
          <a:xfrm>
            <a:off x="6907162" y="5850167"/>
            <a:ext cx="3560313" cy="738664"/>
          </a:xfrm>
          <a:prstGeom prst="rect">
            <a:avLst/>
          </a:prstGeom>
        </p:spPr>
        <p:txBody>
          <a:bodyPr wrap="square">
            <a:spAutoFit/>
          </a:bodyPr>
          <a:lstStyle/>
          <a:p>
            <a:pPr>
              <a:tabLst>
                <a:tab pos="2971800" algn="ctr"/>
                <a:tab pos="5943600" algn="r"/>
              </a:tabLst>
            </a:pPr>
            <a:r>
              <a:rPr lang="en-US" sz="1400" i="1" dirty="0"/>
              <a:t>All information based on Kentucky HEALTH Waiver proposal.</a:t>
            </a:r>
            <a:r>
              <a:rPr lang="en-US" sz="1400" dirty="0"/>
              <a:t> </a:t>
            </a:r>
            <a:r>
              <a:rPr lang="en-US" sz="1400" i="1" dirty="0"/>
              <a:t>Information is subject to change. </a:t>
            </a:r>
            <a:endParaRPr lang="en-US" sz="1400" dirty="0"/>
          </a:p>
        </p:txBody>
      </p:sp>
    </p:spTree>
    <p:extLst>
      <p:ext uri="{BB962C8B-B14F-4D97-AF65-F5344CB8AC3E}">
        <p14:creationId xmlns:p14="http://schemas.microsoft.com/office/powerpoint/2010/main" val="1262010794"/>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latin typeface="+mn-lt"/>
              </a:rPr>
              <a:t>Medical Review Panels</a:t>
            </a:r>
          </a:p>
        </p:txBody>
      </p:sp>
      <p:sp>
        <p:nvSpPr>
          <p:cNvPr id="5" name="Content Placeholder 4"/>
          <p:cNvSpPr>
            <a:spLocks noGrp="1"/>
          </p:cNvSpPr>
          <p:nvPr>
            <p:ph idx="1"/>
          </p:nvPr>
        </p:nvSpPr>
        <p:spPr/>
        <p:txBody>
          <a:bodyPr>
            <a:normAutofit/>
          </a:bodyPr>
          <a:lstStyle/>
          <a:p>
            <a:pPr marL="342900" indent="-342900">
              <a:lnSpc>
                <a:spcPct val="100000"/>
              </a:lnSpc>
              <a:spcBef>
                <a:spcPct val="20000"/>
              </a:spcBef>
            </a:pPr>
            <a:r>
              <a:rPr lang="en-US" dirty="0">
                <a:solidFill>
                  <a:prstClr val="black"/>
                </a:solidFill>
              </a:rPr>
              <a:t>Governor Bevin has said that he is confident the new medical review panels will reduce the number of frivolous lawsuits, drive down the high costs of medical malpractice insurance and help Kentucky attract much needed physicians and other healthcare providers.</a:t>
            </a:r>
          </a:p>
          <a:p>
            <a:pPr marL="342900" indent="-342900">
              <a:lnSpc>
                <a:spcPct val="100000"/>
              </a:lnSpc>
              <a:spcBef>
                <a:spcPct val="20000"/>
              </a:spcBef>
            </a:pPr>
            <a:r>
              <a:rPr lang="en-US" dirty="0">
                <a:solidFill>
                  <a:prstClr val="black"/>
                </a:solidFill>
              </a:rPr>
              <a:t>Kentucky has been recognized for decades as having one of the worst legal climates for healthcare providers. The Governor believes these new medical review panels are an important step in addressing the medical liability crisis in this state.</a:t>
            </a:r>
          </a:p>
          <a:p>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07735" y="230189"/>
            <a:ext cx="656922" cy="716017"/>
          </a:xfrm>
          <a:prstGeom prst="rect">
            <a:avLst/>
          </a:prstGeom>
        </p:spPr>
      </p:pic>
    </p:spTree>
    <p:extLst>
      <p:ext uri="{BB962C8B-B14F-4D97-AF65-F5344CB8AC3E}">
        <p14:creationId xmlns:p14="http://schemas.microsoft.com/office/powerpoint/2010/main" val="2338743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latin typeface="+mn-lt"/>
              </a:rPr>
              <a:t>Panel Timeframe – 9 months</a:t>
            </a:r>
          </a:p>
        </p:txBody>
      </p:sp>
      <p:sp>
        <p:nvSpPr>
          <p:cNvPr id="5" name="Content Placeholder 4"/>
          <p:cNvSpPr>
            <a:spLocks noGrp="1"/>
          </p:cNvSpPr>
          <p:nvPr>
            <p:ph idx="1"/>
          </p:nvPr>
        </p:nvSpPr>
        <p:spPr/>
        <p:txBody>
          <a:bodyPr>
            <a:normAutofit fontScale="92500" lnSpcReduction="20000"/>
          </a:bodyPr>
          <a:lstStyle/>
          <a:p>
            <a:pPr marL="0" indent="0">
              <a:buNone/>
            </a:pPr>
            <a:r>
              <a:rPr lang="en-US" dirty="0"/>
              <a:t>The filing of a proposed complaint tolls the statute of limitations until 90 days after the claimant has received the opinion of the MRP.</a:t>
            </a:r>
          </a:p>
          <a:p>
            <a:pPr marL="0" indent="0">
              <a:buNone/>
            </a:pPr>
            <a:r>
              <a:rPr lang="en-US" dirty="0"/>
              <a:t>All malpractice and malpractice-related claims against a health care provider, other than claims validly agreed for submission to a binding arbitration procedure, shall be reviewed by a medical review panel.</a:t>
            </a:r>
          </a:p>
          <a:p>
            <a:pPr marL="0" indent="0">
              <a:buNone/>
            </a:pPr>
            <a:r>
              <a:rPr lang="en-US" dirty="0"/>
              <a:t>Such an action may </a:t>
            </a:r>
            <a:r>
              <a:rPr lang="en-US" dirty="0">
                <a:solidFill>
                  <a:srgbClr val="FF0000"/>
                </a:solidFill>
              </a:rPr>
              <a:t>not</a:t>
            </a:r>
            <a:r>
              <a:rPr lang="en-US" dirty="0"/>
              <a:t> be commenced in a court in Kentucky before:</a:t>
            </a:r>
          </a:p>
          <a:p>
            <a:pPr marL="514350" indent="-514350">
              <a:buAutoNum type="alphaLcParenBoth"/>
            </a:pPr>
            <a:r>
              <a:rPr lang="en-US" dirty="0"/>
              <a:t>The claimant’s proposed complaint has been  presented to a medical review panel established under this chapter; and</a:t>
            </a:r>
          </a:p>
          <a:p>
            <a:pPr marL="514350" indent="-514350">
              <a:buAutoNum type="alphaLcParenBoth"/>
            </a:pPr>
            <a:r>
              <a:rPr lang="en-US" dirty="0"/>
              <a:t>An opinion is given by the panel.</a:t>
            </a:r>
          </a:p>
          <a:p>
            <a:pPr marL="0" indent="0">
              <a:buNone/>
            </a:pPr>
            <a:r>
              <a:rPr lang="en-US" dirty="0">
                <a:solidFill>
                  <a:srgbClr val="FF0000"/>
                </a:solidFill>
              </a:rPr>
              <a:t>[BUT,] </a:t>
            </a:r>
            <a:r>
              <a:rPr lang="en-US" dirty="0"/>
              <a:t>If the panel has not given its opinion within nine (9) months after the filing of the proposed complaint, the plaintiff may commence the action in court.</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07735" y="230189"/>
            <a:ext cx="656922" cy="716017"/>
          </a:xfrm>
          <a:prstGeom prst="rect">
            <a:avLst/>
          </a:prstGeom>
        </p:spPr>
      </p:pic>
    </p:spTree>
    <p:extLst>
      <p:ext uri="{BB962C8B-B14F-4D97-AF65-F5344CB8AC3E}">
        <p14:creationId xmlns:p14="http://schemas.microsoft.com/office/powerpoint/2010/main" val="3660506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What Does the Panel Do?</a:t>
            </a:r>
          </a:p>
        </p:txBody>
      </p:sp>
      <p:sp>
        <p:nvSpPr>
          <p:cNvPr id="3" name="Content Placeholder 2"/>
          <p:cNvSpPr>
            <a:spLocks noGrp="1"/>
          </p:cNvSpPr>
          <p:nvPr>
            <p:ph idx="1"/>
          </p:nvPr>
        </p:nvSpPr>
        <p:spPr>
          <a:xfrm>
            <a:off x="2152650" y="1627081"/>
            <a:ext cx="7886700" cy="4726015"/>
          </a:xfrm>
        </p:spPr>
        <p:txBody>
          <a:bodyPr>
            <a:normAutofit fontScale="70000" lnSpcReduction="20000"/>
          </a:bodyPr>
          <a:lstStyle/>
          <a:p>
            <a:pPr marL="0" indent="0">
              <a:buNone/>
            </a:pPr>
            <a:r>
              <a:rPr lang="en-US" b="1" dirty="0"/>
              <a:t>Who?</a:t>
            </a:r>
          </a:p>
          <a:p>
            <a:r>
              <a:rPr lang="en-US" dirty="0"/>
              <a:t>One attorney to serve as the Panel Chairperson and advise the Panel Members on any legal issues</a:t>
            </a:r>
          </a:p>
          <a:p>
            <a:r>
              <a:rPr lang="en-US" dirty="0"/>
              <a:t>Three licensed healthcare professionals of the same specialty as the named defendant(s) charged with reviewing the care in question</a:t>
            </a:r>
          </a:p>
          <a:p>
            <a:pPr marL="0" indent="0">
              <a:buNone/>
            </a:pPr>
            <a:r>
              <a:rPr lang="en-US" b="1" dirty="0"/>
              <a:t>What?</a:t>
            </a:r>
          </a:p>
          <a:p>
            <a:pPr marL="0" indent="0">
              <a:buNone/>
            </a:pPr>
            <a:r>
              <a:rPr lang="en-US" dirty="0"/>
              <a:t>Medical Review Panel renders one of three opinions:</a:t>
            </a:r>
          </a:p>
          <a:p>
            <a:pPr marL="514350" indent="-514350">
              <a:buFont typeface="+mj-lt"/>
              <a:buAutoNum type="arabicPeriod"/>
            </a:pPr>
            <a:r>
              <a:rPr lang="en-US" dirty="0"/>
              <a:t>Defendant(s) failed to comply with the standard of care and the conduct was a substantial factor in producing a negative outcome for that patient; OR</a:t>
            </a:r>
          </a:p>
          <a:p>
            <a:pPr marL="514350" indent="-514350">
              <a:buFont typeface="+mj-lt"/>
              <a:buAutoNum type="arabicPeriod"/>
            </a:pPr>
            <a:r>
              <a:rPr lang="en-US" dirty="0"/>
              <a:t>Defendant(s) failed to comply with the standard of care, but the conduct was </a:t>
            </a:r>
            <a:r>
              <a:rPr lang="en-US" dirty="0">
                <a:solidFill>
                  <a:srgbClr val="FF0000"/>
                </a:solidFill>
              </a:rPr>
              <a:t>not</a:t>
            </a:r>
            <a:r>
              <a:rPr lang="en-US" dirty="0"/>
              <a:t> a substantial factor in producing a negative outcome for that patient; OR</a:t>
            </a:r>
          </a:p>
          <a:p>
            <a:pPr marL="514350" indent="-514350">
              <a:buFont typeface="+mj-lt"/>
              <a:buAutoNum type="arabicPeriod"/>
            </a:pPr>
            <a:r>
              <a:rPr lang="en-US" dirty="0"/>
              <a:t>No breach of the standard care as charged in the complaint</a:t>
            </a:r>
          </a:p>
          <a:p>
            <a:pPr marL="0" indent="0">
              <a:buNone/>
            </a:pPr>
            <a:r>
              <a:rPr lang="en-US" b="1" dirty="0"/>
              <a:t>How?</a:t>
            </a:r>
          </a:p>
          <a:p>
            <a:pPr marL="0" indent="0">
              <a:buNone/>
            </a:pPr>
            <a:r>
              <a:rPr lang="en-US" dirty="0"/>
              <a:t>Two of the three panelists must agree on the panel opinion</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07735" y="230189"/>
            <a:ext cx="656922" cy="716017"/>
          </a:xfrm>
          <a:prstGeom prst="rect">
            <a:avLst/>
          </a:prstGeom>
        </p:spPr>
      </p:pic>
    </p:spTree>
    <p:extLst>
      <p:ext uri="{BB962C8B-B14F-4D97-AF65-F5344CB8AC3E}">
        <p14:creationId xmlns:p14="http://schemas.microsoft.com/office/powerpoint/2010/main" val="608954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MRPs – The Latest</a:t>
            </a:r>
          </a:p>
        </p:txBody>
      </p:sp>
      <p:sp>
        <p:nvSpPr>
          <p:cNvPr id="3" name="Content Placeholder 2"/>
          <p:cNvSpPr>
            <a:spLocks noGrp="1"/>
          </p:cNvSpPr>
          <p:nvPr>
            <p:ph idx="1"/>
          </p:nvPr>
        </p:nvSpPr>
        <p:spPr/>
        <p:txBody>
          <a:bodyPr/>
          <a:lstStyle/>
          <a:p>
            <a:pPr marL="342900" indent="-342900">
              <a:lnSpc>
                <a:spcPct val="100000"/>
              </a:lnSpc>
              <a:spcBef>
                <a:spcPct val="20000"/>
              </a:spcBef>
            </a:pPr>
            <a:r>
              <a:rPr lang="en-US" dirty="0">
                <a:solidFill>
                  <a:prstClr val="black"/>
                </a:solidFill>
              </a:rPr>
              <a:t>As of October 6, the Cabinet has received 63 complaints and 62 MRPs have been formed. </a:t>
            </a:r>
          </a:p>
          <a:p>
            <a:pPr marL="342900" indent="-342900">
              <a:lnSpc>
                <a:spcPct val="100000"/>
              </a:lnSpc>
              <a:spcBef>
                <a:spcPct val="20000"/>
              </a:spcBef>
            </a:pPr>
            <a:r>
              <a:rPr lang="en-US" dirty="0">
                <a:solidFill>
                  <a:prstClr val="black"/>
                </a:solidFill>
              </a:rPr>
              <a:t>There is a lawsuit in Franklin Circuit Court challenging the constitutionality of the MRPs. A hearing was held on 8/24/17. A decision is expected soon.</a:t>
            </a:r>
          </a:p>
          <a:p>
            <a:pPr marL="342900" indent="-342900">
              <a:lnSpc>
                <a:spcPct val="100000"/>
              </a:lnSpc>
              <a:spcBef>
                <a:spcPct val="20000"/>
              </a:spcBef>
            </a:pPr>
            <a:r>
              <a:rPr lang="en-US" dirty="0">
                <a:solidFill>
                  <a:prstClr val="black"/>
                </a:solidFill>
              </a:rPr>
              <a:t>For more information, visit our website  mrp.ky.gov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07735" y="230189"/>
            <a:ext cx="656922" cy="716017"/>
          </a:xfrm>
          <a:prstGeom prst="rect">
            <a:avLst/>
          </a:prstGeom>
        </p:spPr>
      </p:pic>
    </p:spTree>
    <p:extLst>
      <p:ext uri="{BB962C8B-B14F-4D97-AF65-F5344CB8AC3E}">
        <p14:creationId xmlns:p14="http://schemas.microsoft.com/office/powerpoint/2010/main" val="1594966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6999" y="653235"/>
            <a:ext cx="6858000" cy="2387600"/>
          </a:xfrm>
        </p:spPr>
        <p:txBody>
          <a:bodyPr>
            <a:normAutofit/>
          </a:bodyPr>
          <a:lstStyle/>
          <a:p>
            <a:r>
              <a:rPr lang="en-US" b="1" dirty="0">
                <a:latin typeface="+mn-lt"/>
              </a:rPr>
              <a:t>Kentucky Health Benefit Exchange</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7734" y="4039320"/>
            <a:ext cx="1676533" cy="1827351"/>
          </a:xfrm>
          <a:prstGeom prst="rect">
            <a:avLst/>
          </a:prstGeom>
        </p:spPr>
      </p:pic>
    </p:spTree>
    <p:extLst>
      <p:ext uri="{BB962C8B-B14F-4D97-AF65-F5344CB8AC3E}">
        <p14:creationId xmlns:p14="http://schemas.microsoft.com/office/powerpoint/2010/main" val="758052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28600"/>
            <a:ext cx="8229600" cy="731838"/>
          </a:xfrm>
        </p:spPr>
        <p:txBody>
          <a:bodyPr>
            <a:normAutofit/>
          </a:bodyPr>
          <a:lstStyle/>
          <a:p>
            <a:r>
              <a:rPr lang="en-US" sz="3200" dirty="0"/>
              <a:t>Kentucky Health Benefit Exchange</a:t>
            </a:r>
          </a:p>
        </p:txBody>
      </p:sp>
      <p:sp>
        <p:nvSpPr>
          <p:cNvPr id="3" name="Content Placeholder 2"/>
          <p:cNvSpPr>
            <a:spLocks noGrp="1"/>
          </p:cNvSpPr>
          <p:nvPr>
            <p:ph idx="1"/>
          </p:nvPr>
        </p:nvSpPr>
        <p:spPr>
          <a:xfrm>
            <a:off x="1828800" y="838200"/>
            <a:ext cx="8534400" cy="5410200"/>
          </a:xfrm>
        </p:spPr>
        <p:txBody>
          <a:bodyPr>
            <a:normAutofit fontScale="92500" lnSpcReduction="20000"/>
          </a:bodyPr>
          <a:lstStyle/>
          <a:p>
            <a:pPr>
              <a:buFont typeface="Wingdings" panose="05000000000000000000" pitchFamily="2" charset="2"/>
              <a:buChar char="§"/>
            </a:pPr>
            <a:endParaRPr lang="en-US" sz="2200" dirty="0"/>
          </a:p>
          <a:p>
            <a:pPr>
              <a:buFont typeface="Wingdings" panose="05000000000000000000" pitchFamily="2" charset="2"/>
              <a:buChar char="§"/>
            </a:pPr>
            <a:r>
              <a:rPr lang="en-US" sz="2200" dirty="0"/>
              <a:t>Kentucky successfully transitioned the 2017 Open Enrollment to using healthcare.gov. for eligibility and enrollment purposes.</a:t>
            </a:r>
          </a:p>
          <a:p>
            <a:pPr marL="0" indent="0">
              <a:buNone/>
            </a:pPr>
            <a:endParaRPr lang="en-US" sz="2200" dirty="0"/>
          </a:p>
          <a:p>
            <a:pPr>
              <a:buFont typeface="Wingdings" panose="05000000000000000000" pitchFamily="2" charset="2"/>
              <a:buChar char="§"/>
            </a:pPr>
            <a:r>
              <a:rPr lang="en-US" sz="2200" dirty="0"/>
              <a:t>KY Exchange’s continuing focus  -  Facilitate the enrollment into affordable health coverage through the federal health insurance marketplace.</a:t>
            </a:r>
          </a:p>
          <a:p>
            <a:pPr marL="0" indent="0">
              <a:buNone/>
            </a:pPr>
            <a:endParaRPr lang="en-US" sz="2200" dirty="0"/>
          </a:p>
          <a:p>
            <a:pPr>
              <a:buFont typeface="Wingdings" panose="05000000000000000000" pitchFamily="2" charset="2"/>
              <a:buChar char="§"/>
            </a:pPr>
            <a:r>
              <a:rPr lang="en-US" sz="2200" dirty="0"/>
              <a:t>Primary functions of the Exchange continue to be:</a:t>
            </a:r>
          </a:p>
          <a:p>
            <a:pPr lvl="1">
              <a:buFontTx/>
              <a:buChar char="-"/>
            </a:pPr>
            <a:r>
              <a:rPr lang="en-US" sz="1900" u="sng" dirty="0"/>
              <a:t>Plan Management </a:t>
            </a:r>
            <a:r>
              <a:rPr lang="en-US" sz="1900" dirty="0"/>
              <a:t>– Determining which health insurers provide qualifying coverages to be included for Exchange choices</a:t>
            </a:r>
          </a:p>
          <a:p>
            <a:pPr lvl="1">
              <a:buFontTx/>
              <a:buChar char="-"/>
            </a:pPr>
            <a:r>
              <a:rPr lang="en-US" sz="1900" u="sng" dirty="0"/>
              <a:t>Outreach, Training, and Education </a:t>
            </a:r>
            <a:r>
              <a:rPr lang="en-US" sz="1900" dirty="0"/>
              <a:t>--- Facilitating knowledge and understanding for enrollment and eligibility with eligible enrollees and through assisting organizations and brokers/agents throughout Kentucky</a:t>
            </a:r>
          </a:p>
          <a:p>
            <a:pPr lvl="1">
              <a:buFontTx/>
              <a:buChar char="-"/>
            </a:pPr>
            <a:r>
              <a:rPr lang="en-US" sz="1900" u="sng" dirty="0"/>
              <a:t>CMS Planning and Implementation </a:t>
            </a:r>
            <a:r>
              <a:rPr lang="en-US" sz="1900" dirty="0"/>
              <a:t>– Coordinating and advocating with CMS for continuing to improve the Exchange to make it easier for Kentuckians to shop for health insurance coverage for both individuals, families, and smaller employers.</a:t>
            </a:r>
          </a:p>
          <a:p>
            <a:pPr>
              <a:buFont typeface="Wingdings" panose="05000000000000000000" pitchFamily="2" charset="2"/>
              <a:buChar char="§"/>
            </a:pPr>
            <a:endParaRPr lang="en-US" sz="2200" dirty="0"/>
          </a:p>
          <a:p>
            <a:pPr>
              <a:buFont typeface="Wingdings" panose="05000000000000000000" pitchFamily="2" charset="2"/>
              <a:buChar char="§"/>
            </a:pPr>
            <a:r>
              <a:rPr lang="en-US" sz="2200" dirty="0"/>
              <a:t>Outreach, Training, and Education -  Continuing to utilize Assister organizations and brokers/agents throughout Kentucky</a:t>
            </a:r>
          </a:p>
          <a:p>
            <a:pPr lvl="1">
              <a:buFont typeface="Wingdings" panose="05000000000000000000" pitchFamily="2" charset="2"/>
              <a:buChar char="§"/>
            </a:pPr>
            <a:r>
              <a:rPr lang="en-US" sz="1800" dirty="0"/>
              <a:t>Over 500 enrollment events expected to occur during Open Enrollment</a:t>
            </a:r>
          </a:p>
          <a:p>
            <a:pPr lvl="1">
              <a:buFont typeface="Wingdings" panose="05000000000000000000" pitchFamily="2" charset="2"/>
              <a:buChar char="§"/>
            </a:pPr>
            <a:endParaRPr lang="en-US" sz="1800" dirty="0"/>
          </a:p>
          <a:p>
            <a:pPr>
              <a:buFont typeface="Wingdings" panose="05000000000000000000" pitchFamily="2" charset="2"/>
              <a:buChar char="§"/>
            </a:pPr>
            <a:endParaRPr lang="en-US" sz="2400" dirty="0"/>
          </a:p>
          <a:p>
            <a:pPr lvl="1">
              <a:buFont typeface="Wingdings" panose="05000000000000000000" pitchFamily="2" charset="2"/>
              <a:buChar char="Ø"/>
            </a:pP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07735" y="230189"/>
            <a:ext cx="656922" cy="716017"/>
          </a:xfrm>
          <a:prstGeom prst="rect">
            <a:avLst/>
          </a:prstGeom>
        </p:spPr>
      </p:pic>
    </p:spTree>
    <p:extLst>
      <p:ext uri="{BB962C8B-B14F-4D97-AF65-F5344CB8AC3E}">
        <p14:creationId xmlns:p14="http://schemas.microsoft.com/office/powerpoint/2010/main" val="12227536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28600"/>
            <a:ext cx="8229600" cy="731838"/>
          </a:xfrm>
        </p:spPr>
        <p:txBody>
          <a:bodyPr>
            <a:normAutofit/>
          </a:bodyPr>
          <a:lstStyle/>
          <a:p>
            <a:r>
              <a:rPr lang="en-US" sz="3200" dirty="0"/>
              <a:t>Kentucky Health Benefit Exchange</a:t>
            </a:r>
          </a:p>
        </p:txBody>
      </p:sp>
      <p:sp>
        <p:nvSpPr>
          <p:cNvPr id="3" name="Content Placeholder 2"/>
          <p:cNvSpPr>
            <a:spLocks noGrp="1"/>
          </p:cNvSpPr>
          <p:nvPr>
            <p:ph idx="1"/>
          </p:nvPr>
        </p:nvSpPr>
        <p:spPr>
          <a:xfrm>
            <a:off x="1828800" y="838200"/>
            <a:ext cx="8534400" cy="5410200"/>
          </a:xfrm>
        </p:spPr>
        <p:txBody>
          <a:bodyPr>
            <a:normAutofit/>
          </a:bodyPr>
          <a:lstStyle/>
          <a:p>
            <a:pPr marL="1371600" lvl="3" indent="0">
              <a:buNone/>
            </a:pPr>
            <a:endParaRPr lang="en-US" sz="1400" dirty="0"/>
          </a:p>
          <a:p>
            <a:pPr>
              <a:buFont typeface="Wingdings" panose="05000000000000000000" pitchFamily="2" charset="2"/>
              <a:buChar char="§"/>
            </a:pPr>
            <a:r>
              <a:rPr lang="en-US" sz="2200" dirty="0"/>
              <a:t>For 2018 Exchange Open Enrollment:</a:t>
            </a:r>
          </a:p>
          <a:p>
            <a:pPr lvl="1">
              <a:buFontTx/>
              <a:buChar char="-"/>
            </a:pPr>
            <a:r>
              <a:rPr lang="en-US" sz="1900" dirty="0"/>
              <a:t>Nov 1 to Dec 15</a:t>
            </a:r>
          </a:p>
          <a:p>
            <a:pPr lvl="1">
              <a:buFontTx/>
              <a:buChar char="-"/>
            </a:pPr>
            <a:r>
              <a:rPr lang="en-US" sz="1900" dirty="0"/>
              <a:t>“Passive” enrollment method</a:t>
            </a:r>
          </a:p>
          <a:p>
            <a:pPr lvl="2">
              <a:buFontTx/>
              <a:buChar char="-"/>
            </a:pPr>
            <a:r>
              <a:rPr lang="en-US" sz="1500" dirty="0"/>
              <a:t>no active enrollment needed – if keeping same or similar plan</a:t>
            </a:r>
          </a:p>
          <a:p>
            <a:pPr lvl="2">
              <a:buFontTx/>
              <a:buChar char="-"/>
            </a:pPr>
            <a:r>
              <a:rPr lang="en-US" sz="1500" dirty="0"/>
              <a:t>Enrollees will be enrolled in closest similar plan if insurer not offering exact same plan for 2018</a:t>
            </a:r>
          </a:p>
          <a:p>
            <a:pPr lvl="2">
              <a:buFontTx/>
              <a:buChar char="-"/>
            </a:pPr>
            <a:r>
              <a:rPr lang="en-US" sz="1500" dirty="0"/>
              <a:t>Healthcare.gov Notification Letters – sending Oct 15 – Nov 1</a:t>
            </a:r>
          </a:p>
          <a:p>
            <a:pPr lvl="2">
              <a:buFontTx/>
              <a:buChar char="-"/>
            </a:pPr>
            <a:r>
              <a:rPr lang="en-US" sz="1500" dirty="0"/>
              <a:t>Healthcare.gov Shopping Tool available with rate information – starting Oct 15</a:t>
            </a:r>
          </a:p>
          <a:p>
            <a:pPr lvl="1">
              <a:buFontTx/>
              <a:buChar char="-"/>
            </a:pPr>
            <a:r>
              <a:rPr lang="en-US" sz="1900" dirty="0"/>
              <a:t>Health Insurance Coverage Expectations –</a:t>
            </a:r>
          </a:p>
          <a:p>
            <a:pPr lvl="2">
              <a:buFontTx/>
              <a:buChar char="-"/>
            </a:pPr>
            <a:r>
              <a:rPr lang="en-US" sz="1500" dirty="0"/>
              <a:t>Statewide coverage with no “bare” counties – 1 insurer per every county</a:t>
            </a:r>
          </a:p>
          <a:p>
            <a:pPr lvl="2">
              <a:buFontTx/>
              <a:buChar char="-"/>
            </a:pPr>
            <a:r>
              <a:rPr lang="en-US" sz="1500" dirty="0"/>
              <a:t>Rates are:</a:t>
            </a:r>
          </a:p>
          <a:p>
            <a:pPr lvl="3">
              <a:buFontTx/>
              <a:buChar char="-"/>
            </a:pPr>
            <a:r>
              <a:rPr lang="en-US" sz="1400" dirty="0"/>
              <a:t>CareSource -  56% avg. increase  /  Anthem  -  41% avg. increase</a:t>
            </a:r>
          </a:p>
          <a:p>
            <a:pPr lvl="3">
              <a:buFontTx/>
              <a:buChar char="-"/>
            </a:pPr>
            <a:r>
              <a:rPr lang="en-US" sz="1400" dirty="0"/>
              <a:t>Expectation -  80% of Kentuckians receiving Tax Credits that in certain cases fully offset these rate increases</a:t>
            </a:r>
          </a:p>
          <a:p>
            <a:pPr marL="1371600" lvl="3" indent="0">
              <a:buNone/>
            </a:pPr>
            <a:endParaRPr lang="en-US" dirty="0"/>
          </a:p>
          <a:p>
            <a:pPr marL="457200" lvl="1" indent="0">
              <a:buNone/>
            </a:pPr>
            <a:endParaRPr lang="en-US" sz="200" dirty="0"/>
          </a:p>
          <a:p>
            <a:pPr>
              <a:buFont typeface="Wingdings" panose="05000000000000000000" pitchFamily="2" charset="2"/>
              <a:buChar char="§"/>
            </a:pPr>
            <a:r>
              <a:rPr lang="en-US" sz="2200" dirty="0"/>
              <a:t>Current enrollment – 76,000</a:t>
            </a:r>
            <a:endParaRPr lang="en-US" sz="1800" dirty="0"/>
          </a:p>
          <a:p>
            <a:pPr>
              <a:buFont typeface="Wingdings" panose="05000000000000000000" pitchFamily="2" charset="2"/>
              <a:buChar char="§"/>
            </a:pPr>
            <a:endParaRPr lang="en-US" sz="2200" dirty="0"/>
          </a:p>
          <a:p>
            <a:pPr marL="0" indent="0">
              <a:buNone/>
            </a:pPr>
            <a:endParaRPr lang="en-US" sz="2200" dirty="0"/>
          </a:p>
          <a:p>
            <a:pPr marL="0" indent="0">
              <a:buNone/>
            </a:pPr>
            <a:endParaRPr lang="en-US" sz="1800" dirty="0"/>
          </a:p>
          <a:p>
            <a:pPr lvl="1">
              <a:buFont typeface="Wingdings" panose="05000000000000000000" pitchFamily="2" charset="2"/>
              <a:buChar char="Ø"/>
            </a:pPr>
            <a:endParaRPr lang="en-US" dirty="0"/>
          </a:p>
          <a:p>
            <a:pPr lvl="1">
              <a:buFont typeface="Wingdings" panose="05000000000000000000" pitchFamily="2" charset="2"/>
              <a:buChar char="Ø"/>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07735" y="230189"/>
            <a:ext cx="656922" cy="716017"/>
          </a:xfrm>
          <a:prstGeom prst="rect">
            <a:avLst/>
          </a:prstGeom>
        </p:spPr>
      </p:pic>
    </p:spTree>
    <p:extLst>
      <p:ext uri="{BB962C8B-B14F-4D97-AF65-F5344CB8AC3E}">
        <p14:creationId xmlns:p14="http://schemas.microsoft.com/office/powerpoint/2010/main" val="9310404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latin typeface="+mn-lt"/>
              </a:rPr>
              <a:t>Thank You</a:t>
            </a:r>
          </a:p>
        </p:txBody>
      </p:sp>
      <p:sp>
        <p:nvSpPr>
          <p:cNvPr id="3" name="Subtitle 2"/>
          <p:cNvSpPr>
            <a:spLocks noGrp="1"/>
          </p:cNvSpPr>
          <p:nvPr>
            <p:ph type="subTitle" idx="1"/>
          </p:nvPr>
        </p:nvSpPr>
        <p:spPr/>
        <p:txBody>
          <a:bodyPr/>
          <a:lstStyle/>
          <a:p>
            <a:r>
              <a:rPr lang="en-US" dirty="0"/>
              <a:t>Questions or Comments?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67539" y="4848170"/>
            <a:ext cx="961252" cy="1047724"/>
          </a:xfrm>
          <a:prstGeom prst="rect">
            <a:avLst/>
          </a:prstGeom>
        </p:spPr>
      </p:pic>
    </p:spTree>
    <p:extLst>
      <p:ext uri="{BB962C8B-B14F-4D97-AF65-F5344CB8AC3E}">
        <p14:creationId xmlns:p14="http://schemas.microsoft.com/office/powerpoint/2010/main" val="1992650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9" name="Title 1"/>
          <p:cNvSpPr>
            <a:spLocks noGrp="1"/>
          </p:cNvSpPr>
          <p:nvPr>
            <p:ph type="title"/>
          </p:nvPr>
        </p:nvSpPr>
        <p:spPr>
          <a:xfrm>
            <a:off x="1900238" y="226060"/>
            <a:ext cx="8391525" cy="334102"/>
          </a:xfrm>
        </p:spPr>
        <p:txBody>
          <a:bodyPr/>
          <a:lstStyle/>
          <a:p>
            <a:r>
              <a:rPr lang="en-US" altLang="ja-JP" b="1" dirty="0">
                <a:latin typeface="+mn-lt"/>
              </a:rPr>
              <a:t>Challenges Facing Kentucky</a:t>
            </a:r>
            <a:endParaRPr lang="en-US" b="1" dirty="0">
              <a:latin typeface="+mn-lt"/>
            </a:endParaRPr>
          </a:p>
        </p:txBody>
      </p:sp>
      <p:sp>
        <p:nvSpPr>
          <p:cNvPr id="122" name="Rounded Rectangle 121"/>
          <p:cNvSpPr/>
          <p:nvPr/>
        </p:nvSpPr>
        <p:spPr>
          <a:xfrm>
            <a:off x="4029058" y="841738"/>
            <a:ext cx="4345569" cy="1334032"/>
          </a:xfrm>
          <a:prstGeom prst="roundRect">
            <a:avLst>
              <a:gd name="adj" fmla="val 10178"/>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rIns="91440" bIns="91440" rtlCol="0" anchor="ctr">
            <a:noAutofit/>
          </a:bodyPr>
          <a:lstStyle/>
          <a:p>
            <a:r>
              <a:rPr lang="en-US" sz="1400" b="1" dirty="0">
                <a:solidFill>
                  <a:schemeClr val="bg1"/>
                </a:solidFill>
              </a:rPr>
              <a:t>Nationally, Kentucky is ranked close to last in many crucial areas.</a:t>
            </a:r>
          </a:p>
          <a:p>
            <a:r>
              <a:rPr lang="en-US" sz="1400" dirty="0">
                <a:solidFill>
                  <a:schemeClr val="bg1"/>
                </a:solidFill>
              </a:rPr>
              <a:t>The state’s unemployment rate, poverty rate, workforce participation rate and wages are all significantly below the national average.  </a:t>
            </a:r>
          </a:p>
        </p:txBody>
      </p:sp>
      <p:pic>
        <p:nvPicPr>
          <p:cNvPr id="2" name="Picture 1"/>
          <p:cNvPicPr>
            <a:picLocks noChangeAspect="1"/>
          </p:cNvPicPr>
          <p:nvPr/>
        </p:nvPicPr>
        <p:blipFill>
          <a:blip r:embed="rId3"/>
          <a:stretch>
            <a:fillRect/>
          </a:stretch>
        </p:blipFill>
        <p:spPr>
          <a:xfrm>
            <a:off x="4666275" y="2175770"/>
            <a:ext cx="2920058" cy="2681790"/>
          </a:xfrm>
          <a:prstGeom prst="rect">
            <a:avLst/>
          </a:prstGeom>
        </p:spPr>
      </p:pic>
      <p:sp>
        <p:nvSpPr>
          <p:cNvPr id="123" name="Rounded Rectangle 122"/>
          <p:cNvSpPr/>
          <p:nvPr/>
        </p:nvSpPr>
        <p:spPr>
          <a:xfrm>
            <a:off x="1627119" y="2286000"/>
            <a:ext cx="3164515" cy="4463592"/>
          </a:xfrm>
          <a:prstGeom prst="roundRect">
            <a:avLst>
              <a:gd name="adj" fmla="val 10178"/>
            </a:avLst>
          </a:pr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rIns="91440" bIns="91440" rtlCol="0" anchor="ctr">
            <a:noAutofit/>
          </a:bodyPr>
          <a:lstStyle/>
          <a:p>
            <a:r>
              <a:rPr lang="en-US" sz="1400" b="1" dirty="0"/>
              <a:t>Over the past decade, the opioid epidemic has wreaked havoc on our families, communities and economy. </a:t>
            </a:r>
          </a:p>
          <a:p>
            <a:pPr marL="171450" lvl="1" indent="-171450">
              <a:buFont typeface="Arial" panose="020B0604020202020204" pitchFamily="34" charset="0"/>
              <a:buChar char="•"/>
            </a:pPr>
            <a:r>
              <a:rPr lang="en-US" sz="1400" dirty="0">
                <a:solidFill>
                  <a:prstClr val="white"/>
                </a:solidFill>
              </a:rPr>
              <a:t>Overdose deaths have climbed to more than 1,000 per year.</a:t>
            </a:r>
          </a:p>
          <a:p>
            <a:pPr marL="171450" lvl="1" indent="-171450">
              <a:buFont typeface="Arial" panose="020B0604020202020204" pitchFamily="34" charset="0"/>
              <a:buChar char="•"/>
            </a:pPr>
            <a:r>
              <a:rPr lang="en-US" sz="1400" dirty="0">
                <a:solidFill>
                  <a:prstClr val="white"/>
                </a:solidFill>
              </a:rPr>
              <a:t>Kentucky’s rate of babies born drug-addicted is twice the national average.</a:t>
            </a:r>
          </a:p>
          <a:p>
            <a:pPr marL="171450" lvl="1" indent="-171450">
              <a:buFont typeface="Arial" panose="020B0604020202020204" pitchFamily="34" charset="0"/>
              <a:buChar char="•"/>
            </a:pPr>
            <a:r>
              <a:rPr lang="en-US" sz="1400" dirty="0">
                <a:solidFill>
                  <a:prstClr val="white"/>
                </a:solidFill>
              </a:rPr>
              <a:t>Drug abuse has negative impacts on daily life and work functions, and is weakening people’s employability (attendance, teamwork, and productivity).</a:t>
            </a:r>
          </a:p>
          <a:p>
            <a:pPr marL="171450" lvl="1" indent="-171450">
              <a:buFont typeface="Arial" panose="020B0604020202020204" pitchFamily="34" charset="0"/>
              <a:buChar char="•"/>
            </a:pPr>
            <a:r>
              <a:rPr lang="en-US" sz="1400" dirty="0">
                <a:solidFill>
                  <a:prstClr val="white"/>
                </a:solidFill>
              </a:rPr>
              <a:t>All of these factors cause higher unemployment.</a:t>
            </a:r>
          </a:p>
        </p:txBody>
      </p:sp>
      <p:sp>
        <p:nvSpPr>
          <p:cNvPr id="124" name="Rounded Rectangle 123"/>
          <p:cNvSpPr/>
          <p:nvPr/>
        </p:nvSpPr>
        <p:spPr>
          <a:xfrm>
            <a:off x="7408494" y="2286000"/>
            <a:ext cx="3164515" cy="4463592"/>
          </a:xfrm>
          <a:prstGeom prst="roundRect">
            <a:avLst>
              <a:gd name="adj" fmla="val 10178"/>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rIns="91440" bIns="91440" rtlCol="0" anchor="ctr">
            <a:noAutofit/>
          </a:bodyPr>
          <a:lstStyle/>
          <a:p>
            <a:pPr lvl="1"/>
            <a:endParaRPr lang="en-US" sz="1100" b="1" dirty="0"/>
          </a:p>
          <a:p>
            <a:pPr marL="0" lvl="1"/>
            <a:endParaRPr lang="en-US" sz="1100" b="1" dirty="0"/>
          </a:p>
          <a:p>
            <a:pPr marL="0" lvl="1"/>
            <a:endParaRPr lang="en-US" sz="1400" b="1" dirty="0"/>
          </a:p>
          <a:p>
            <a:pPr marL="0" lvl="1"/>
            <a:r>
              <a:rPr lang="en-US" sz="1400" b="1" dirty="0"/>
              <a:t>Kentucky is among the worst nationally in several key population health metrics.</a:t>
            </a:r>
          </a:p>
          <a:p>
            <a:pPr marL="171450" lvl="1" indent="-171450">
              <a:buFont typeface="Arial" panose="020B0604020202020204" pitchFamily="34" charset="0"/>
              <a:buChar char="•"/>
            </a:pPr>
            <a:r>
              <a:rPr lang="en-US" sz="1400" dirty="0"/>
              <a:t>1</a:t>
            </a:r>
            <a:r>
              <a:rPr lang="en-US" sz="1400" baseline="30000" dirty="0"/>
              <a:t>st</a:t>
            </a:r>
            <a:r>
              <a:rPr lang="en-US" sz="1400" dirty="0"/>
              <a:t> in the nation for cancer deaths, 2</a:t>
            </a:r>
            <a:r>
              <a:rPr lang="en-US" sz="1400" baseline="30000" dirty="0"/>
              <a:t>nd</a:t>
            </a:r>
            <a:r>
              <a:rPr lang="en-US" sz="1400" dirty="0"/>
              <a:t> highest in the nation for smoking. </a:t>
            </a:r>
          </a:p>
          <a:p>
            <a:pPr marL="171450" lvl="1" indent="-171450">
              <a:buFont typeface="Arial" panose="020B0604020202020204" pitchFamily="34" charset="0"/>
              <a:buChar char="•"/>
            </a:pPr>
            <a:r>
              <a:rPr lang="en-US" sz="1400" dirty="0"/>
              <a:t>Nearly 1/3 of Kentuckians struggle with weight issues (12</a:t>
            </a:r>
            <a:r>
              <a:rPr lang="en-US" sz="1400" baseline="30000" dirty="0"/>
              <a:t>th</a:t>
            </a:r>
            <a:r>
              <a:rPr lang="en-US" sz="1400" dirty="0"/>
              <a:t> highest rate in the nation).</a:t>
            </a:r>
          </a:p>
          <a:p>
            <a:pPr marL="171450" lvl="1" indent="-171450">
              <a:buFont typeface="Arial" panose="020B0604020202020204" pitchFamily="34" charset="0"/>
              <a:buChar char="•"/>
            </a:pPr>
            <a:r>
              <a:rPr lang="en-US" sz="1400" dirty="0"/>
              <a:t>There are 6.8 infant deaths per 1,000 live births (17</a:t>
            </a:r>
            <a:r>
              <a:rPr lang="en-US" sz="1400" baseline="30000" dirty="0"/>
              <a:t>th</a:t>
            </a:r>
            <a:r>
              <a:rPr lang="en-US" sz="1400" dirty="0"/>
              <a:t> highest rate in the nation).</a:t>
            </a:r>
          </a:p>
          <a:p>
            <a:pPr marL="171450" lvl="1" indent="-171450">
              <a:buFont typeface="Arial" panose="020B0604020202020204" pitchFamily="34" charset="0"/>
              <a:buChar char="•"/>
            </a:pPr>
            <a:r>
              <a:rPr lang="en-US" sz="1400" dirty="0"/>
              <a:t>8 of 13 counties in the nation with largest declines in life expectancy since the 1980s are in Kentucky. </a:t>
            </a:r>
          </a:p>
          <a:p>
            <a:pPr marL="0" lvl="1"/>
            <a:endParaRPr lang="en-US" sz="1400" dirty="0"/>
          </a:p>
          <a:p>
            <a:pPr marL="171450" lvl="1" indent="-171450">
              <a:buFont typeface="Arial" panose="020B0604020202020204" pitchFamily="34" charset="0"/>
              <a:buChar char="•"/>
            </a:pPr>
            <a:endParaRPr lang="en-US" sz="1100" dirty="0"/>
          </a:p>
          <a:p>
            <a:pPr marL="0" lvl="1"/>
            <a:r>
              <a:rPr lang="en-US" sz="1100" b="1" dirty="0"/>
              <a:t> </a:t>
            </a:r>
          </a:p>
          <a:p>
            <a:endParaRPr lang="en-US" sz="1000" dirty="0">
              <a:solidFill>
                <a:schemeClr val="bg1"/>
              </a:solidFill>
            </a:endParaRPr>
          </a:p>
        </p:txBody>
      </p:sp>
    </p:spTree>
    <p:extLst>
      <p:ext uri="{BB962C8B-B14F-4D97-AF65-F5344CB8AC3E}">
        <p14:creationId xmlns:p14="http://schemas.microsoft.com/office/powerpoint/2010/main" val="2838911690"/>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42012" y="317500"/>
            <a:ext cx="8349751" cy="440146"/>
          </a:xfrm>
        </p:spPr>
        <p:txBody>
          <a:bodyPr/>
          <a:lstStyle/>
          <a:p>
            <a:r>
              <a:rPr lang="en-US" b="1" dirty="0">
                <a:latin typeface="+mn-lt"/>
              </a:rPr>
              <a:t>Unsustainable Growth</a:t>
            </a:r>
          </a:p>
        </p:txBody>
      </p:sp>
      <p:sp>
        <p:nvSpPr>
          <p:cNvPr id="4" name="Rectangle 3"/>
          <p:cNvSpPr/>
          <p:nvPr/>
        </p:nvSpPr>
        <p:spPr>
          <a:xfrm>
            <a:off x="1828723" y="1053188"/>
            <a:ext cx="8534550" cy="3970318"/>
          </a:xfrm>
          <a:prstGeom prst="rect">
            <a:avLst/>
          </a:prstGeom>
        </p:spPr>
        <p:txBody>
          <a:bodyPr wrap="square">
            <a:spAutoFit/>
          </a:bodyPr>
          <a:lstStyle/>
          <a:p>
            <a:pPr marL="285750" indent="-285750">
              <a:buFont typeface="Arial" panose="020B0604020202020204" pitchFamily="34" charset="0"/>
              <a:buChar char="•"/>
            </a:pPr>
            <a:r>
              <a:rPr lang="en-US" sz="1600" b="1" dirty="0"/>
              <a:t>High poverty &amp; high Medicaid enrollment</a:t>
            </a:r>
          </a:p>
          <a:p>
            <a:pPr marL="742950" lvl="1" indent="-285750">
              <a:buFont typeface="Arial" panose="020B0604020202020204" pitchFamily="34" charset="0"/>
              <a:buChar char="•"/>
            </a:pPr>
            <a:r>
              <a:rPr lang="en-US" sz="1600" dirty="0"/>
              <a:t>Workforce participation is 59.4%, 45</a:t>
            </a:r>
            <a:r>
              <a:rPr lang="en-US" sz="1600" baseline="30000" dirty="0"/>
              <a:t>th</a:t>
            </a:r>
            <a:r>
              <a:rPr lang="en-US" sz="1600" dirty="0"/>
              <a:t> in the nation</a:t>
            </a:r>
          </a:p>
          <a:p>
            <a:pPr marL="742950" lvl="1" indent="-285750">
              <a:buFont typeface="Arial" panose="020B0604020202020204" pitchFamily="34" charset="0"/>
              <a:buChar char="•"/>
            </a:pPr>
            <a:r>
              <a:rPr lang="en-US" sz="1600" dirty="0"/>
              <a:t>19% of Kentuckians live in poverty</a:t>
            </a:r>
          </a:p>
          <a:p>
            <a:pPr marL="742950" lvl="1" indent="-285750">
              <a:buFont typeface="Arial" panose="020B0604020202020204" pitchFamily="34" charset="0"/>
              <a:buChar char="•"/>
            </a:pPr>
            <a:r>
              <a:rPr lang="en-US" sz="1600" dirty="0"/>
              <a:t>47</a:t>
            </a:r>
            <a:r>
              <a:rPr lang="en-US" sz="1600" baseline="30000" dirty="0"/>
              <a:t>th</a:t>
            </a:r>
            <a:r>
              <a:rPr lang="en-US" sz="1600" dirty="0"/>
              <a:t> in the nation for median household income</a:t>
            </a:r>
          </a:p>
          <a:p>
            <a:pPr marL="742950" lvl="1" indent="-285750">
              <a:buFont typeface="Arial" panose="020B0604020202020204" pitchFamily="34" charset="0"/>
              <a:buChar char="•"/>
            </a:pPr>
            <a:r>
              <a:rPr lang="en-US" sz="1600" b="1" dirty="0"/>
              <a:t>Nearly 1/3 of total state population is enrolled in Medicaid</a:t>
            </a:r>
          </a:p>
          <a:p>
            <a:pPr marL="285750" indent="-285750">
              <a:spcBef>
                <a:spcPts val="1200"/>
              </a:spcBef>
              <a:buFont typeface="Arial" panose="020B0604020202020204" pitchFamily="34" charset="0"/>
              <a:buChar char="•"/>
            </a:pPr>
            <a:r>
              <a:rPr lang="en-US" sz="1600" b="1" dirty="0"/>
              <a:t>Poor health outcomes despite high spending</a:t>
            </a:r>
          </a:p>
          <a:p>
            <a:pPr marL="742950" lvl="1" indent="-285750">
              <a:buFont typeface="Arial" panose="020B0604020202020204" pitchFamily="34" charset="0"/>
              <a:buChar char="•"/>
            </a:pPr>
            <a:r>
              <a:rPr lang="en-US" sz="1600" dirty="0"/>
              <a:t>1 out of 3 Kentuckians has weight-related health issues</a:t>
            </a:r>
          </a:p>
          <a:p>
            <a:pPr marL="742950" lvl="1" indent="-285750">
              <a:buFont typeface="Arial" panose="020B0604020202020204" pitchFamily="34" charset="0"/>
              <a:buChar char="•"/>
            </a:pPr>
            <a:r>
              <a:rPr lang="en-US" sz="1600" dirty="0"/>
              <a:t>Ranks 2</a:t>
            </a:r>
            <a:r>
              <a:rPr lang="en-US" sz="1600" baseline="30000" dirty="0"/>
              <a:t>nd</a:t>
            </a:r>
            <a:r>
              <a:rPr lang="en-US" sz="1600" dirty="0"/>
              <a:t> highest in the nation for smoking</a:t>
            </a:r>
          </a:p>
          <a:p>
            <a:pPr marL="742950" lvl="1" indent="-285750">
              <a:buFont typeface="Arial" panose="020B0604020202020204" pitchFamily="34" charset="0"/>
              <a:buChar char="•"/>
            </a:pPr>
            <a:r>
              <a:rPr lang="en-US" sz="1600" dirty="0"/>
              <a:t>Ranks 1</a:t>
            </a:r>
            <a:r>
              <a:rPr lang="en-US" sz="1600" baseline="30000" dirty="0"/>
              <a:t>st</a:t>
            </a:r>
            <a:r>
              <a:rPr lang="en-US" sz="1600" dirty="0"/>
              <a:t> highest in the nation for cancer deaths</a:t>
            </a:r>
          </a:p>
          <a:p>
            <a:pPr marL="285750" indent="-285750">
              <a:spcBef>
                <a:spcPts val="1200"/>
              </a:spcBef>
              <a:buFont typeface="Arial" panose="020B0604020202020204" pitchFamily="34" charset="0"/>
              <a:buChar char="•"/>
            </a:pPr>
            <a:r>
              <a:rPr lang="en-US" sz="1600" b="1" dirty="0"/>
              <a:t>Ranks 1</a:t>
            </a:r>
            <a:r>
              <a:rPr lang="en-US" sz="1600" b="1" baseline="30000" dirty="0"/>
              <a:t>st</a:t>
            </a:r>
            <a:r>
              <a:rPr lang="en-US" sz="1600" b="1" dirty="0"/>
              <a:t> highest in nation for MCO profits</a:t>
            </a:r>
          </a:p>
          <a:p>
            <a:pPr marL="285750" indent="-285750">
              <a:spcBef>
                <a:spcPts val="1200"/>
              </a:spcBef>
              <a:buFont typeface="Arial" panose="020B0604020202020204" pitchFamily="34" charset="0"/>
              <a:buChar char="•"/>
            </a:pPr>
            <a:r>
              <a:rPr lang="en-US" sz="1600" b="1" dirty="0"/>
              <a:t>No long term financing plan</a:t>
            </a:r>
          </a:p>
          <a:p>
            <a:pPr marL="742950" lvl="1" indent="-285750">
              <a:buFont typeface="Arial" panose="020B0604020202020204" pitchFamily="34" charset="0"/>
              <a:buChar char="•"/>
            </a:pPr>
            <a:r>
              <a:rPr lang="en-US" sz="1600" dirty="0"/>
              <a:t>Kentucky is projected to spend approximately </a:t>
            </a:r>
            <a:r>
              <a:rPr lang="en-US" sz="1600" b="1" dirty="0"/>
              <a:t>$1.2 billion </a:t>
            </a:r>
            <a:r>
              <a:rPr lang="en-US" sz="1600" dirty="0"/>
              <a:t>over the next five years on expanded Medicaid benefits (SFY 2017-2021)</a:t>
            </a:r>
          </a:p>
          <a:p>
            <a:pPr marL="742950" lvl="1" indent="-285750">
              <a:buFont typeface="Arial" panose="020B0604020202020204" pitchFamily="34" charset="0"/>
              <a:buChar char="•"/>
            </a:pPr>
            <a:endParaRPr lang="en-US" sz="1400" b="1" dirty="0"/>
          </a:p>
        </p:txBody>
      </p:sp>
      <p:sp>
        <p:nvSpPr>
          <p:cNvPr id="2" name="Rounded Rectangle 1"/>
          <p:cNvSpPr/>
          <p:nvPr/>
        </p:nvSpPr>
        <p:spPr bwMode="gray">
          <a:xfrm>
            <a:off x="2637502" y="5023507"/>
            <a:ext cx="6916993" cy="1047135"/>
          </a:xfrm>
          <a:prstGeom prst="roundRect">
            <a:avLst/>
          </a:prstGeom>
          <a:solidFill>
            <a:schemeClr val="bg1"/>
          </a:solidFill>
          <a:ln w="19050" algn="ctr">
            <a:solidFill>
              <a:schemeClr val="accent3"/>
            </a:solidFill>
            <a:miter lim="800000"/>
            <a:headEnd/>
            <a:tailEnd/>
          </a:ln>
        </p:spPr>
        <p:txBody>
          <a:bodyPr wrap="square" lIns="88900" tIns="88900" rIns="88900" bIns="88900" rtlCol="0" anchor="ctr"/>
          <a:lstStyle/>
          <a:p>
            <a:pPr algn="ctr"/>
            <a:r>
              <a:rPr lang="en-US" sz="1600" dirty="0"/>
              <a:t>The cost growth in Medicaid expansion threatens funding for traditional Medicaid coverage for the aged, blind, disabled, pregnant women, &amp; children.</a:t>
            </a:r>
          </a:p>
        </p:txBody>
      </p:sp>
    </p:spTree>
    <p:extLst>
      <p:ext uri="{BB962C8B-B14F-4D97-AF65-F5344CB8AC3E}">
        <p14:creationId xmlns:p14="http://schemas.microsoft.com/office/powerpoint/2010/main" val="831064238"/>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2"/>
          <p:cNvSpPr txBox="1">
            <a:spLocks/>
          </p:cNvSpPr>
          <p:nvPr/>
        </p:nvSpPr>
        <p:spPr bwMode="gray">
          <a:xfrm>
            <a:off x="1900238" y="651602"/>
            <a:ext cx="8391525" cy="473103"/>
          </a:xfrm>
          <a:prstGeom prst="rect">
            <a:avLst/>
          </a:prstGeom>
        </p:spPr>
        <p:txBody>
          <a:bodyPr vert="horz" lIns="0" tIns="0" rIns="0" bIns="0" rtlCol="0" anchor="t" anchorCtr="0">
            <a:noAutofit/>
          </a:bodyPr>
          <a:lstStyle>
            <a:lvl1pPr algn="l" defTabSz="914400" rtl="0" eaLnBrk="1" latinLnBrk="0" hangingPunct="1">
              <a:spcBef>
                <a:spcPct val="0"/>
              </a:spcBef>
              <a:buNone/>
              <a:defRPr sz="2000" kern="1200">
                <a:solidFill>
                  <a:schemeClr val="tx1"/>
                </a:solidFill>
                <a:latin typeface="+mj-lt"/>
                <a:ea typeface="+mj-ea"/>
                <a:cs typeface="+mj-cs"/>
              </a:defRPr>
            </a:lvl1pPr>
          </a:lstStyle>
          <a:p>
            <a:r>
              <a:rPr lang="en-US" sz="1600" i="1" dirty="0"/>
              <a:t>Access to healthcare alone has NOT dramatically improved the health of Kentuckians, and the cost to the Commonwealth is unsustainable. </a:t>
            </a:r>
          </a:p>
        </p:txBody>
      </p:sp>
      <p:sp>
        <p:nvSpPr>
          <p:cNvPr id="63" name="Oval 62"/>
          <p:cNvSpPr/>
          <p:nvPr/>
        </p:nvSpPr>
        <p:spPr>
          <a:xfrm>
            <a:off x="4070578" y="1959889"/>
            <a:ext cx="4140460" cy="4140460"/>
          </a:xfrm>
          <a:prstGeom prst="ellipse">
            <a:avLst/>
          </a:prstGeom>
          <a:solidFill>
            <a:schemeClr val="accent3">
              <a:lumMod val="20000"/>
              <a:lumOff val="80000"/>
            </a:schemeClr>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dirty="0">
              <a:solidFill>
                <a:schemeClr val="tx2"/>
              </a:solidFill>
            </a:endParaRPr>
          </a:p>
        </p:txBody>
      </p:sp>
      <p:sp>
        <p:nvSpPr>
          <p:cNvPr id="64" name="Freeform 63"/>
          <p:cNvSpPr/>
          <p:nvPr/>
        </p:nvSpPr>
        <p:spPr>
          <a:xfrm>
            <a:off x="3497952" y="3211312"/>
            <a:ext cx="2474594" cy="3542172"/>
          </a:xfrm>
          <a:custGeom>
            <a:avLst/>
            <a:gdLst>
              <a:gd name="connsiteX0" fmla="*/ 1134533 w 1828800"/>
              <a:gd name="connsiteY0" fmla="*/ 0 h 2607734"/>
              <a:gd name="connsiteX1" fmla="*/ 0 w 1828800"/>
              <a:gd name="connsiteY1" fmla="*/ 1007534 h 2607734"/>
              <a:gd name="connsiteX2" fmla="*/ 1828800 w 1828800"/>
              <a:gd name="connsiteY2" fmla="*/ 2607734 h 2607734"/>
              <a:gd name="connsiteX3" fmla="*/ 1117600 w 1828800"/>
              <a:gd name="connsiteY3" fmla="*/ 1498600 h 2607734"/>
              <a:gd name="connsiteX4" fmla="*/ 1337733 w 1828800"/>
              <a:gd name="connsiteY4" fmla="*/ 567267 h 2607734"/>
              <a:gd name="connsiteX5" fmla="*/ 1134533 w 1828800"/>
              <a:gd name="connsiteY5" fmla="*/ 0 h 2607734"/>
              <a:gd name="connsiteX0" fmla="*/ 1134533 w 1828800"/>
              <a:gd name="connsiteY0" fmla="*/ 0 h 2607734"/>
              <a:gd name="connsiteX1" fmla="*/ 0 w 1828800"/>
              <a:gd name="connsiteY1" fmla="*/ 1007534 h 2607734"/>
              <a:gd name="connsiteX2" fmla="*/ 1828800 w 1828800"/>
              <a:gd name="connsiteY2" fmla="*/ 2607734 h 2607734"/>
              <a:gd name="connsiteX3" fmla="*/ 1117600 w 1828800"/>
              <a:gd name="connsiteY3" fmla="*/ 1498600 h 2607734"/>
              <a:gd name="connsiteX4" fmla="*/ 1337733 w 1828800"/>
              <a:gd name="connsiteY4" fmla="*/ 567267 h 2607734"/>
              <a:gd name="connsiteX5" fmla="*/ 1134533 w 1828800"/>
              <a:gd name="connsiteY5" fmla="*/ 0 h 2607734"/>
              <a:gd name="connsiteX0" fmla="*/ 1135617 w 1829884"/>
              <a:gd name="connsiteY0" fmla="*/ 0 h 2607734"/>
              <a:gd name="connsiteX1" fmla="*/ 1084 w 1829884"/>
              <a:gd name="connsiteY1" fmla="*/ 1007534 h 2607734"/>
              <a:gd name="connsiteX2" fmla="*/ 1829884 w 1829884"/>
              <a:gd name="connsiteY2" fmla="*/ 2607734 h 2607734"/>
              <a:gd name="connsiteX3" fmla="*/ 1118684 w 1829884"/>
              <a:gd name="connsiteY3" fmla="*/ 1498600 h 2607734"/>
              <a:gd name="connsiteX4" fmla="*/ 1338817 w 1829884"/>
              <a:gd name="connsiteY4" fmla="*/ 567267 h 2607734"/>
              <a:gd name="connsiteX5" fmla="*/ 1135617 w 1829884"/>
              <a:gd name="connsiteY5" fmla="*/ 0 h 2607734"/>
              <a:gd name="connsiteX0" fmla="*/ 1154609 w 1848876"/>
              <a:gd name="connsiteY0" fmla="*/ 0 h 2607734"/>
              <a:gd name="connsiteX1" fmla="*/ 1026 w 1848876"/>
              <a:gd name="connsiteY1" fmla="*/ 1012296 h 2607734"/>
              <a:gd name="connsiteX2" fmla="*/ 1848876 w 1848876"/>
              <a:gd name="connsiteY2" fmla="*/ 2607734 h 2607734"/>
              <a:gd name="connsiteX3" fmla="*/ 1137676 w 1848876"/>
              <a:gd name="connsiteY3" fmla="*/ 1498600 h 2607734"/>
              <a:gd name="connsiteX4" fmla="*/ 1357809 w 1848876"/>
              <a:gd name="connsiteY4" fmla="*/ 567267 h 2607734"/>
              <a:gd name="connsiteX5" fmla="*/ 1154609 w 1848876"/>
              <a:gd name="connsiteY5" fmla="*/ 0 h 2607734"/>
              <a:gd name="connsiteX0" fmla="*/ 1154450 w 1848717"/>
              <a:gd name="connsiteY0" fmla="*/ 0 h 2607734"/>
              <a:gd name="connsiteX1" fmla="*/ 867 w 1848717"/>
              <a:gd name="connsiteY1" fmla="*/ 1012296 h 2607734"/>
              <a:gd name="connsiteX2" fmla="*/ 1848717 w 1848717"/>
              <a:gd name="connsiteY2" fmla="*/ 2607734 h 2607734"/>
              <a:gd name="connsiteX3" fmla="*/ 1137517 w 1848717"/>
              <a:gd name="connsiteY3" fmla="*/ 1498600 h 2607734"/>
              <a:gd name="connsiteX4" fmla="*/ 1357650 w 1848717"/>
              <a:gd name="connsiteY4" fmla="*/ 567267 h 2607734"/>
              <a:gd name="connsiteX5" fmla="*/ 1154450 w 1848717"/>
              <a:gd name="connsiteY5" fmla="*/ 0 h 2607734"/>
              <a:gd name="connsiteX0" fmla="*/ 1154450 w 1848717"/>
              <a:gd name="connsiteY0" fmla="*/ 0 h 2607734"/>
              <a:gd name="connsiteX1" fmla="*/ 867 w 1848717"/>
              <a:gd name="connsiteY1" fmla="*/ 1012296 h 2607734"/>
              <a:gd name="connsiteX2" fmla="*/ 1848717 w 1848717"/>
              <a:gd name="connsiteY2" fmla="*/ 2607734 h 2607734"/>
              <a:gd name="connsiteX3" fmla="*/ 1137517 w 1848717"/>
              <a:gd name="connsiteY3" fmla="*/ 1498600 h 2607734"/>
              <a:gd name="connsiteX4" fmla="*/ 1357650 w 1848717"/>
              <a:gd name="connsiteY4" fmla="*/ 567267 h 2607734"/>
              <a:gd name="connsiteX5" fmla="*/ 1154450 w 1848717"/>
              <a:gd name="connsiteY5" fmla="*/ 0 h 2607734"/>
              <a:gd name="connsiteX0" fmla="*/ 1154450 w 1848717"/>
              <a:gd name="connsiteY0" fmla="*/ 0 h 2607734"/>
              <a:gd name="connsiteX1" fmla="*/ 867 w 1848717"/>
              <a:gd name="connsiteY1" fmla="*/ 1012296 h 2607734"/>
              <a:gd name="connsiteX2" fmla="*/ 1848717 w 1848717"/>
              <a:gd name="connsiteY2" fmla="*/ 2607734 h 2607734"/>
              <a:gd name="connsiteX3" fmla="*/ 1137517 w 1848717"/>
              <a:gd name="connsiteY3" fmla="*/ 1498600 h 2607734"/>
              <a:gd name="connsiteX4" fmla="*/ 1357650 w 1848717"/>
              <a:gd name="connsiteY4" fmla="*/ 567267 h 2607734"/>
              <a:gd name="connsiteX5" fmla="*/ 1154450 w 1848717"/>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28103 w 1834570"/>
              <a:gd name="connsiteY0" fmla="*/ 0 h 2626034"/>
              <a:gd name="connsiteX1" fmla="*/ 1008 w 1834570"/>
              <a:gd name="connsiteY1" fmla="*/ 1044884 h 2626034"/>
              <a:gd name="connsiteX2" fmla="*/ 1834570 w 1834570"/>
              <a:gd name="connsiteY2" fmla="*/ 2626034 h 2626034"/>
              <a:gd name="connsiteX3" fmla="*/ 1123370 w 1834570"/>
              <a:gd name="connsiteY3" fmla="*/ 1516900 h 2626034"/>
              <a:gd name="connsiteX4" fmla="*/ 1148241 w 1834570"/>
              <a:gd name="connsiteY4" fmla="*/ 861792 h 2626034"/>
              <a:gd name="connsiteX5" fmla="*/ 1128103 w 1834570"/>
              <a:gd name="connsiteY5" fmla="*/ 0 h 2626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34570" h="2626034">
                <a:moveTo>
                  <a:pt x="1128103" y="0"/>
                </a:moveTo>
                <a:cubicBezTo>
                  <a:pt x="311774" y="11995"/>
                  <a:pt x="-20864" y="499489"/>
                  <a:pt x="1008" y="1044884"/>
                </a:cubicBezTo>
                <a:cubicBezTo>
                  <a:pt x="-2167" y="1171884"/>
                  <a:pt x="342320" y="2403783"/>
                  <a:pt x="1834570" y="2626034"/>
                </a:cubicBezTo>
                <a:cubicBezTo>
                  <a:pt x="1059340" y="2294423"/>
                  <a:pt x="1084212" y="1705636"/>
                  <a:pt x="1123370" y="1516900"/>
                </a:cubicBezTo>
                <a:cubicBezTo>
                  <a:pt x="1131660" y="1298531"/>
                  <a:pt x="1206627" y="1170648"/>
                  <a:pt x="1148241" y="861792"/>
                </a:cubicBezTo>
                <a:cubicBezTo>
                  <a:pt x="993195" y="432990"/>
                  <a:pt x="63948" y="85902"/>
                  <a:pt x="1128103" y="0"/>
                </a:cubicBezTo>
                <a:close/>
              </a:path>
            </a:pathLst>
          </a:custGeom>
          <a:solidFill>
            <a:schemeClr val="accent4"/>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dirty="0">
              <a:solidFill>
                <a:schemeClr val="tx2"/>
              </a:solidFill>
            </a:endParaRPr>
          </a:p>
        </p:txBody>
      </p:sp>
      <p:sp>
        <p:nvSpPr>
          <p:cNvPr id="65" name="Freeform 64"/>
          <p:cNvSpPr/>
          <p:nvPr/>
        </p:nvSpPr>
        <p:spPr>
          <a:xfrm rot="4341267">
            <a:off x="3592908" y="1139627"/>
            <a:ext cx="2474543" cy="3582372"/>
          </a:xfrm>
          <a:custGeom>
            <a:avLst/>
            <a:gdLst>
              <a:gd name="connsiteX0" fmla="*/ 1134533 w 1828800"/>
              <a:gd name="connsiteY0" fmla="*/ 0 h 2607734"/>
              <a:gd name="connsiteX1" fmla="*/ 0 w 1828800"/>
              <a:gd name="connsiteY1" fmla="*/ 1007534 h 2607734"/>
              <a:gd name="connsiteX2" fmla="*/ 1828800 w 1828800"/>
              <a:gd name="connsiteY2" fmla="*/ 2607734 h 2607734"/>
              <a:gd name="connsiteX3" fmla="*/ 1117600 w 1828800"/>
              <a:gd name="connsiteY3" fmla="*/ 1498600 h 2607734"/>
              <a:gd name="connsiteX4" fmla="*/ 1337733 w 1828800"/>
              <a:gd name="connsiteY4" fmla="*/ 567267 h 2607734"/>
              <a:gd name="connsiteX5" fmla="*/ 1134533 w 1828800"/>
              <a:gd name="connsiteY5" fmla="*/ 0 h 2607734"/>
              <a:gd name="connsiteX0" fmla="*/ 1134533 w 1828800"/>
              <a:gd name="connsiteY0" fmla="*/ 0 h 2607734"/>
              <a:gd name="connsiteX1" fmla="*/ 0 w 1828800"/>
              <a:gd name="connsiteY1" fmla="*/ 1007534 h 2607734"/>
              <a:gd name="connsiteX2" fmla="*/ 1828800 w 1828800"/>
              <a:gd name="connsiteY2" fmla="*/ 2607734 h 2607734"/>
              <a:gd name="connsiteX3" fmla="*/ 1117600 w 1828800"/>
              <a:gd name="connsiteY3" fmla="*/ 1498600 h 2607734"/>
              <a:gd name="connsiteX4" fmla="*/ 1337733 w 1828800"/>
              <a:gd name="connsiteY4" fmla="*/ 567267 h 2607734"/>
              <a:gd name="connsiteX5" fmla="*/ 1134533 w 1828800"/>
              <a:gd name="connsiteY5" fmla="*/ 0 h 2607734"/>
              <a:gd name="connsiteX0" fmla="*/ 1135617 w 1829884"/>
              <a:gd name="connsiteY0" fmla="*/ 0 h 2607734"/>
              <a:gd name="connsiteX1" fmla="*/ 1084 w 1829884"/>
              <a:gd name="connsiteY1" fmla="*/ 1007534 h 2607734"/>
              <a:gd name="connsiteX2" fmla="*/ 1829884 w 1829884"/>
              <a:gd name="connsiteY2" fmla="*/ 2607734 h 2607734"/>
              <a:gd name="connsiteX3" fmla="*/ 1118684 w 1829884"/>
              <a:gd name="connsiteY3" fmla="*/ 1498600 h 2607734"/>
              <a:gd name="connsiteX4" fmla="*/ 1338817 w 1829884"/>
              <a:gd name="connsiteY4" fmla="*/ 567267 h 2607734"/>
              <a:gd name="connsiteX5" fmla="*/ 1135617 w 1829884"/>
              <a:gd name="connsiteY5" fmla="*/ 0 h 2607734"/>
              <a:gd name="connsiteX0" fmla="*/ 1154609 w 1848876"/>
              <a:gd name="connsiteY0" fmla="*/ 0 h 2607734"/>
              <a:gd name="connsiteX1" fmla="*/ 1026 w 1848876"/>
              <a:gd name="connsiteY1" fmla="*/ 1012296 h 2607734"/>
              <a:gd name="connsiteX2" fmla="*/ 1848876 w 1848876"/>
              <a:gd name="connsiteY2" fmla="*/ 2607734 h 2607734"/>
              <a:gd name="connsiteX3" fmla="*/ 1137676 w 1848876"/>
              <a:gd name="connsiteY3" fmla="*/ 1498600 h 2607734"/>
              <a:gd name="connsiteX4" fmla="*/ 1357809 w 1848876"/>
              <a:gd name="connsiteY4" fmla="*/ 567267 h 2607734"/>
              <a:gd name="connsiteX5" fmla="*/ 1154609 w 1848876"/>
              <a:gd name="connsiteY5" fmla="*/ 0 h 2607734"/>
              <a:gd name="connsiteX0" fmla="*/ 1154450 w 1848717"/>
              <a:gd name="connsiteY0" fmla="*/ 0 h 2607734"/>
              <a:gd name="connsiteX1" fmla="*/ 867 w 1848717"/>
              <a:gd name="connsiteY1" fmla="*/ 1012296 h 2607734"/>
              <a:gd name="connsiteX2" fmla="*/ 1848717 w 1848717"/>
              <a:gd name="connsiteY2" fmla="*/ 2607734 h 2607734"/>
              <a:gd name="connsiteX3" fmla="*/ 1137517 w 1848717"/>
              <a:gd name="connsiteY3" fmla="*/ 1498600 h 2607734"/>
              <a:gd name="connsiteX4" fmla="*/ 1357650 w 1848717"/>
              <a:gd name="connsiteY4" fmla="*/ 567267 h 2607734"/>
              <a:gd name="connsiteX5" fmla="*/ 1154450 w 1848717"/>
              <a:gd name="connsiteY5" fmla="*/ 0 h 2607734"/>
              <a:gd name="connsiteX0" fmla="*/ 1154450 w 1848717"/>
              <a:gd name="connsiteY0" fmla="*/ 0 h 2607734"/>
              <a:gd name="connsiteX1" fmla="*/ 867 w 1848717"/>
              <a:gd name="connsiteY1" fmla="*/ 1012296 h 2607734"/>
              <a:gd name="connsiteX2" fmla="*/ 1848717 w 1848717"/>
              <a:gd name="connsiteY2" fmla="*/ 2607734 h 2607734"/>
              <a:gd name="connsiteX3" fmla="*/ 1137517 w 1848717"/>
              <a:gd name="connsiteY3" fmla="*/ 1498600 h 2607734"/>
              <a:gd name="connsiteX4" fmla="*/ 1357650 w 1848717"/>
              <a:gd name="connsiteY4" fmla="*/ 567267 h 2607734"/>
              <a:gd name="connsiteX5" fmla="*/ 1154450 w 1848717"/>
              <a:gd name="connsiteY5" fmla="*/ 0 h 2607734"/>
              <a:gd name="connsiteX0" fmla="*/ 1154450 w 1848717"/>
              <a:gd name="connsiteY0" fmla="*/ 0 h 2607734"/>
              <a:gd name="connsiteX1" fmla="*/ 867 w 1848717"/>
              <a:gd name="connsiteY1" fmla="*/ 1012296 h 2607734"/>
              <a:gd name="connsiteX2" fmla="*/ 1848717 w 1848717"/>
              <a:gd name="connsiteY2" fmla="*/ 2607734 h 2607734"/>
              <a:gd name="connsiteX3" fmla="*/ 1137517 w 1848717"/>
              <a:gd name="connsiteY3" fmla="*/ 1498600 h 2607734"/>
              <a:gd name="connsiteX4" fmla="*/ 1357650 w 1848717"/>
              <a:gd name="connsiteY4" fmla="*/ 567267 h 2607734"/>
              <a:gd name="connsiteX5" fmla="*/ 1154450 w 1848717"/>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1852 w 1834534"/>
              <a:gd name="connsiteY0" fmla="*/ 0 h 2612705"/>
              <a:gd name="connsiteX1" fmla="*/ 972 w 1834534"/>
              <a:gd name="connsiteY1" fmla="*/ 1031555 h 2612705"/>
              <a:gd name="connsiteX2" fmla="*/ 1834534 w 1834534"/>
              <a:gd name="connsiteY2" fmla="*/ 2612705 h 2612705"/>
              <a:gd name="connsiteX3" fmla="*/ 1123334 w 1834534"/>
              <a:gd name="connsiteY3" fmla="*/ 1503571 h 2612705"/>
              <a:gd name="connsiteX4" fmla="*/ 1148205 w 1834534"/>
              <a:gd name="connsiteY4" fmla="*/ 848463 h 2612705"/>
              <a:gd name="connsiteX5" fmla="*/ 1141852 w 1834534"/>
              <a:gd name="connsiteY5" fmla="*/ 0 h 2612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34534" h="2612705">
                <a:moveTo>
                  <a:pt x="1141852" y="0"/>
                </a:moveTo>
                <a:cubicBezTo>
                  <a:pt x="325523" y="11995"/>
                  <a:pt x="-20900" y="486160"/>
                  <a:pt x="972" y="1031555"/>
                </a:cubicBezTo>
                <a:cubicBezTo>
                  <a:pt x="-2203" y="1158555"/>
                  <a:pt x="342284" y="2390454"/>
                  <a:pt x="1834534" y="2612705"/>
                </a:cubicBezTo>
                <a:cubicBezTo>
                  <a:pt x="1059304" y="2281094"/>
                  <a:pt x="1084176" y="1692307"/>
                  <a:pt x="1123334" y="1503571"/>
                </a:cubicBezTo>
                <a:cubicBezTo>
                  <a:pt x="1131624" y="1285202"/>
                  <a:pt x="1206591" y="1157319"/>
                  <a:pt x="1148205" y="848463"/>
                </a:cubicBezTo>
                <a:cubicBezTo>
                  <a:pt x="993159" y="419661"/>
                  <a:pt x="77697" y="85902"/>
                  <a:pt x="1141852" y="0"/>
                </a:cubicBezTo>
                <a:close/>
              </a:path>
            </a:pathLst>
          </a:custGeom>
          <a:solidFill>
            <a:schemeClr val="accent3"/>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dirty="0">
              <a:solidFill>
                <a:schemeClr val="tx2"/>
              </a:solidFill>
            </a:endParaRPr>
          </a:p>
        </p:txBody>
      </p:sp>
      <p:sp>
        <p:nvSpPr>
          <p:cNvPr id="66" name="Freeform 65"/>
          <p:cNvSpPr/>
          <p:nvPr/>
        </p:nvSpPr>
        <p:spPr>
          <a:xfrm rot="8659183">
            <a:off x="5577022" y="597782"/>
            <a:ext cx="2474550" cy="3537971"/>
          </a:xfrm>
          <a:custGeom>
            <a:avLst/>
            <a:gdLst>
              <a:gd name="connsiteX0" fmla="*/ 1134533 w 1828800"/>
              <a:gd name="connsiteY0" fmla="*/ 0 h 2607734"/>
              <a:gd name="connsiteX1" fmla="*/ 0 w 1828800"/>
              <a:gd name="connsiteY1" fmla="*/ 1007534 h 2607734"/>
              <a:gd name="connsiteX2" fmla="*/ 1828800 w 1828800"/>
              <a:gd name="connsiteY2" fmla="*/ 2607734 h 2607734"/>
              <a:gd name="connsiteX3" fmla="*/ 1117600 w 1828800"/>
              <a:gd name="connsiteY3" fmla="*/ 1498600 h 2607734"/>
              <a:gd name="connsiteX4" fmla="*/ 1337733 w 1828800"/>
              <a:gd name="connsiteY4" fmla="*/ 567267 h 2607734"/>
              <a:gd name="connsiteX5" fmla="*/ 1134533 w 1828800"/>
              <a:gd name="connsiteY5" fmla="*/ 0 h 2607734"/>
              <a:gd name="connsiteX0" fmla="*/ 1134533 w 1828800"/>
              <a:gd name="connsiteY0" fmla="*/ 0 h 2607734"/>
              <a:gd name="connsiteX1" fmla="*/ 0 w 1828800"/>
              <a:gd name="connsiteY1" fmla="*/ 1007534 h 2607734"/>
              <a:gd name="connsiteX2" fmla="*/ 1828800 w 1828800"/>
              <a:gd name="connsiteY2" fmla="*/ 2607734 h 2607734"/>
              <a:gd name="connsiteX3" fmla="*/ 1117600 w 1828800"/>
              <a:gd name="connsiteY3" fmla="*/ 1498600 h 2607734"/>
              <a:gd name="connsiteX4" fmla="*/ 1337733 w 1828800"/>
              <a:gd name="connsiteY4" fmla="*/ 567267 h 2607734"/>
              <a:gd name="connsiteX5" fmla="*/ 1134533 w 1828800"/>
              <a:gd name="connsiteY5" fmla="*/ 0 h 2607734"/>
              <a:gd name="connsiteX0" fmla="*/ 1135617 w 1829884"/>
              <a:gd name="connsiteY0" fmla="*/ 0 h 2607734"/>
              <a:gd name="connsiteX1" fmla="*/ 1084 w 1829884"/>
              <a:gd name="connsiteY1" fmla="*/ 1007534 h 2607734"/>
              <a:gd name="connsiteX2" fmla="*/ 1829884 w 1829884"/>
              <a:gd name="connsiteY2" fmla="*/ 2607734 h 2607734"/>
              <a:gd name="connsiteX3" fmla="*/ 1118684 w 1829884"/>
              <a:gd name="connsiteY3" fmla="*/ 1498600 h 2607734"/>
              <a:gd name="connsiteX4" fmla="*/ 1338817 w 1829884"/>
              <a:gd name="connsiteY4" fmla="*/ 567267 h 2607734"/>
              <a:gd name="connsiteX5" fmla="*/ 1135617 w 1829884"/>
              <a:gd name="connsiteY5" fmla="*/ 0 h 2607734"/>
              <a:gd name="connsiteX0" fmla="*/ 1154609 w 1848876"/>
              <a:gd name="connsiteY0" fmla="*/ 0 h 2607734"/>
              <a:gd name="connsiteX1" fmla="*/ 1026 w 1848876"/>
              <a:gd name="connsiteY1" fmla="*/ 1012296 h 2607734"/>
              <a:gd name="connsiteX2" fmla="*/ 1848876 w 1848876"/>
              <a:gd name="connsiteY2" fmla="*/ 2607734 h 2607734"/>
              <a:gd name="connsiteX3" fmla="*/ 1137676 w 1848876"/>
              <a:gd name="connsiteY3" fmla="*/ 1498600 h 2607734"/>
              <a:gd name="connsiteX4" fmla="*/ 1357809 w 1848876"/>
              <a:gd name="connsiteY4" fmla="*/ 567267 h 2607734"/>
              <a:gd name="connsiteX5" fmla="*/ 1154609 w 1848876"/>
              <a:gd name="connsiteY5" fmla="*/ 0 h 2607734"/>
              <a:gd name="connsiteX0" fmla="*/ 1154450 w 1848717"/>
              <a:gd name="connsiteY0" fmla="*/ 0 h 2607734"/>
              <a:gd name="connsiteX1" fmla="*/ 867 w 1848717"/>
              <a:gd name="connsiteY1" fmla="*/ 1012296 h 2607734"/>
              <a:gd name="connsiteX2" fmla="*/ 1848717 w 1848717"/>
              <a:gd name="connsiteY2" fmla="*/ 2607734 h 2607734"/>
              <a:gd name="connsiteX3" fmla="*/ 1137517 w 1848717"/>
              <a:gd name="connsiteY3" fmla="*/ 1498600 h 2607734"/>
              <a:gd name="connsiteX4" fmla="*/ 1357650 w 1848717"/>
              <a:gd name="connsiteY4" fmla="*/ 567267 h 2607734"/>
              <a:gd name="connsiteX5" fmla="*/ 1154450 w 1848717"/>
              <a:gd name="connsiteY5" fmla="*/ 0 h 2607734"/>
              <a:gd name="connsiteX0" fmla="*/ 1154450 w 1848717"/>
              <a:gd name="connsiteY0" fmla="*/ 0 h 2607734"/>
              <a:gd name="connsiteX1" fmla="*/ 867 w 1848717"/>
              <a:gd name="connsiteY1" fmla="*/ 1012296 h 2607734"/>
              <a:gd name="connsiteX2" fmla="*/ 1848717 w 1848717"/>
              <a:gd name="connsiteY2" fmla="*/ 2607734 h 2607734"/>
              <a:gd name="connsiteX3" fmla="*/ 1137517 w 1848717"/>
              <a:gd name="connsiteY3" fmla="*/ 1498600 h 2607734"/>
              <a:gd name="connsiteX4" fmla="*/ 1357650 w 1848717"/>
              <a:gd name="connsiteY4" fmla="*/ 567267 h 2607734"/>
              <a:gd name="connsiteX5" fmla="*/ 1154450 w 1848717"/>
              <a:gd name="connsiteY5" fmla="*/ 0 h 2607734"/>
              <a:gd name="connsiteX0" fmla="*/ 1154450 w 1848717"/>
              <a:gd name="connsiteY0" fmla="*/ 0 h 2607734"/>
              <a:gd name="connsiteX1" fmla="*/ 867 w 1848717"/>
              <a:gd name="connsiteY1" fmla="*/ 1012296 h 2607734"/>
              <a:gd name="connsiteX2" fmla="*/ 1848717 w 1848717"/>
              <a:gd name="connsiteY2" fmla="*/ 2607734 h 2607734"/>
              <a:gd name="connsiteX3" fmla="*/ 1137517 w 1848717"/>
              <a:gd name="connsiteY3" fmla="*/ 1498600 h 2607734"/>
              <a:gd name="connsiteX4" fmla="*/ 1357650 w 1848717"/>
              <a:gd name="connsiteY4" fmla="*/ 567267 h 2607734"/>
              <a:gd name="connsiteX5" fmla="*/ 1154450 w 1848717"/>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08 w 1834537"/>
              <a:gd name="connsiteY0" fmla="*/ 0 h 2622920"/>
              <a:gd name="connsiteX1" fmla="*/ 975 w 1834537"/>
              <a:gd name="connsiteY1" fmla="*/ 1041770 h 2622920"/>
              <a:gd name="connsiteX2" fmla="*/ 1834537 w 1834537"/>
              <a:gd name="connsiteY2" fmla="*/ 2622920 h 2622920"/>
              <a:gd name="connsiteX3" fmla="*/ 1123337 w 1834537"/>
              <a:gd name="connsiteY3" fmla="*/ 1513786 h 2622920"/>
              <a:gd name="connsiteX4" fmla="*/ 1148208 w 1834537"/>
              <a:gd name="connsiteY4" fmla="*/ 858678 h 2622920"/>
              <a:gd name="connsiteX5" fmla="*/ 1140208 w 1834537"/>
              <a:gd name="connsiteY5" fmla="*/ 0 h 2622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34537" h="2622920">
                <a:moveTo>
                  <a:pt x="1140208" y="0"/>
                </a:moveTo>
                <a:cubicBezTo>
                  <a:pt x="323879" y="11995"/>
                  <a:pt x="-20897" y="496375"/>
                  <a:pt x="975" y="1041770"/>
                </a:cubicBezTo>
                <a:cubicBezTo>
                  <a:pt x="-2200" y="1168770"/>
                  <a:pt x="342287" y="2400669"/>
                  <a:pt x="1834537" y="2622920"/>
                </a:cubicBezTo>
                <a:cubicBezTo>
                  <a:pt x="1059307" y="2291309"/>
                  <a:pt x="1084179" y="1702522"/>
                  <a:pt x="1123337" y="1513786"/>
                </a:cubicBezTo>
                <a:cubicBezTo>
                  <a:pt x="1131627" y="1295417"/>
                  <a:pt x="1206594" y="1167534"/>
                  <a:pt x="1148208" y="858678"/>
                </a:cubicBezTo>
                <a:cubicBezTo>
                  <a:pt x="993162" y="429876"/>
                  <a:pt x="76053" y="85902"/>
                  <a:pt x="1140208" y="0"/>
                </a:cubicBezTo>
                <a:close/>
              </a:path>
            </a:pathLst>
          </a:custGeom>
          <a:solidFill>
            <a:schemeClr val="accent2"/>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dirty="0">
              <a:solidFill>
                <a:schemeClr val="tx2"/>
              </a:solidFill>
            </a:endParaRPr>
          </a:p>
        </p:txBody>
      </p:sp>
      <p:sp>
        <p:nvSpPr>
          <p:cNvPr id="67" name="Freeform 66"/>
          <p:cNvSpPr/>
          <p:nvPr/>
        </p:nvSpPr>
        <p:spPr>
          <a:xfrm rot="13082864">
            <a:off x="6678458" y="2337914"/>
            <a:ext cx="2474550" cy="3532734"/>
          </a:xfrm>
          <a:custGeom>
            <a:avLst/>
            <a:gdLst>
              <a:gd name="connsiteX0" fmla="*/ 1134533 w 1828800"/>
              <a:gd name="connsiteY0" fmla="*/ 0 h 2607734"/>
              <a:gd name="connsiteX1" fmla="*/ 0 w 1828800"/>
              <a:gd name="connsiteY1" fmla="*/ 1007534 h 2607734"/>
              <a:gd name="connsiteX2" fmla="*/ 1828800 w 1828800"/>
              <a:gd name="connsiteY2" fmla="*/ 2607734 h 2607734"/>
              <a:gd name="connsiteX3" fmla="*/ 1117600 w 1828800"/>
              <a:gd name="connsiteY3" fmla="*/ 1498600 h 2607734"/>
              <a:gd name="connsiteX4" fmla="*/ 1337733 w 1828800"/>
              <a:gd name="connsiteY4" fmla="*/ 567267 h 2607734"/>
              <a:gd name="connsiteX5" fmla="*/ 1134533 w 1828800"/>
              <a:gd name="connsiteY5" fmla="*/ 0 h 2607734"/>
              <a:gd name="connsiteX0" fmla="*/ 1134533 w 1828800"/>
              <a:gd name="connsiteY0" fmla="*/ 0 h 2607734"/>
              <a:gd name="connsiteX1" fmla="*/ 0 w 1828800"/>
              <a:gd name="connsiteY1" fmla="*/ 1007534 h 2607734"/>
              <a:gd name="connsiteX2" fmla="*/ 1828800 w 1828800"/>
              <a:gd name="connsiteY2" fmla="*/ 2607734 h 2607734"/>
              <a:gd name="connsiteX3" fmla="*/ 1117600 w 1828800"/>
              <a:gd name="connsiteY3" fmla="*/ 1498600 h 2607734"/>
              <a:gd name="connsiteX4" fmla="*/ 1337733 w 1828800"/>
              <a:gd name="connsiteY4" fmla="*/ 567267 h 2607734"/>
              <a:gd name="connsiteX5" fmla="*/ 1134533 w 1828800"/>
              <a:gd name="connsiteY5" fmla="*/ 0 h 2607734"/>
              <a:gd name="connsiteX0" fmla="*/ 1135617 w 1829884"/>
              <a:gd name="connsiteY0" fmla="*/ 0 h 2607734"/>
              <a:gd name="connsiteX1" fmla="*/ 1084 w 1829884"/>
              <a:gd name="connsiteY1" fmla="*/ 1007534 h 2607734"/>
              <a:gd name="connsiteX2" fmla="*/ 1829884 w 1829884"/>
              <a:gd name="connsiteY2" fmla="*/ 2607734 h 2607734"/>
              <a:gd name="connsiteX3" fmla="*/ 1118684 w 1829884"/>
              <a:gd name="connsiteY3" fmla="*/ 1498600 h 2607734"/>
              <a:gd name="connsiteX4" fmla="*/ 1338817 w 1829884"/>
              <a:gd name="connsiteY4" fmla="*/ 567267 h 2607734"/>
              <a:gd name="connsiteX5" fmla="*/ 1135617 w 1829884"/>
              <a:gd name="connsiteY5" fmla="*/ 0 h 2607734"/>
              <a:gd name="connsiteX0" fmla="*/ 1154609 w 1848876"/>
              <a:gd name="connsiteY0" fmla="*/ 0 h 2607734"/>
              <a:gd name="connsiteX1" fmla="*/ 1026 w 1848876"/>
              <a:gd name="connsiteY1" fmla="*/ 1012296 h 2607734"/>
              <a:gd name="connsiteX2" fmla="*/ 1848876 w 1848876"/>
              <a:gd name="connsiteY2" fmla="*/ 2607734 h 2607734"/>
              <a:gd name="connsiteX3" fmla="*/ 1137676 w 1848876"/>
              <a:gd name="connsiteY3" fmla="*/ 1498600 h 2607734"/>
              <a:gd name="connsiteX4" fmla="*/ 1357809 w 1848876"/>
              <a:gd name="connsiteY4" fmla="*/ 567267 h 2607734"/>
              <a:gd name="connsiteX5" fmla="*/ 1154609 w 1848876"/>
              <a:gd name="connsiteY5" fmla="*/ 0 h 2607734"/>
              <a:gd name="connsiteX0" fmla="*/ 1154450 w 1848717"/>
              <a:gd name="connsiteY0" fmla="*/ 0 h 2607734"/>
              <a:gd name="connsiteX1" fmla="*/ 867 w 1848717"/>
              <a:gd name="connsiteY1" fmla="*/ 1012296 h 2607734"/>
              <a:gd name="connsiteX2" fmla="*/ 1848717 w 1848717"/>
              <a:gd name="connsiteY2" fmla="*/ 2607734 h 2607734"/>
              <a:gd name="connsiteX3" fmla="*/ 1137517 w 1848717"/>
              <a:gd name="connsiteY3" fmla="*/ 1498600 h 2607734"/>
              <a:gd name="connsiteX4" fmla="*/ 1357650 w 1848717"/>
              <a:gd name="connsiteY4" fmla="*/ 567267 h 2607734"/>
              <a:gd name="connsiteX5" fmla="*/ 1154450 w 1848717"/>
              <a:gd name="connsiteY5" fmla="*/ 0 h 2607734"/>
              <a:gd name="connsiteX0" fmla="*/ 1154450 w 1848717"/>
              <a:gd name="connsiteY0" fmla="*/ 0 h 2607734"/>
              <a:gd name="connsiteX1" fmla="*/ 867 w 1848717"/>
              <a:gd name="connsiteY1" fmla="*/ 1012296 h 2607734"/>
              <a:gd name="connsiteX2" fmla="*/ 1848717 w 1848717"/>
              <a:gd name="connsiteY2" fmla="*/ 2607734 h 2607734"/>
              <a:gd name="connsiteX3" fmla="*/ 1137517 w 1848717"/>
              <a:gd name="connsiteY3" fmla="*/ 1498600 h 2607734"/>
              <a:gd name="connsiteX4" fmla="*/ 1357650 w 1848717"/>
              <a:gd name="connsiteY4" fmla="*/ 567267 h 2607734"/>
              <a:gd name="connsiteX5" fmla="*/ 1154450 w 1848717"/>
              <a:gd name="connsiteY5" fmla="*/ 0 h 2607734"/>
              <a:gd name="connsiteX0" fmla="*/ 1154450 w 1848717"/>
              <a:gd name="connsiteY0" fmla="*/ 0 h 2607734"/>
              <a:gd name="connsiteX1" fmla="*/ 867 w 1848717"/>
              <a:gd name="connsiteY1" fmla="*/ 1012296 h 2607734"/>
              <a:gd name="connsiteX2" fmla="*/ 1848717 w 1848717"/>
              <a:gd name="connsiteY2" fmla="*/ 2607734 h 2607734"/>
              <a:gd name="connsiteX3" fmla="*/ 1137517 w 1848717"/>
              <a:gd name="connsiteY3" fmla="*/ 1498600 h 2607734"/>
              <a:gd name="connsiteX4" fmla="*/ 1357650 w 1848717"/>
              <a:gd name="connsiteY4" fmla="*/ 567267 h 2607734"/>
              <a:gd name="connsiteX5" fmla="*/ 1154450 w 1848717"/>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391 w 1834537"/>
              <a:gd name="connsiteY0" fmla="*/ 0 h 2619037"/>
              <a:gd name="connsiteX1" fmla="*/ 975 w 1834537"/>
              <a:gd name="connsiteY1" fmla="*/ 1037887 h 2619037"/>
              <a:gd name="connsiteX2" fmla="*/ 1834537 w 1834537"/>
              <a:gd name="connsiteY2" fmla="*/ 2619037 h 2619037"/>
              <a:gd name="connsiteX3" fmla="*/ 1123337 w 1834537"/>
              <a:gd name="connsiteY3" fmla="*/ 1509903 h 2619037"/>
              <a:gd name="connsiteX4" fmla="*/ 1148208 w 1834537"/>
              <a:gd name="connsiteY4" fmla="*/ 854795 h 2619037"/>
              <a:gd name="connsiteX5" fmla="*/ 1140391 w 1834537"/>
              <a:gd name="connsiteY5" fmla="*/ 0 h 2619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34537" h="2619037">
                <a:moveTo>
                  <a:pt x="1140391" y="0"/>
                </a:moveTo>
                <a:cubicBezTo>
                  <a:pt x="324062" y="11995"/>
                  <a:pt x="-20897" y="492492"/>
                  <a:pt x="975" y="1037887"/>
                </a:cubicBezTo>
                <a:cubicBezTo>
                  <a:pt x="-2200" y="1164887"/>
                  <a:pt x="342287" y="2396786"/>
                  <a:pt x="1834537" y="2619037"/>
                </a:cubicBezTo>
                <a:cubicBezTo>
                  <a:pt x="1059307" y="2287426"/>
                  <a:pt x="1084179" y="1698639"/>
                  <a:pt x="1123337" y="1509903"/>
                </a:cubicBezTo>
                <a:cubicBezTo>
                  <a:pt x="1131627" y="1291534"/>
                  <a:pt x="1206594" y="1163651"/>
                  <a:pt x="1148208" y="854795"/>
                </a:cubicBezTo>
                <a:cubicBezTo>
                  <a:pt x="993162" y="425993"/>
                  <a:pt x="76236" y="85902"/>
                  <a:pt x="1140391" y="0"/>
                </a:cubicBezTo>
                <a:close/>
              </a:path>
            </a:pathLst>
          </a:custGeom>
          <a:solidFill>
            <a:schemeClr val="accent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dirty="0">
              <a:solidFill>
                <a:schemeClr val="tx2"/>
              </a:solidFill>
            </a:endParaRPr>
          </a:p>
        </p:txBody>
      </p:sp>
      <p:sp>
        <p:nvSpPr>
          <p:cNvPr id="68" name="Freeform 67"/>
          <p:cNvSpPr/>
          <p:nvPr/>
        </p:nvSpPr>
        <p:spPr>
          <a:xfrm rot="17264471">
            <a:off x="5426286" y="3908399"/>
            <a:ext cx="2474570" cy="3533736"/>
          </a:xfrm>
          <a:custGeom>
            <a:avLst/>
            <a:gdLst>
              <a:gd name="connsiteX0" fmla="*/ 1134533 w 1828800"/>
              <a:gd name="connsiteY0" fmla="*/ 0 h 2607734"/>
              <a:gd name="connsiteX1" fmla="*/ 0 w 1828800"/>
              <a:gd name="connsiteY1" fmla="*/ 1007534 h 2607734"/>
              <a:gd name="connsiteX2" fmla="*/ 1828800 w 1828800"/>
              <a:gd name="connsiteY2" fmla="*/ 2607734 h 2607734"/>
              <a:gd name="connsiteX3" fmla="*/ 1117600 w 1828800"/>
              <a:gd name="connsiteY3" fmla="*/ 1498600 h 2607734"/>
              <a:gd name="connsiteX4" fmla="*/ 1337733 w 1828800"/>
              <a:gd name="connsiteY4" fmla="*/ 567267 h 2607734"/>
              <a:gd name="connsiteX5" fmla="*/ 1134533 w 1828800"/>
              <a:gd name="connsiteY5" fmla="*/ 0 h 2607734"/>
              <a:gd name="connsiteX0" fmla="*/ 1134533 w 1828800"/>
              <a:gd name="connsiteY0" fmla="*/ 0 h 2607734"/>
              <a:gd name="connsiteX1" fmla="*/ 0 w 1828800"/>
              <a:gd name="connsiteY1" fmla="*/ 1007534 h 2607734"/>
              <a:gd name="connsiteX2" fmla="*/ 1828800 w 1828800"/>
              <a:gd name="connsiteY2" fmla="*/ 2607734 h 2607734"/>
              <a:gd name="connsiteX3" fmla="*/ 1117600 w 1828800"/>
              <a:gd name="connsiteY3" fmla="*/ 1498600 h 2607734"/>
              <a:gd name="connsiteX4" fmla="*/ 1337733 w 1828800"/>
              <a:gd name="connsiteY4" fmla="*/ 567267 h 2607734"/>
              <a:gd name="connsiteX5" fmla="*/ 1134533 w 1828800"/>
              <a:gd name="connsiteY5" fmla="*/ 0 h 2607734"/>
              <a:gd name="connsiteX0" fmla="*/ 1135617 w 1829884"/>
              <a:gd name="connsiteY0" fmla="*/ 0 h 2607734"/>
              <a:gd name="connsiteX1" fmla="*/ 1084 w 1829884"/>
              <a:gd name="connsiteY1" fmla="*/ 1007534 h 2607734"/>
              <a:gd name="connsiteX2" fmla="*/ 1829884 w 1829884"/>
              <a:gd name="connsiteY2" fmla="*/ 2607734 h 2607734"/>
              <a:gd name="connsiteX3" fmla="*/ 1118684 w 1829884"/>
              <a:gd name="connsiteY3" fmla="*/ 1498600 h 2607734"/>
              <a:gd name="connsiteX4" fmla="*/ 1338817 w 1829884"/>
              <a:gd name="connsiteY4" fmla="*/ 567267 h 2607734"/>
              <a:gd name="connsiteX5" fmla="*/ 1135617 w 1829884"/>
              <a:gd name="connsiteY5" fmla="*/ 0 h 2607734"/>
              <a:gd name="connsiteX0" fmla="*/ 1154609 w 1848876"/>
              <a:gd name="connsiteY0" fmla="*/ 0 h 2607734"/>
              <a:gd name="connsiteX1" fmla="*/ 1026 w 1848876"/>
              <a:gd name="connsiteY1" fmla="*/ 1012296 h 2607734"/>
              <a:gd name="connsiteX2" fmla="*/ 1848876 w 1848876"/>
              <a:gd name="connsiteY2" fmla="*/ 2607734 h 2607734"/>
              <a:gd name="connsiteX3" fmla="*/ 1137676 w 1848876"/>
              <a:gd name="connsiteY3" fmla="*/ 1498600 h 2607734"/>
              <a:gd name="connsiteX4" fmla="*/ 1357809 w 1848876"/>
              <a:gd name="connsiteY4" fmla="*/ 567267 h 2607734"/>
              <a:gd name="connsiteX5" fmla="*/ 1154609 w 1848876"/>
              <a:gd name="connsiteY5" fmla="*/ 0 h 2607734"/>
              <a:gd name="connsiteX0" fmla="*/ 1154450 w 1848717"/>
              <a:gd name="connsiteY0" fmla="*/ 0 h 2607734"/>
              <a:gd name="connsiteX1" fmla="*/ 867 w 1848717"/>
              <a:gd name="connsiteY1" fmla="*/ 1012296 h 2607734"/>
              <a:gd name="connsiteX2" fmla="*/ 1848717 w 1848717"/>
              <a:gd name="connsiteY2" fmla="*/ 2607734 h 2607734"/>
              <a:gd name="connsiteX3" fmla="*/ 1137517 w 1848717"/>
              <a:gd name="connsiteY3" fmla="*/ 1498600 h 2607734"/>
              <a:gd name="connsiteX4" fmla="*/ 1357650 w 1848717"/>
              <a:gd name="connsiteY4" fmla="*/ 567267 h 2607734"/>
              <a:gd name="connsiteX5" fmla="*/ 1154450 w 1848717"/>
              <a:gd name="connsiteY5" fmla="*/ 0 h 2607734"/>
              <a:gd name="connsiteX0" fmla="*/ 1154450 w 1848717"/>
              <a:gd name="connsiteY0" fmla="*/ 0 h 2607734"/>
              <a:gd name="connsiteX1" fmla="*/ 867 w 1848717"/>
              <a:gd name="connsiteY1" fmla="*/ 1012296 h 2607734"/>
              <a:gd name="connsiteX2" fmla="*/ 1848717 w 1848717"/>
              <a:gd name="connsiteY2" fmla="*/ 2607734 h 2607734"/>
              <a:gd name="connsiteX3" fmla="*/ 1137517 w 1848717"/>
              <a:gd name="connsiteY3" fmla="*/ 1498600 h 2607734"/>
              <a:gd name="connsiteX4" fmla="*/ 1357650 w 1848717"/>
              <a:gd name="connsiteY4" fmla="*/ 567267 h 2607734"/>
              <a:gd name="connsiteX5" fmla="*/ 1154450 w 1848717"/>
              <a:gd name="connsiteY5" fmla="*/ 0 h 2607734"/>
              <a:gd name="connsiteX0" fmla="*/ 1154450 w 1848717"/>
              <a:gd name="connsiteY0" fmla="*/ 0 h 2607734"/>
              <a:gd name="connsiteX1" fmla="*/ 867 w 1848717"/>
              <a:gd name="connsiteY1" fmla="*/ 1012296 h 2607734"/>
              <a:gd name="connsiteX2" fmla="*/ 1848717 w 1848717"/>
              <a:gd name="connsiteY2" fmla="*/ 2607734 h 2607734"/>
              <a:gd name="connsiteX3" fmla="*/ 1137517 w 1848717"/>
              <a:gd name="connsiteY3" fmla="*/ 1498600 h 2607734"/>
              <a:gd name="connsiteX4" fmla="*/ 1357650 w 1848717"/>
              <a:gd name="connsiteY4" fmla="*/ 567267 h 2607734"/>
              <a:gd name="connsiteX5" fmla="*/ 1154450 w 1848717"/>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343392 w 1834459"/>
              <a:gd name="connsiteY4" fmla="*/ 567267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192 w 1834459"/>
              <a:gd name="connsiteY0" fmla="*/ 0 h 2607734"/>
              <a:gd name="connsiteX1" fmla="*/ 897 w 1834459"/>
              <a:gd name="connsiteY1" fmla="*/ 1026584 h 2607734"/>
              <a:gd name="connsiteX2" fmla="*/ 1834459 w 1834459"/>
              <a:gd name="connsiteY2" fmla="*/ 2607734 h 2607734"/>
              <a:gd name="connsiteX3" fmla="*/ 1123259 w 1834459"/>
              <a:gd name="connsiteY3" fmla="*/ 1498600 h 2607734"/>
              <a:gd name="connsiteX4" fmla="*/ 1148130 w 1834459"/>
              <a:gd name="connsiteY4" fmla="*/ 843492 h 2607734"/>
              <a:gd name="connsiteX5" fmla="*/ 1140192 w 1834459"/>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40270 w 1834537"/>
              <a:gd name="connsiteY0" fmla="*/ 0 h 2607734"/>
              <a:gd name="connsiteX1" fmla="*/ 975 w 1834537"/>
              <a:gd name="connsiteY1" fmla="*/ 1026584 h 2607734"/>
              <a:gd name="connsiteX2" fmla="*/ 1834537 w 1834537"/>
              <a:gd name="connsiteY2" fmla="*/ 2607734 h 2607734"/>
              <a:gd name="connsiteX3" fmla="*/ 1123337 w 1834537"/>
              <a:gd name="connsiteY3" fmla="*/ 1498600 h 2607734"/>
              <a:gd name="connsiteX4" fmla="*/ 1148208 w 1834537"/>
              <a:gd name="connsiteY4" fmla="*/ 843492 h 2607734"/>
              <a:gd name="connsiteX5" fmla="*/ 1140270 w 1834537"/>
              <a:gd name="connsiteY5" fmla="*/ 0 h 2607734"/>
              <a:gd name="connsiteX0" fmla="*/ 1138256 w 1834542"/>
              <a:gd name="connsiteY0" fmla="*/ 0 h 2620053"/>
              <a:gd name="connsiteX1" fmla="*/ 980 w 1834542"/>
              <a:gd name="connsiteY1" fmla="*/ 1038903 h 2620053"/>
              <a:gd name="connsiteX2" fmla="*/ 1834542 w 1834542"/>
              <a:gd name="connsiteY2" fmla="*/ 2620053 h 2620053"/>
              <a:gd name="connsiteX3" fmla="*/ 1123342 w 1834542"/>
              <a:gd name="connsiteY3" fmla="*/ 1510919 h 2620053"/>
              <a:gd name="connsiteX4" fmla="*/ 1148213 w 1834542"/>
              <a:gd name="connsiteY4" fmla="*/ 855811 h 2620053"/>
              <a:gd name="connsiteX5" fmla="*/ 1138256 w 1834542"/>
              <a:gd name="connsiteY5" fmla="*/ 0 h 2620053"/>
              <a:gd name="connsiteX0" fmla="*/ 1128566 w 1834569"/>
              <a:gd name="connsiteY0" fmla="*/ 0 h 2639350"/>
              <a:gd name="connsiteX1" fmla="*/ 1007 w 1834569"/>
              <a:gd name="connsiteY1" fmla="*/ 1058200 h 2639350"/>
              <a:gd name="connsiteX2" fmla="*/ 1834569 w 1834569"/>
              <a:gd name="connsiteY2" fmla="*/ 2639350 h 2639350"/>
              <a:gd name="connsiteX3" fmla="*/ 1123369 w 1834569"/>
              <a:gd name="connsiteY3" fmla="*/ 1530216 h 2639350"/>
              <a:gd name="connsiteX4" fmla="*/ 1148240 w 1834569"/>
              <a:gd name="connsiteY4" fmla="*/ 875108 h 2639350"/>
              <a:gd name="connsiteX5" fmla="*/ 1128566 w 1834569"/>
              <a:gd name="connsiteY5" fmla="*/ 0 h 2639350"/>
              <a:gd name="connsiteX0" fmla="*/ 1128566 w 1834569"/>
              <a:gd name="connsiteY0" fmla="*/ 0 h 2639350"/>
              <a:gd name="connsiteX1" fmla="*/ 1007 w 1834569"/>
              <a:gd name="connsiteY1" fmla="*/ 1058200 h 2639350"/>
              <a:gd name="connsiteX2" fmla="*/ 1834569 w 1834569"/>
              <a:gd name="connsiteY2" fmla="*/ 2639350 h 2639350"/>
              <a:gd name="connsiteX3" fmla="*/ 1123369 w 1834569"/>
              <a:gd name="connsiteY3" fmla="*/ 1530216 h 2639350"/>
              <a:gd name="connsiteX4" fmla="*/ 1148240 w 1834569"/>
              <a:gd name="connsiteY4" fmla="*/ 875108 h 2639350"/>
              <a:gd name="connsiteX5" fmla="*/ 1128566 w 1834569"/>
              <a:gd name="connsiteY5" fmla="*/ 0 h 2639350"/>
              <a:gd name="connsiteX0" fmla="*/ 1128551 w 1834554"/>
              <a:gd name="connsiteY0" fmla="*/ 0 h 2639350"/>
              <a:gd name="connsiteX1" fmla="*/ 992 w 1834554"/>
              <a:gd name="connsiteY1" fmla="*/ 1058200 h 2639350"/>
              <a:gd name="connsiteX2" fmla="*/ 1834554 w 1834554"/>
              <a:gd name="connsiteY2" fmla="*/ 2639350 h 2639350"/>
              <a:gd name="connsiteX3" fmla="*/ 1123354 w 1834554"/>
              <a:gd name="connsiteY3" fmla="*/ 1530216 h 2639350"/>
              <a:gd name="connsiteX4" fmla="*/ 1148225 w 1834554"/>
              <a:gd name="connsiteY4" fmla="*/ 875108 h 2639350"/>
              <a:gd name="connsiteX5" fmla="*/ 1128551 w 1834554"/>
              <a:gd name="connsiteY5" fmla="*/ 0 h 263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34554" h="2639350">
                <a:moveTo>
                  <a:pt x="1128551" y="0"/>
                </a:moveTo>
                <a:cubicBezTo>
                  <a:pt x="318180" y="54851"/>
                  <a:pt x="-20880" y="512805"/>
                  <a:pt x="992" y="1058200"/>
                </a:cubicBezTo>
                <a:cubicBezTo>
                  <a:pt x="-2183" y="1185200"/>
                  <a:pt x="342304" y="2417099"/>
                  <a:pt x="1834554" y="2639350"/>
                </a:cubicBezTo>
                <a:cubicBezTo>
                  <a:pt x="1059324" y="2307739"/>
                  <a:pt x="1084196" y="1718952"/>
                  <a:pt x="1123354" y="1530216"/>
                </a:cubicBezTo>
                <a:cubicBezTo>
                  <a:pt x="1131644" y="1311847"/>
                  <a:pt x="1206611" y="1183964"/>
                  <a:pt x="1148225" y="875108"/>
                </a:cubicBezTo>
                <a:cubicBezTo>
                  <a:pt x="993179" y="446306"/>
                  <a:pt x="85945" y="131282"/>
                  <a:pt x="1128551" y="0"/>
                </a:cubicBezTo>
                <a:close/>
              </a:path>
            </a:pathLst>
          </a:custGeom>
          <a:solidFill>
            <a:schemeClr val="accent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dirty="0">
              <a:solidFill>
                <a:schemeClr val="tx2"/>
              </a:solidFill>
            </a:endParaRPr>
          </a:p>
        </p:txBody>
      </p:sp>
      <p:sp>
        <p:nvSpPr>
          <p:cNvPr id="69" name="Rectangle 68"/>
          <p:cNvSpPr/>
          <p:nvPr/>
        </p:nvSpPr>
        <p:spPr>
          <a:xfrm>
            <a:off x="4326526" y="1861608"/>
            <a:ext cx="1601630" cy="430887"/>
          </a:xfrm>
          <a:prstGeom prst="rect">
            <a:avLst/>
          </a:prstGeom>
        </p:spPr>
        <p:txBody>
          <a:bodyPr wrap="square" lIns="0" tIns="0" rIns="0" bIns="0">
            <a:spAutoFit/>
          </a:bodyPr>
          <a:lstStyle/>
          <a:p>
            <a:pPr algn="ctr"/>
            <a:r>
              <a:rPr lang="en-US" sz="1400" b="1" dirty="0">
                <a:solidFill>
                  <a:schemeClr val="bg1"/>
                </a:solidFill>
              </a:rPr>
              <a:t>Proactive Health Services</a:t>
            </a:r>
            <a:endParaRPr lang="en-US" sz="1400" dirty="0">
              <a:solidFill>
                <a:schemeClr val="bg1"/>
              </a:solidFill>
            </a:endParaRPr>
          </a:p>
        </p:txBody>
      </p:sp>
      <p:sp>
        <p:nvSpPr>
          <p:cNvPr id="70" name="Rectangle 69"/>
          <p:cNvSpPr/>
          <p:nvPr/>
        </p:nvSpPr>
        <p:spPr>
          <a:xfrm>
            <a:off x="6374755" y="1704803"/>
            <a:ext cx="1248676" cy="215444"/>
          </a:xfrm>
          <a:prstGeom prst="rect">
            <a:avLst/>
          </a:prstGeom>
        </p:spPr>
        <p:txBody>
          <a:bodyPr wrap="square" lIns="0" tIns="0" rIns="0" bIns="0">
            <a:spAutoFit/>
          </a:bodyPr>
          <a:lstStyle/>
          <a:p>
            <a:pPr algn="ctr"/>
            <a:r>
              <a:rPr lang="en-US" sz="1400" b="1" dirty="0">
                <a:solidFill>
                  <a:schemeClr val="bg1"/>
                </a:solidFill>
              </a:rPr>
              <a:t>Personal Finance</a:t>
            </a:r>
            <a:endParaRPr lang="en-US" sz="1400" dirty="0">
              <a:solidFill>
                <a:schemeClr val="bg1"/>
              </a:solidFill>
            </a:endParaRPr>
          </a:p>
        </p:txBody>
      </p:sp>
      <p:sp>
        <p:nvSpPr>
          <p:cNvPr id="71" name="Rectangle 70"/>
          <p:cNvSpPr/>
          <p:nvPr/>
        </p:nvSpPr>
        <p:spPr>
          <a:xfrm>
            <a:off x="7342140" y="4594968"/>
            <a:ext cx="1297199" cy="430887"/>
          </a:xfrm>
          <a:prstGeom prst="rect">
            <a:avLst/>
          </a:prstGeom>
        </p:spPr>
        <p:txBody>
          <a:bodyPr wrap="square" lIns="0" tIns="0" rIns="0" bIns="0">
            <a:spAutoFit/>
          </a:bodyPr>
          <a:lstStyle/>
          <a:p>
            <a:pPr algn="ctr"/>
            <a:r>
              <a:rPr lang="en-US" sz="1400" b="1" dirty="0">
                <a:solidFill>
                  <a:schemeClr val="bg1"/>
                </a:solidFill>
              </a:rPr>
              <a:t>Community Engagement</a:t>
            </a:r>
            <a:endParaRPr lang="en-US" sz="1400" dirty="0">
              <a:solidFill>
                <a:schemeClr val="bg1"/>
              </a:solidFill>
            </a:endParaRPr>
          </a:p>
        </p:txBody>
      </p:sp>
      <p:sp>
        <p:nvSpPr>
          <p:cNvPr id="72" name="Rectangle 71"/>
          <p:cNvSpPr/>
          <p:nvPr/>
        </p:nvSpPr>
        <p:spPr>
          <a:xfrm>
            <a:off x="5370744" y="6077915"/>
            <a:ext cx="1861589" cy="430887"/>
          </a:xfrm>
          <a:prstGeom prst="rect">
            <a:avLst/>
          </a:prstGeom>
        </p:spPr>
        <p:txBody>
          <a:bodyPr wrap="square" lIns="0" tIns="0" rIns="0" bIns="0">
            <a:spAutoFit/>
          </a:bodyPr>
          <a:lstStyle/>
          <a:p>
            <a:pPr algn="ctr"/>
            <a:r>
              <a:rPr lang="en-US" sz="1400" b="1" dirty="0">
                <a:solidFill>
                  <a:schemeClr val="bg1"/>
                </a:solidFill>
              </a:rPr>
              <a:t>Financial Rewards &amp; Advancement</a:t>
            </a:r>
            <a:endParaRPr lang="en-US" sz="1400" dirty="0">
              <a:solidFill>
                <a:schemeClr val="bg1"/>
              </a:solidFill>
            </a:endParaRPr>
          </a:p>
        </p:txBody>
      </p:sp>
      <p:sp>
        <p:nvSpPr>
          <p:cNvPr id="73" name="Rectangle 72"/>
          <p:cNvSpPr/>
          <p:nvPr/>
        </p:nvSpPr>
        <p:spPr>
          <a:xfrm>
            <a:off x="3594593" y="4094456"/>
            <a:ext cx="1408942" cy="430887"/>
          </a:xfrm>
          <a:prstGeom prst="rect">
            <a:avLst/>
          </a:prstGeom>
        </p:spPr>
        <p:txBody>
          <a:bodyPr wrap="square" lIns="0" tIns="0" rIns="0" bIns="0">
            <a:spAutoFit/>
          </a:bodyPr>
          <a:lstStyle/>
          <a:p>
            <a:pPr algn="ctr"/>
            <a:r>
              <a:rPr lang="en-US" sz="1400" b="1" dirty="0">
                <a:solidFill>
                  <a:schemeClr val="bg1"/>
                </a:solidFill>
              </a:rPr>
              <a:t>Skills Development</a:t>
            </a:r>
            <a:endParaRPr lang="en-US" sz="1400" dirty="0">
              <a:solidFill>
                <a:schemeClr val="bg1"/>
              </a:solidFill>
            </a:endParaRPr>
          </a:p>
        </p:txBody>
      </p:sp>
      <p:sp>
        <p:nvSpPr>
          <p:cNvPr id="74" name="Rectangle 73"/>
          <p:cNvSpPr/>
          <p:nvPr/>
        </p:nvSpPr>
        <p:spPr>
          <a:xfrm>
            <a:off x="5102680" y="3176059"/>
            <a:ext cx="2127247" cy="1477328"/>
          </a:xfrm>
          <a:prstGeom prst="rect">
            <a:avLst/>
          </a:prstGeom>
          <a:noFill/>
        </p:spPr>
        <p:txBody>
          <a:bodyPr wrap="square" lIns="0" tIns="0" rIns="0" bIns="0">
            <a:spAutoFit/>
          </a:bodyPr>
          <a:lstStyle/>
          <a:p>
            <a:pPr algn="ctr"/>
            <a:r>
              <a:rPr lang="en-US" sz="1600" b="1" dirty="0">
                <a:solidFill>
                  <a:schemeClr val="accent1">
                    <a:lumMod val="50000"/>
                  </a:schemeClr>
                </a:solidFill>
                <a:latin typeface="+mj-lt"/>
                <a:cs typeface="Times New Roman" pitchFamily="18" charset="0"/>
              </a:rPr>
              <a:t>Kentucky HEALTH takes a holistic approach to improving health by integrating key components of a person’s wellbeing.</a:t>
            </a:r>
            <a:endParaRPr lang="en-US" sz="1600" b="1" dirty="0">
              <a:solidFill>
                <a:schemeClr val="accent1">
                  <a:lumMod val="50000"/>
                </a:schemeClr>
              </a:solidFill>
            </a:endParaRPr>
          </a:p>
        </p:txBody>
      </p:sp>
      <p:grpSp>
        <p:nvGrpSpPr>
          <p:cNvPr id="91" name="Group 90"/>
          <p:cNvGrpSpPr/>
          <p:nvPr/>
        </p:nvGrpSpPr>
        <p:grpSpPr>
          <a:xfrm>
            <a:off x="6999093" y="2241392"/>
            <a:ext cx="731520" cy="731520"/>
            <a:chOff x="7434569" y="3351401"/>
            <a:chExt cx="367631" cy="367631"/>
          </a:xfrm>
          <a:solidFill>
            <a:schemeClr val="bg1"/>
          </a:solidFill>
        </p:grpSpPr>
        <p:sp>
          <p:nvSpPr>
            <p:cNvPr id="92" name="Freeform 49"/>
            <p:cNvSpPr>
              <a:spLocks noEditPoints="1"/>
            </p:cNvSpPr>
            <p:nvPr/>
          </p:nvSpPr>
          <p:spPr bwMode="auto">
            <a:xfrm>
              <a:off x="7434569" y="3351401"/>
              <a:ext cx="367631" cy="367631"/>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1400" dirty="0"/>
            </a:p>
          </p:txBody>
        </p:sp>
        <p:sp>
          <p:nvSpPr>
            <p:cNvPr id="93" name="Freeform 50"/>
            <p:cNvSpPr>
              <a:spLocks noEditPoints="1"/>
            </p:cNvSpPr>
            <p:nvPr/>
          </p:nvSpPr>
          <p:spPr bwMode="auto">
            <a:xfrm>
              <a:off x="7518908" y="3420602"/>
              <a:ext cx="183816" cy="229229"/>
            </a:xfrm>
            <a:custGeom>
              <a:avLst/>
              <a:gdLst>
                <a:gd name="T0" fmla="*/ 235 w 256"/>
                <a:gd name="T1" fmla="*/ 256 h 320"/>
                <a:gd name="T2" fmla="*/ 224 w 256"/>
                <a:gd name="T3" fmla="*/ 213 h 320"/>
                <a:gd name="T4" fmla="*/ 245 w 256"/>
                <a:gd name="T5" fmla="*/ 117 h 320"/>
                <a:gd name="T6" fmla="*/ 11 w 256"/>
                <a:gd name="T7" fmla="*/ 117 h 320"/>
                <a:gd name="T8" fmla="*/ 11 w 256"/>
                <a:gd name="T9" fmla="*/ 213 h 320"/>
                <a:gd name="T10" fmla="*/ 0 w 256"/>
                <a:gd name="T11" fmla="*/ 266 h 320"/>
                <a:gd name="T12" fmla="*/ 21 w 256"/>
                <a:gd name="T13" fmla="*/ 277 h 320"/>
                <a:gd name="T14" fmla="*/ 32 w 256"/>
                <a:gd name="T15" fmla="*/ 320 h 320"/>
                <a:gd name="T16" fmla="*/ 256 w 256"/>
                <a:gd name="T17" fmla="*/ 309 h 320"/>
                <a:gd name="T18" fmla="*/ 245 w 256"/>
                <a:gd name="T19" fmla="*/ 256 h 320"/>
                <a:gd name="T20" fmla="*/ 192 w 256"/>
                <a:gd name="T21" fmla="*/ 256 h 320"/>
                <a:gd name="T22" fmla="*/ 213 w 256"/>
                <a:gd name="T23" fmla="*/ 234 h 320"/>
                <a:gd name="T24" fmla="*/ 64 w 256"/>
                <a:gd name="T25" fmla="*/ 256 h 320"/>
                <a:gd name="T26" fmla="*/ 85 w 256"/>
                <a:gd name="T27" fmla="*/ 234 h 320"/>
                <a:gd name="T28" fmla="*/ 64 w 256"/>
                <a:gd name="T29" fmla="*/ 256 h 320"/>
                <a:gd name="T30" fmla="*/ 107 w 256"/>
                <a:gd name="T31" fmla="*/ 234 h 320"/>
                <a:gd name="T32" fmla="*/ 128 w 256"/>
                <a:gd name="T33" fmla="*/ 256 h 320"/>
                <a:gd name="T34" fmla="*/ 149 w 256"/>
                <a:gd name="T35" fmla="*/ 234 h 320"/>
                <a:gd name="T36" fmla="*/ 171 w 256"/>
                <a:gd name="T37" fmla="*/ 256 h 320"/>
                <a:gd name="T38" fmla="*/ 149 w 256"/>
                <a:gd name="T39" fmla="*/ 234 h 320"/>
                <a:gd name="T40" fmla="*/ 192 w 256"/>
                <a:gd name="T41" fmla="*/ 298 h 320"/>
                <a:gd name="T42" fmla="*/ 171 w 256"/>
                <a:gd name="T43" fmla="*/ 277 h 320"/>
                <a:gd name="T44" fmla="*/ 32 w 256"/>
                <a:gd name="T45" fmla="*/ 117 h 320"/>
                <a:gd name="T46" fmla="*/ 224 w 256"/>
                <a:gd name="T47" fmla="*/ 117 h 320"/>
                <a:gd name="T48" fmla="*/ 32 w 256"/>
                <a:gd name="T49" fmla="*/ 117 h 320"/>
                <a:gd name="T50" fmla="*/ 43 w 256"/>
                <a:gd name="T51" fmla="*/ 234 h 320"/>
                <a:gd name="T52" fmla="*/ 32 w 256"/>
                <a:gd name="T53" fmla="*/ 256 h 320"/>
                <a:gd name="T54" fmla="*/ 21 w 256"/>
                <a:gd name="T55" fmla="*/ 234 h 320"/>
                <a:gd name="T56" fmla="*/ 64 w 256"/>
                <a:gd name="T57" fmla="*/ 277 h 320"/>
                <a:gd name="T58" fmla="*/ 43 w 256"/>
                <a:gd name="T59" fmla="*/ 298 h 320"/>
                <a:gd name="T60" fmla="*/ 85 w 256"/>
                <a:gd name="T61" fmla="*/ 298 h 320"/>
                <a:gd name="T62" fmla="*/ 107 w 256"/>
                <a:gd name="T63" fmla="*/ 277 h 320"/>
                <a:gd name="T64" fmla="*/ 85 w 256"/>
                <a:gd name="T65" fmla="*/ 298 h 320"/>
                <a:gd name="T66" fmla="*/ 149 w 256"/>
                <a:gd name="T67" fmla="*/ 277 h 320"/>
                <a:gd name="T68" fmla="*/ 128 w 256"/>
                <a:gd name="T69" fmla="*/ 298 h 320"/>
                <a:gd name="T70" fmla="*/ 235 w 256"/>
                <a:gd name="T71" fmla="*/ 298 h 320"/>
                <a:gd name="T72" fmla="*/ 213 w 256"/>
                <a:gd name="T73" fmla="*/ 277 h 320"/>
                <a:gd name="T74" fmla="*/ 235 w 256"/>
                <a:gd name="T75" fmla="*/ 277 h 320"/>
                <a:gd name="T76" fmla="*/ 128 w 256"/>
                <a:gd name="T77" fmla="*/ 168 h 320"/>
                <a:gd name="T78" fmla="*/ 96 w 256"/>
                <a:gd name="T79" fmla="*/ 162 h 320"/>
                <a:gd name="T80" fmla="*/ 113 w 256"/>
                <a:gd name="T81" fmla="*/ 149 h 320"/>
                <a:gd name="T82" fmla="*/ 136 w 256"/>
                <a:gd name="T83" fmla="*/ 148 h 320"/>
                <a:gd name="T84" fmla="*/ 138 w 256"/>
                <a:gd name="T85" fmla="*/ 135 h 320"/>
                <a:gd name="T86" fmla="*/ 121 w 256"/>
                <a:gd name="T87" fmla="*/ 124 h 320"/>
                <a:gd name="T88" fmla="*/ 100 w 256"/>
                <a:gd name="T89" fmla="*/ 107 h 320"/>
                <a:gd name="T90" fmla="*/ 108 w 256"/>
                <a:gd name="T91" fmla="*/ 75 h 320"/>
                <a:gd name="T92" fmla="*/ 128 w 256"/>
                <a:gd name="T93" fmla="*/ 53 h 320"/>
                <a:gd name="T94" fmla="*/ 139 w 256"/>
                <a:gd name="T95" fmla="*/ 67 h 320"/>
                <a:gd name="T96" fmla="*/ 160 w 256"/>
                <a:gd name="T97" fmla="*/ 74 h 320"/>
                <a:gd name="T98" fmla="*/ 140 w 256"/>
                <a:gd name="T99" fmla="*/ 86 h 320"/>
                <a:gd name="T100" fmla="*/ 121 w 256"/>
                <a:gd name="T101" fmla="*/ 87 h 320"/>
                <a:gd name="T102" fmla="*/ 119 w 256"/>
                <a:gd name="T103" fmla="*/ 99 h 320"/>
                <a:gd name="T104" fmla="*/ 136 w 256"/>
                <a:gd name="T105" fmla="*/ 110 h 320"/>
                <a:gd name="T106" fmla="*/ 161 w 256"/>
                <a:gd name="T107" fmla="*/ 140 h 320"/>
                <a:gd name="T108" fmla="*/ 139 w 256"/>
                <a:gd name="T109" fmla="*/ 167 h 320"/>
                <a:gd name="T110" fmla="*/ 128 w 256"/>
                <a:gd name="T111" fmla="*/ 181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56" h="320">
                  <a:moveTo>
                    <a:pt x="245" y="256"/>
                  </a:moveTo>
                  <a:cubicBezTo>
                    <a:pt x="235" y="256"/>
                    <a:pt x="235" y="256"/>
                    <a:pt x="235" y="256"/>
                  </a:cubicBezTo>
                  <a:cubicBezTo>
                    <a:pt x="235" y="224"/>
                    <a:pt x="235" y="224"/>
                    <a:pt x="235" y="224"/>
                  </a:cubicBezTo>
                  <a:cubicBezTo>
                    <a:pt x="235" y="218"/>
                    <a:pt x="230" y="213"/>
                    <a:pt x="224" y="213"/>
                  </a:cubicBezTo>
                  <a:cubicBezTo>
                    <a:pt x="195" y="213"/>
                    <a:pt x="195" y="213"/>
                    <a:pt x="195" y="213"/>
                  </a:cubicBezTo>
                  <a:cubicBezTo>
                    <a:pt x="225" y="192"/>
                    <a:pt x="245" y="157"/>
                    <a:pt x="245" y="117"/>
                  </a:cubicBezTo>
                  <a:cubicBezTo>
                    <a:pt x="245" y="52"/>
                    <a:pt x="193" y="0"/>
                    <a:pt x="128" y="0"/>
                  </a:cubicBezTo>
                  <a:cubicBezTo>
                    <a:pt x="63" y="0"/>
                    <a:pt x="11" y="52"/>
                    <a:pt x="11" y="117"/>
                  </a:cubicBezTo>
                  <a:cubicBezTo>
                    <a:pt x="11" y="157"/>
                    <a:pt x="31" y="192"/>
                    <a:pt x="61" y="213"/>
                  </a:cubicBezTo>
                  <a:cubicBezTo>
                    <a:pt x="11" y="213"/>
                    <a:pt x="11" y="213"/>
                    <a:pt x="11" y="213"/>
                  </a:cubicBezTo>
                  <a:cubicBezTo>
                    <a:pt x="5" y="213"/>
                    <a:pt x="0" y="218"/>
                    <a:pt x="0" y="224"/>
                  </a:cubicBezTo>
                  <a:cubicBezTo>
                    <a:pt x="0" y="266"/>
                    <a:pt x="0" y="266"/>
                    <a:pt x="0" y="266"/>
                  </a:cubicBezTo>
                  <a:cubicBezTo>
                    <a:pt x="0" y="272"/>
                    <a:pt x="5" y="277"/>
                    <a:pt x="11" y="277"/>
                  </a:cubicBezTo>
                  <a:cubicBezTo>
                    <a:pt x="21" y="277"/>
                    <a:pt x="21" y="277"/>
                    <a:pt x="21" y="277"/>
                  </a:cubicBezTo>
                  <a:cubicBezTo>
                    <a:pt x="21" y="309"/>
                    <a:pt x="21" y="309"/>
                    <a:pt x="21" y="309"/>
                  </a:cubicBezTo>
                  <a:cubicBezTo>
                    <a:pt x="21" y="315"/>
                    <a:pt x="26" y="320"/>
                    <a:pt x="32" y="320"/>
                  </a:cubicBezTo>
                  <a:cubicBezTo>
                    <a:pt x="245" y="320"/>
                    <a:pt x="245" y="320"/>
                    <a:pt x="245" y="320"/>
                  </a:cubicBezTo>
                  <a:cubicBezTo>
                    <a:pt x="251" y="320"/>
                    <a:pt x="256" y="315"/>
                    <a:pt x="256" y="309"/>
                  </a:cubicBezTo>
                  <a:cubicBezTo>
                    <a:pt x="256" y="266"/>
                    <a:pt x="256" y="266"/>
                    <a:pt x="256" y="266"/>
                  </a:cubicBezTo>
                  <a:cubicBezTo>
                    <a:pt x="256" y="260"/>
                    <a:pt x="251" y="256"/>
                    <a:pt x="245" y="256"/>
                  </a:cubicBezTo>
                  <a:close/>
                  <a:moveTo>
                    <a:pt x="213" y="256"/>
                  </a:moveTo>
                  <a:cubicBezTo>
                    <a:pt x="192" y="256"/>
                    <a:pt x="192" y="256"/>
                    <a:pt x="192" y="256"/>
                  </a:cubicBezTo>
                  <a:cubicBezTo>
                    <a:pt x="192" y="234"/>
                    <a:pt x="192" y="234"/>
                    <a:pt x="192" y="234"/>
                  </a:cubicBezTo>
                  <a:cubicBezTo>
                    <a:pt x="213" y="234"/>
                    <a:pt x="213" y="234"/>
                    <a:pt x="213" y="234"/>
                  </a:cubicBezTo>
                  <a:lnTo>
                    <a:pt x="213" y="256"/>
                  </a:lnTo>
                  <a:close/>
                  <a:moveTo>
                    <a:pt x="64" y="256"/>
                  </a:moveTo>
                  <a:cubicBezTo>
                    <a:pt x="64" y="234"/>
                    <a:pt x="64" y="234"/>
                    <a:pt x="64" y="234"/>
                  </a:cubicBezTo>
                  <a:cubicBezTo>
                    <a:pt x="85" y="234"/>
                    <a:pt x="85" y="234"/>
                    <a:pt x="85" y="234"/>
                  </a:cubicBezTo>
                  <a:cubicBezTo>
                    <a:pt x="85" y="256"/>
                    <a:pt x="85" y="256"/>
                    <a:pt x="85" y="256"/>
                  </a:cubicBezTo>
                  <a:lnTo>
                    <a:pt x="64" y="256"/>
                  </a:lnTo>
                  <a:close/>
                  <a:moveTo>
                    <a:pt x="107" y="256"/>
                  </a:moveTo>
                  <a:cubicBezTo>
                    <a:pt x="107" y="234"/>
                    <a:pt x="107" y="234"/>
                    <a:pt x="107" y="234"/>
                  </a:cubicBezTo>
                  <a:cubicBezTo>
                    <a:pt x="128" y="234"/>
                    <a:pt x="128" y="234"/>
                    <a:pt x="128" y="234"/>
                  </a:cubicBezTo>
                  <a:cubicBezTo>
                    <a:pt x="128" y="256"/>
                    <a:pt x="128" y="256"/>
                    <a:pt x="128" y="256"/>
                  </a:cubicBezTo>
                  <a:lnTo>
                    <a:pt x="107" y="256"/>
                  </a:lnTo>
                  <a:close/>
                  <a:moveTo>
                    <a:pt x="149" y="234"/>
                  </a:moveTo>
                  <a:cubicBezTo>
                    <a:pt x="171" y="234"/>
                    <a:pt x="171" y="234"/>
                    <a:pt x="171" y="234"/>
                  </a:cubicBezTo>
                  <a:cubicBezTo>
                    <a:pt x="171" y="256"/>
                    <a:pt x="171" y="256"/>
                    <a:pt x="171" y="256"/>
                  </a:cubicBezTo>
                  <a:cubicBezTo>
                    <a:pt x="149" y="256"/>
                    <a:pt x="149" y="256"/>
                    <a:pt x="149" y="256"/>
                  </a:cubicBezTo>
                  <a:lnTo>
                    <a:pt x="149" y="234"/>
                  </a:lnTo>
                  <a:close/>
                  <a:moveTo>
                    <a:pt x="192" y="277"/>
                  </a:moveTo>
                  <a:cubicBezTo>
                    <a:pt x="192" y="298"/>
                    <a:pt x="192" y="298"/>
                    <a:pt x="192" y="298"/>
                  </a:cubicBezTo>
                  <a:cubicBezTo>
                    <a:pt x="171" y="298"/>
                    <a:pt x="171" y="298"/>
                    <a:pt x="171" y="298"/>
                  </a:cubicBezTo>
                  <a:cubicBezTo>
                    <a:pt x="171" y="277"/>
                    <a:pt x="171" y="277"/>
                    <a:pt x="171" y="277"/>
                  </a:cubicBezTo>
                  <a:lnTo>
                    <a:pt x="192" y="277"/>
                  </a:lnTo>
                  <a:close/>
                  <a:moveTo>
                    <a:pt x="32" y="117"/>
                  </a:moveTo>
                  <a:cubicBezTo>
                    <a:pt x="32" y="64"/>
                    <a:pt x="75" y="21"/>
                    <a:pt x="128" y="21"/>
                  </a:cubicBezTo>
                  <a:cubicBezTo>
                    <a:pt x="181" y="21"/>
                    <a:pt x="224" y="64"/>
                    <a:pt x="224" y="117"/>
                  </a:cubicBezTo>
                  <a:cubicBezTo>
                    <a:pt x="224" y="170"/>
                    <a:pt x="181" y="213"/>
                    <a:pt x="128" y="213"/>
                  </a:cubicBezTo>
                  <a:cubicBezTo>
                    <a:pt x="75" y="213"/>
                    <a:pt x="32" y="170"/>
                    <a:pt x="32" y="117"/>
                  </a:cubicBezTo>
                  <a:close/>
                  <a:moveTo>
                    <a:pt x="21" y="234"/>
                  </a:moveTo>
                  <a:cubicBezTo>
                    <a:pt x="43" y="234"/>
                    <a:pt x="43" y="234"/>
                    <a:pt x="43" y="234"/>
                  </a:cubicBezTo>
                  <a:cubicBezTo>
                    <a:pt x="43" y="256"/>
                    <a:pt x="43" y="256"/>
                    <a:pt x="43" y="256"/>
                  </a:cubicBezTo>
                  <a:cubicBezTo>
                    <a:pt x="32" y="256"/>
                    <a:pt x="32" y="256"/>
                    <a:pt x="32" y="256"/>
                  </a:cubicBezTo>
                  <a:cubicBezTo>
                    <a:pt x="21" y="256"/>
                    <a:pt x="21" y="256"/>
                    <a:pt x="21" y="256"/>
                  </a:cubicBezTo>
                  <a:lnTo>
                    <a:pt x="21" y="234"/>
                  </a:lnTo>
                  <a:close/>
                  <a:moveTo>
                    <a:pt x="43" y="277"/>
                  </a:moveTo>
                  <a:cubicBezTo>
                    <a:pt x="64" y="277"/>
                    <a:pt x="64" y="277"/>
                    <a:pt x="64" y="277"/>
                  </a:cubicBezTo>
                  <a:cubicBezTo>
                    <a:pt x="64" y="298"/>
                    <a:pt x="64" y="298"/>
                    <a:pt x="64" y="298"/>
                  </a:cubicBezTo>
                  <a:cubicBezTo>
                    <a:pt x="43" y="298"/>
                    <a:pt x="43" y="298"/>
                    <a:pt x="43" y="298"/>
                  </a:cubicBezTo>
                  <a:lnTo>
                    <a:pt x="43" y="277"/>
                  </a:lnTo>
                  <a:close/>
                  <a:moveTo>
                    <a:pt x="85" y="298"/>
                  </a:moveTo>
                  <a:cubicBezTo>
                    <a:pt x="85" y="277"/>
                    <a:pt x="85" y="277"/>
                    <a:pt x="85" y="277"/>
                  </a:cubicBezTo>
                  <a:cubicBezTo>
                    <a:pt x="107" y="277"/>
                    <a:pt x="107" y="277"/>
                    <a:pt x="107" y="277"/>
                  </a:cubicBezTo>
                  <a:cubicBezTo>
                    <a:pt x="107" y="298"/>
                    <a:pt x="107" y="298"/>
                    <a:pt x="107" y="298"/>
                  </a:cubicBezTo>
                  <a:lnTo>
                    <a:pt x="85" y="298"/>
                  </a:lnTo>
                  <a:close/>
                  <a:moveTo>
                    <a:pt x="128" y="277"/>
                  </a:moveTo>
                  <a:cubicBezTo>
                    <a:pt x="149" y="277"/>
                    <a:pt x="149" y="277"/>
                    <a:pt x="149" y="277"/>
                  </a:cubicBezTo>
                  <a:cubicBezTo>
                    <a:pt x="149" y="298"/>
                    <a:pt x="149" y="298"/>
                    <a:pt x="149" y="298"/>
                  </a:cubicBezTo>
                  <a:cubicBezTo>
                    <a:pt x="128" y="298"/>
                    <a:pt x="128" y="298"/>
                    <a:pt x="128" y="298"/>
                  </a:cubicBezTo>
                  <a:lnTo>
                    <a:pt x="128" y="277"/>
                  </a:lnTo>
                  <a:close/>
                  <a:moveTo>
                    <a:pt x="235" y="298"/>
                  </a:moveTo>
                  <a:cubicBezTo>
                    <a:pt x="213" y="298"/>
                    <a:pt x="213" y="298"/>
                    <a:pt x="213" y="298"/>
                  </a:cubicBezTo>
                  <a:cubicBezTo>
                    <a:pt x="213" y="277"/>
                    <a:pt x="213" y="277"/>
                    <a:pt x="213" y="277"/>
                  </a:cubicBezTo>
                  <a:cubicBezTo>
                    <a:pt x="224" y="277"/>
                    <a:pt x="224" y="277"/>
                    <a:pt x="224" y="277"/>
                  </a:cubicBezTo>
                  <a:cubicBezTo>
                    <a:pt x="235" y="277"/>
                    <a:pt x="235" y="277"/>
                    <a:pt x="235" y="277"/>
                  </a:cubicBezTo>
                  <a:lnTo>
                    <a:pt x="235" y="298"/>
                  </a:lnTo>
                  <a:close/>
                  <a:moveTo>
                    <a:pt x="128" y="168"/>
                  </a:moveTo>
                  <a:cubicBezTo>
                    <a:pt x="128" y="168"/>
                    <a:pt x="126" y="168"/>
                    <a:pt x="126" y="168"/>
                  </a:cubicBezTo>
                  <a:cubicBezTo>
                    <a:pt x="115" y="168"/>
                    <a:pt x="107" y="166"/>
                    <a:pt x="96" y="162"/>
                  </a:cubicBezTo>
                  <a:cubicBezTo>
                    <a:pt x="96" y="143"/>
                    <a:pt x="96" y="143"/>
                    <a:pt x="96" y="143"/>
                  </a:cubicBezTo>
                  <a:cubicBezTo>
                    <a:pt x="107" y="146"/>
                    <a:pt x="108" y="148"/>
                    <a:pt x="113" y="149"/>
                  </a:cubicBezTo>
                  <a:cubicBezTo>
                    <a:pt x="117" y="150"/>
                    <a:pt x="122" y="151"/>
                    <a:pt x="125" y="151"/>
                  </a:cubicBezTo>
                  <a:cubicBezTo>
                    <a:pt x="130" y="151"/>
                    <a:pt x="133" y="150"/>
                    <a:pt x="136" y="148"/>
                  </a:cubicBezTo>
                  <a:cubicBezTo>
                    <a:pt x="138" y="147"/>
                    <a:pt x="140" y="144"/>
                    <a:pt x="140" y="141"/>
                  </a:cubicBezTo>
                  <a:cubicBezTo>
                    <a:pt x="140" y="139"/>
                    <a:pt x="139" y="137"/>
                    <a:pt x="138" y="135"/>
                  </a:cubicBezTo>
                  <a:cubicBezTo>
                    <a:pt x="137" y="134"/>
                    <a:pt x="135" y="132"/>
                    <a:pt x="133" y="131"/>
                  </a:cubicBezTo>
                  <a:cubicBezTo>
                    <a:pt x="131" y="130"/>
                    <a:pt x="127" y="127"/>
                    <a:pt x="121" y="124"/>
                  </a:cubicBezTo>
                  <a:cubicBezTo>
                    <a:pt x="115" y="122"/>
                    <a:pt x="110" y="119"/>
                    <a:pt x="107" y="116"/>
                  </a:cubicBezTo>
                  <a:cubicBezTo>
                    <a:pt x="104" y="114"/>
                    <a:pt x="102" y="111"/>
                    <a:pt x="100" y="107"/>
                  </a:cubicBezTo>
                  <a:cubicBezTo>
                    <a:pt x="98" y="104"/>
                    <a:pt x="98" y="100"/>
                    <a:pt x="98" y="95"/>
                  </a:cubicBezTo>
                  <a:cubicBezTo>
                    <a:pt x="98" y="86"/>
                    <a:pt x="102" y="80"/>
                    <a:pt x="108" y="75"/>
                  </a:cubicBezTo>
                  <a:cubicBezTo>
                    <a:pt x="112" y="71"/>
                    <a:pt x="117" y="68"/>
                    <a:pt x="128" y="68"/>
                  </a:cubicBezTo>
                  <a:cubicBezTo>
                    <a:pt x="128" y="53"/>
                    <a:pt x="128" y="53"/>
                    <a:pt x="128" y="53"/>
                  </a:cubicBezTo>
                  <a:cubicBezTo>
                    <a:pt x="139" y="53"/>
                    <a:pt x="139" y="53"/>
                    <a:pt x="139" y="53"/>
                  </a:cubicBezTo>
                  <a:cubicBezTo>
                    <a:pt x="139" y="67"/>
                    <a:pt x="139" y="67"/>
                    <a:pt x="139" y="67"/>
                  </a:cubicBezTo>
                  <a:cubicBezTo>
                    <a:pt x="139" y="68"/>
                    <a:pt x="144" y="68"/>
                    <a:pt x="147" y="69"/>
                  </a:cubicBezTo>
                  <a:cubicBezTo>
                    <a:pt x="152" y="70"/>
                    <a:pt x="154" y="72"/>
                    <a:pt x="160" y="74"/>
                  </a:cubicBezTo>
                  <a:cubicBezTo>
                    <a:pt x="153" y="90"/>
                    <a:pt x="153" y="90"/>
                    <a:pt x="153" y="90"/>
                  </a:cubicBezTo>
                  <a:cubicBezTo>
                    <a:pt x="148" y="88"/>
                    <a:pt x="143" y="87"/>
                    <a:pt x="140" y="86"/>
                  </a:cubicBezTo>
                  <a:cubicBezTo>
                    <a:pt x="136" y="85"/>
                    <a:pt x="133" y="85"/>
                    <a:pt x="130" y="85"/>
                  </a:cubicBezTo>
                  <a:cubicBezTo>
                    <a:pt x="126" y="85"/>
                    <a:pt x="123" y="85"/>
                    <a:pt x="121" y="87"/>
                  </a:cubicBezTo>
                  <a:cubicBezTo>
                    <a:pt x="119" y="89"/>
                    <a:pt x="117" y="91"/>
                    <a:pt x="117" y="94"/>
                  </a:cubicBezTo>
                  <a:cubicBezTo>
                    <a:pt x="117" y="96"/>
                    <a:pt x="118" y="98"/>
                    <a:pt x="119" y="99"/>
                  </a:cubicBezTo>
                  <a:cubicBezTo>
                    <a:pt x="120" y="101"/>
                    <a:pt x="121" y="102"/>
                    <a:pt x="123" y="103"/>
                  </a:cubicBezTo>
                  <a:cubicBezTo>
                    <a:pt x="125" y="104"/>
                    <a:pt x="129" y="107"/>
                    <a:pt x="136" y="110"/>
                  </a:cubicBezTo>
                  <a:cubicBezTo>
                    <a:pt x="145" y="114"/>
                    <a:pt x="151" y="119"/>
                    <a:pt x="155" y="123"/>
                  </a:cubicBezTo>
                  <a:cubicBezTo>
                    <a:pt x="158" y="128"/>
                    <a:pt x="161" y="133"/>
                    <a:pt x="161" y="140"/>
                  </a:cubicBezTo>
                  <a:cubicBezTo>
                    <a:pt x="161" y="148"/>
                    <a:pt x="159" y="155"/>
                    <a:pt x="153" y="160"/>
                  </a:cubicBezTo>
                  <a:cubicBezTo>
                    <a:pt x="148" y="164"/>
                    <a:pt x="139" y="166"/>
                    <a:pt x="139" y="167"/>
                  </a:cubicBezTo>
                  <a:cubicBezTo>
                    <a:pt x="139" y="181"/>
                    <a:pt x="139" y="181"/>
                    <a:pt x="139" y="181"/>
                  </a:cubicBezTo>
                  <a:cubicBezTo>
                    <a:pt x="128" y="181"/>
                    <a:pt x="128" y="181"/>
                    <a:pt x="128" y="181"/>
                  </a:cubicBezTo>
                  <a:lnTo>
                    <a:pt x="128"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1400" dirty="0"/>
            </a:p>
          </p:txBody>
        </p:sp>
      </p:grpSp>
      <p:grpSp>
        <p:nvGrpSpPr>
          <p:cNvPr id="94" name="Group 669"/>
          <p:cNvGrpSpPr>
            <a:grpSpLocks noChangeAspect="1"/>
          </p:cNvGrpSpPr>
          <p:nvPr/>
        </p:nvGrpSpPr>
        <p:grpSpPr bwMode="auto">
          <a:xfrm>
            <a:off x="5826104" y="5269617"/>
            <a:ext cx="731520" cy="731520"/>
            <a:chOff x="1910" y="2326"/>
            <a:chExt cx="340" cy="340"/>
          </a:xfrm>
          <a:solidFill>
            <a:schemeClr val="bg1"/>
          </a:solidFill>
        </p:grpSpPr>
        <p:sp>
          <p:nvSpPr>
            <p:cNvPr id="95" name="Freeform 670"/>
            <p:cNvSpPr>
              <a:spLocks noEditPoints="1"/>
            </p:cNvSpPr>
            <p:nvPr/>
          </p:nvSpPr>
          <p:spPr bwMode="auto">
            <a:xfrm>
              <a:off x="1910" y="2326"/>
              <a:ext cx="340" cy="340"/>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solidFill>
                <a:schemeClr val="bg1"/>
              </a:solid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96" name="Freeform 671"/>
            <p:cNvSpPr>
              <a:spLocks noEditPoints="1"/>
            </p:cNvSpPr>
            <p:nvPr/>
          </p:nvSpPr>
          <p:spPr bwMode="auto">
            <a:xfrm>
              <a:off x="1973" y="2390"/>
              <a:ext cx="214" cy="212"/>
            </a:xfrm>
            <a:custGeom>
              <a:avLst/>
              <a:gdLst>
                <a:gd name="T0" fmla="*/ 298 w 322"/>
                <a:gd name="T1" fmla="*/ 67 h 320"/>
                <a:gd name="T2" fmla="*/ 246 w 322"/>
                <a:gd name="T3" fmla="*/ 55 h 320"/>
                <a:gd name="T4" fmla="*/ 246 w 322"/>
                <a:gd name="T5" fmla="*/ 10 h 320"/>
                <a:gd name="T6" fmla="*/ 235 w 322"/>
                <a:gd name="T7" fmla="*/ 0 h 320"/>
                <a:gd name="T8" fmla="*/ 86 w 322"/>
                <a:gd name="T9" fmla="*/ 0 h 320"/>
                <a:gd name="T10" fmla="*/ 75 w 322"/>
                <a:gd name="T11" fmla="*/ 10 h 320"/>
                <a:gd name="T12" fmla="*/ 76 w 322"/>
                <a:gd name="T13" fmla="*/ 55 h 320"/>
                <a:gd name="T14" fmla="*/ 23 w 322"/>
                <a:gd name="T15" fmla="*/ 67 h 320"/>
                <a:gd name="T16" fmla="*/ 52 w 322"/>
                <a:gd name="T17" fmla="*/ 177 h 320"/>
                <a:gd name="T18" fmla="*/ 104 w 322"/>
                <a:gd name="T19" fmla="*/ 213 h 320"/>
                <a:gd name="T20" fmla="*/ 107 w 322"/>
                <a:gd name="T21" fmla="*/ 213 h 320"/>
                <a:gd name="T22" fmla="*/ 109 w 322"/>
                <a:gd name="T23" fmla="*/ 213 h 320"/>
                <a:gd name="T24" fmla="*/ 121 w 322"/>
                <a:gd name="T25" fmla="*/ 227 h 320"/>
                <a:gd name="T26" fmla="*/ 146 w 322"/>
                <a:gd name="T27" fmla="*/ 243 h 320"/>
                <a:gd name="T28" fmla="*/ 119 w 322"/>
                <a:gd name="T29" fmla="*/ 305 h 320"/>
                <a:gd name="T30" fmla="*/ 120 w 322"/>
                <a:gd name="T31" fmla="*/ 315 h 320"/>
                <a:gd name="T32" fmla="*/ 129 w 322"/>
                <a:gd name="T33" fmla="*/ 320 h 320"/>
                <a:gd name="T34" fmla="*/ 193 w 322"/>
                <a:gd name="T35" fmla="*/ 320 h 320"/>
                <a:gd name="T36" fmla="*/ 202 w 322"/>
                <a:gd name="T37" fmla="*/ 315 h 320"/>
                <a:gd name="T38" fmla="*/ 202 w 322"/>
                <a:gd name="T39" fmla="*/ 305 h 320"/>
                <a:gd name="T40" fmla="*/ 176 w 322"/>
                <a:gd name="T41" fmla="*/ 243 h 320"/>
                <a:gd name="T42" fmla="*/ 201 w 322"/>
                <a:gd name="T43" fmla="*/ 227 h 320"/>
                <a:gd name="T44" fmla="*/ 212 w 322"/>
                <a:gd name="T45" fmla="*/ 213 h 320"/>
                <a:gd name="T46" fmla="*/ 214 w 322"/>
                <a:gd name="T47" fmla="*/ 213 h 320"/>
                <a:gd name="T48" fmla="*/ 217 w 322"/>
                <a:gd name="T49" fmla="*/ 213 h 320"/>
                <a:gd name="T50" fmla="*/ 270 w 322"/>
                <a:gd name="T51" fmla="*/ 177 h 320"/>
                <a:gd name="T52" fmla="*/ 298 w 322"/>
                <a:gd name="T53" fmla="*/ 67 h 320"/>
                <a:gd name="T54" fmla="*/ 66 w 322"/>
                <a:gd name="T55" fmla="*/ 161 h 320"/>
                <a:gd name="T56" fmla="*/ 39 w 322"/>
                <a:gd name="T57" fmla="*/ 81 h 320"/>
                <a:gd name="T58" fmla="*/ 77 w 322"/>
                <a:gd name="T59" fmla="*/ 77 h 320"/>
                <a:gd name="T60" fmla="*/ 97 w 322"/>
                <a:gd name="T61" fmla="*/ 186 h 320"/>
                <a:gd name="T62" fmla="*/ 66 w 322"/>
                <a:gd name="T63" fmla="*/ 161 h 320"/>
                <a:gd name="T64" fmla="*/ 145 w 322"/>
                <a:gd name="T65" fmla="*/ 298 h 320"/>
                <a:gd name="T66" fmla="*/ 161 w 322"/>
                <a:gd name="T67" fmla="*/ 262 h 320"/>
                <a:gd name="T68" fmla="*/ 176 w 322"/>
                <a:gd name="T69" fmla="*/ 298 h 320"/>
                <a:gd name="T70" fmla="*/ 145 w 322"/>
                <a:gd name="T71" fmla="*/ 298 h 320"/>
                <a:gd name="T72" fmla="*/ 185 w 322"/>
                <a:gd name="T73" fmla="*/ 213 h 320"/>
                <a:gd name="T74" fmla="*/ 161 w 322"/>
                <a:gd name="T75" fmla="*/ 224 h 320"/>
                <a:gd name="T76" fmla="*/ 136 w 322"/>
                <a:gd name="T77" fmla="*/ 213 h 320"/>
                <a:gd name="T78" fmla="*/ 96 w 322"/>
                <a:gd name="T79" fmla="*/ 21 h 320"/>
                <a:gd name="T80" fmla="*/ 225 w 322"/>
                <a:gd name="T81" fmla="*/ 21 h 320"/>
                <a:gd name="T82" fmla="*/ 185 w 322"/>
                <a:gd name="T83" fmla="*/ 213 h 320"/>
                <a:gd name="T84" fmla="*/ 255 w 322"/>
                <a:gd name="T85" fmla="*/ 161 h 320"/>
                <a:gd name="T86" fmla="*/ 225 w 322"/>
                <a:gd name="T87" fmla="*/ 186 h 320"/>
                <a:gd name="T88" fmla="*/ 245 w 322"/>
                <a:gd name="T89" fmla="*/ 77 h 320"/>
                <a:gd name="T90" fmla="*/ 283 w 322"/>
                <a:gd name="T91" fmla="*/ 81 h 320"/>
                <a:gd name="T92" fmla="*/ 255 w 322"/>
                <a:gd name="T93" fmla="*/ 161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22" h="320">
                  <a:moveTo>
                    <a:pt x="298" y="67"/>
                  </a:moveTo>
                  <a:cubicBezTo>
                    <a:pt x="286" y="54"/>
                    <a:pt x="268" y="50"/>
                    <a:pt x="246" y="55"/>
                  </a:cubicBezTo>
                  <a:cubicBezTo>
                    <a:pt x="247" y="30"/>
                    <a:pt x="246" y="12"/>
                    <a:pt x="246" y="10"/>
                  </a:cubicBezTo>
                  <a:cubicBezTo>
                    <a:pt x="246" y="4"/>
                    <a:pt x="241" y="0"/>
                    <a:pt x="235" y="0"/>
                  </a:cubicBezTo>
                  <a:cubicBezTo>
                    <a:pt x="86" y="0"/>
                    <a:pt x="86" y="0"/>
                    <a:pt x="86" y="0"/>
                  </a:cubicBezTo>
                  <a:cubicBezTo>
                    <a:pt x="80" y="0"/>
                    <a:pt x="76" y="4"/>
                    <a:pt x="75" y="10"/>
                  </a:cubicBezTo>
                  <a:cubicBezTo>
                    <a:pt x="75" y="12"/>
                    <a:pt x="75" y="30"/>
                    <a:pt x="76" y="55"/>
                  </a:cubicBezTo>
                  <a:cubicBezTo>
                    <a:pt x="54" y="50"/>
                    <a:pt x="35" y="54"/>
                    <a:pt x="23" y="67"/>
                  </a:cubicBezTo>
                  <a:cubicBezTo>
                    <a:pt x="0" y="92"/>
                    <a:pt x="12" y="140"/>
                    <a:pt x="52" y="177"/>
                  </a:cubicBezTo>
                  <a:cubicBezTo>
                    <a:pt x="67" y="191"/>
                    <a:pt x="85" y="207"/>
                    <a:pt x="104" y="213"/>
                  </a:cubicBezTo>
                  <a:cubicBezTo>
                    <a:pt x="105" y="213"/>
                    <a:pt x="106" y="213"/>
                    <a:pt x="107" y="213"/>
                  </a:cubicBezTo>
                  <a:cubicBezTo>
                    <a:pt x="108" y="213"/>
                    <a:pt x="109" y="213"/>
                    <a:pt x="109" y="213"/>
                  </a:cubicBezTo>
                  <a:cubicBezTo>
                    <a:pt x="113" y="218"/>
                    <a:pt x="117" y="223"/>
                    <a:pt x="121" y="227"/>
                  </a:cubicBezTo>
                  <a:cubicBezTo>
                    <a:pt x="128" y="235"/>
                    <a:pt x="136" y="240"/>
                    <a:pt x="146" y="243"/>
                  </a:cubicBezTo>
                  <a:cubicBezTo>
                    <a:pt x="119" y="305"/>
                    <a:pt x="119" y="305"/>
                    <a:pt x="119" y="305"/>
                  </a:cubicBezTo>
                  <a:cubicBezTo>
                    <a:pt x="117" y="308"/>
                    <a:pt x="118" y="312"/>
                    <a:pt x="120" y="315"/>
                  </a:cubicBezTo>
                  <a:cubicBezTo>
                    <a:pt x="122" y="318"/>
                    <a:pt x="125" y="320"/>
                    <a:pt x="129" y="320"/>
                  </a:cubicBezTo>
                  <a:cubicBezTo>
                    <a:pt x="193" y="320"/>
                    <a:pt x="193" y="320"/>
                    <a:pt x="193" y="320"/>
                  </a:cubicBezTo>
                  <a:cubicBezTo>
                    <a:pt x="196" y="320"/>
                    <a:pt x="200" y="318"/>
                    <a:pt x="202" y="315"/>
                  </a:cubicBezTo>
                  <a:cubicBezTo>
                    <a:pt x="204" y="312"/>
                    <a:pt x="204" y="308"/>
                    <a:pt x="202" y="305"/>
                  </a:cubicBezTo>
                  <a:cubicBezTo>
                    <a:pt x="176" y="243"/>
                    <a:pt x="176" y="243"/>
                    <a:pt x="176" y="243"/>
                  </a:cubicBezTo>
                  <a:cubicBezTo>
                    <a:pt x="185" y="240"/>
                    <a:pt x="193" y="235"/>
                    <a:pt x="201" y="227"/>
                  </a:cubicBezTo>
                  <a:cubicBezTo>
                    <a:pt x="205" y="223"/>
                    <a:pt x="209" y="218"/>
                    <a:pt x="212" y="213"/>
                  </a:cubicBezTo>
                  <a:cubicBezTo>
                    <a:pt x="213" y="213"/>
                    <a:pt x="213" y="213"/>
                    <a:pt x="214" y="213"/>
                  </a:cubicBezTo>
                  <a:cubicBezTo>
                    <a:pt x="215" y="213"/>
                    <a:pt x="216" y="213"/>
                    <a:pt x="217" y="213"/>
                  </a:cubicBezTo>
                  <a:cubicBezTo>
                    <a:pt x="236" y="207"/>
                    <a:pt x="254" y="191"/>
                    <a:pt x="270" y="177"/>
                  </a:cubicBezTo>
                  <a:cubicBezTo>
                    <a:pt x="309" y="140"/>
                    <a:pt x="322" y="92"/>
                    <a:pt x="298" y="67"/>
                  </a:cubicBezTo>
                  <a:close/>
                  <a:moveTo>
                    <a:pt x="66" y="161"/>
                  </a:moveTo>
                  <a:cubicBezTo>
                    <a:pt x="37" y="134"/>
                    <a:pt x="24" y="97"/>
                    <a:pt x="39" y="81"/>
                  </a:cubicBezTo>
                  <a:cubicBezTo>
                    <a:pt x="46" y="74"/>
                    <a:pt x="60" y="72"/>
                    <a:pt x="77" y="77"/>
                  </a:cubicBezTo>
                  <a:cubicBezTo>
                    <a:pt x="79" y="112"/>
                    <a:pt x="85" y="153"/>
                    <a:pt x="97" y="186"/>
                  </a:cubicBezTo>
                  <a:cubicBezTo>
                    <a:pt x="86" y="179"/>
                    <a:pt x="76" y="170"/>
                    <a:pt x="66" y="161"/>
                  </a:cubicBezTo>
                  <a:close/>
                  <a:moveTo>
                    <a:pt x="145" y="298"/>
                  </a:moveTo>
                  <a:cubicBezTo>
                    <a:pt x="161" y="262"/>
                    <a:pt x="161" y="262"/>
                    <a:pt x="161" y="262"/>
                  </a:cubicBezTo>
                  <a:cubicBezTo>
                    <a:pt x="176" y="298"/>
                    <a:pt x="176" y="298"/>
                    <a:pt x="176" y="298"/>
                  </a:cubicBezTo>
                  <a:lnTo>
                    <a:pt x="145" y="298"/>
                  </a:lnTo>
                  <a:close/>
                  <a:moveTo>
                    <a:pt x="185" y="213"/>
                  </a:moveTo>
                  <a:cubicBezTo>
                    <a:pt x="178" y="220"/>
                    <a:pt x="170" y="224"/>
                    <a:pt x="161" y="224"/>
                  </a:cubicBezTo>
                  <a:cubicBezTo>
                    <a:pt x="151" y="224"/>
                    <a:pt x="143" y="220"/>
                    <a:pt x="136" y="213"/>
                  </a:cubicBezTo>
                  <a:cubicBezTo>
                    <a:pt x="102" y="177"/>
                    <a:pt x="96" y="70"/>
                    <a:pt x="96" y="21"/>
                  </a:cubicBezTo>
                  <a:cubicBezTo>
                    <a:pt x="225" y="21"/>
                    <a:pt x="225" y="21"/>
                    <a:pt x="225" y="21"/>
                  </a:cubicBezTo>
                  <a:cubicBezTo>
                    <a:pt x="225" y="70"/>
                    <a:pt x="220" y="177"/>
                    <a:pt x="185" y="213"/>
                  </a:cubicBezTo>
                  <a:close/>
                  <a:moveTo>
                    <a:pt x="255" y="161"/>
                  </a:moveTo>
                  <a:cubicBezTo>
                    <a:pt x="246" y="170"/>
                    <a:pt x="235" y="179"/>
                    <a:pt x="225" y="186"/>
                  </a:cubicBezTo>
                  <a:cubicBezTo>
                    <a:pt x="237" y="153"/>
                    <a:pt x="242" y="112"/>
                    <a:pt x="245" y="77"/>
                  </a:cubicBezTo>
                  <a:cubicBezTo>
                    <a:pt x="261" y="72"/>
                    <a:pt x="275" y="74"/>
                    <a:pt x="283" y="81"/>
                  </a:cubicBezTo>
                  <a:cubicBezTo>
                    <a:pt x="297" y="97"/>
                    <a:pt x="284" y="134"/>
                    <a:pt x="255" y="161"/>
                  </a:cubicBezTo>
                  <a:close/>
                </a:path>
              </a:pathLst>
            </a:custGeom>
            <a:grpFill/>
            <a:ln>
              <a:solidFill>
                <a:schemeClr val="bg1"/>
              </a:solid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grpSp>
        <p:nvGrpSpPr>
          <p:cNvPr id="97" name="Group 932"/>
          <p:cNvGrpSpPr>
            <a:grpSpLocks noChangeAspect="1"/>
          </p:cNvGrpSpPr>
          <p:nvPr/>
        </p:nvGrpSpPr>
        <p:grpSpPr bwMode="auto">
          <a:xfrm>
            <a:off x="3935976" y="4675795"/>
            <a:ext cx="731520" cy="731520"/>
            <a:chOff x="5795" y="3560"/>
            <a:chExt cx="340" cy="340"/>
          </a:xfrm>
          <a:solidFill>
            <a:schemeClr val="bg1"/>
          </a:solidFill>
        </p:grpSpPr>
        <p:sp>
          <p:nvSpPr>
            <p:cNvPr id="98" name="Freeform 933"/>
            <p:cNvSpPr>
              <a:spLocks noEditPoints="1"/>
            </p:cNvSpPr>
            <p:nvPr/>
          </p:nvSpPr>
          <p:spPr bwMode="auto">
            <a:xfrm>
              <a:off x="5859" y="3652"/>
              <a:ext cx="212" cy="148"/>
            </a:xfrm>
            <a:custGeom>
              <a:avLst/>
              <a:gdLst>
                <a:gd name="T0" fmla="*/ 313 w 320"/>
                <a:gd name="T1" fmla="*/ 54 h 224"/>
                <a:gd name="T2" fmla="*/ 163 w 320"/>
                <a:gd name="T3" fmla="*/ 1 h 224"/>
                <a:gd name="T4" fmla="*/ 156 w 320"/>
                <a:gd name="T5" fmla="*/ 1 h 224"/>
                <a:gd name="T6" fmla="*/ 7 w 320"/>
                <a:gd name="T7" fmla="*/ 54 h 224"/>
                <a:gd name="T8" fmla="*/ 0 w 320"/>
                <a:gd name="T9" fmla="*/ 64 h 224"/>
                <a:gd name="T10" fmla="*/ 6 w 320"/>
                <a:gd name="T11" fmla="*/ 74 h 224"/>
                <a:gd name="T12" fmla="*/ 63 w 320"/>
                <a:gd name="T13" fmla="*/ 98 h 224"/>
                <a:gd name="T14" fmla="*/ 53 w 320"/>
                <a:gd name="T15" fmla="*/ 170 h 224"/>
                <a:gd name="T16" fmla="*/ 54 w 320"/>
                <a:gd name="T17" fmla="*/ 176 h 224"/>
                <a:gd name="T18" fmla="*/ 160 w 320"/>
                <a:gd name="T19" fmla="*/ 224 h 224"/>
                <a:gd name="T20" fmla="*/ 264 w 320"/>
                <a:gd name="T21" fmla="*/ 178 h 224"/>
                <a:gd name="T22" fmla="*/ 266 w 320"/>
                <a:gd name="T23" fmla="*/ 170 h 224"/>
                <a:gd name="T24" fmla="*/ 257 w 320"/>
                <a:gd name="T25" fmla="*/ 98 h 224"/>
                <a:gd name="T26" fmla="*/ 288 w 320"/>
                <a:gd name="T27" fmla="*/ 85 h 224"/>
                <a:gd name="T28" fmla="*/ 288 w 320"/>
                <a:gd name="T29" fmla="*/ 214 h 224"/>
                <a:gd name="T30" fmla="*/ 298 w 320"/>
                <a:gd name="T31" fmla="*/ 224 h 224"/>
                <a:gd name="T32" fmla="*/ 309 w 320"/>
                <a:gd name="T33" fmla="*/ 214 h 224"/>
                <a:gd name="T34" fmla="*/ 309 w 320"/>
                <a:gd name="T35" fmla="*/ 76 h 224"/>
                <a:gd name="T36" fmla="*/ 313 w 320"/>
                <a:gd name="T37" fmla="*/ 74 h 224"/>
                <a:gd name="T38" fmla="*/ 320 w 320"/>
                <a:gd name="T39" fmla="*/ 64 h 224"/>
                <a:gd name="T40" fmla="*/ 313 w 320"/>
                <a:gd name="T41" fmla="*/ 54 h 224"/>
                <a:gd name="T42" fmla="*/ 244 w 320"/>
                <a:gd name="T43" fmla="*/ 167 h 224"/>
                <a:gd name="T44" fmla="*/ 160 w 320"/>
                <a:gd name="T45" fmla="*/ 203 h 224"/>
                <a:gd name="T46" fmla="*/ 75 w 320"/>
                <a:gd name="T47" fmla="*/ 168 h 224"/>
                <a:gd name="T48" fmla="*/ 83 w 320"/>
                <a:gd name="T49" fmla="*/ 107 h 224"/>
                <a:gd name="T50" fmla="*/ 155 w 320"/>
                <a:gd name="T51" fmla="*/ 138 h 224"/>
                <a:gd name="T52" fmla="*/ 160 w 320"/>
                <a:gd name="T53" fmla="*/ 139 h 224"/>
                <a:gd name="T54" fmla="*/ 164 w 320"/>
                <a:gd name="T55" fmla="*/ 138 h 224"/>
                <a:gd name="T56" fmla="*/ 236 w 320"/>
                <a:gd name="T57" fmla="*/ 107 h 224"/>
                <a:gd name="T58" fmla="*/ 244 w 320"/>
                <a:gd name="T59" fmla="*/ 167 h 224"/>
                <a:gd name="T60" fmla="*/ 160 w 320"/>
                <a:gd name="T61" fmla="*/ 117 h 224"/>
                <a:gd name="T62" fmla="*/ 40 w 320"/>
                <a:gd name="T63" fmla="*/ 65 h 224"/>
                <a:gd name="T64" fmla="*/ 160 w 320"/>
                <a:gd name="T65" fmla="*/ 22 h 224"/>
                <a:gd name="T66" fmla="*/ 280 w 320"/>
                <a:gd name="T67" fmla="*/ 65 h 224"/>
                <a:gd name="T68" fmla="*/ 160 w 320"/>
                <a:gd name="T69" fmla="*/ 117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20" h="224">
                  <a:moveTo>
                    <a:pt x="313" y="54"/>
                  </a:moveTo>
                  <a:cubicBezTo>
                    <a:pt x="163" y="1"/>
                    <a:pt x="163" y="1"/>
                    <a:pt x="163" y="1"/>
                  </a:cubicBezTo>
                  <a:cubicBezTo>
                    <a:pt x="161" y="0"/>
                    <a:pt x="158" y="0"/>
                    <a:pt x="156" y="1"/>
                  </a:cubicBezTo>
                  <a:cubicBezTo>
                    <a:pt x="7" y="54"/>
                    <a:pt x="7" y="54"/>
                    <a:pt x="7" y="54"/>
                  </a:cubicBezTo>
                  <a:cubicBezTo>
                    <a:pt x="3" y="56"/>
                    <a:pt x="0" y="60"/>
                    <a:pt x="0" y="64"/>
                  </a:cubicBezTo>
                  <a:cubicBezTo>
                    <a:pt x="0" y="68"/>
                    <a:pt x="2" y="72"/>
                    <a:pt x="6" y="74"/>
                  </a:cubicBezTo>
                  <a:cubicBezTo>
                    <a:pt x="63" y="98"/>
                    <a:pt x="63" y="98"/>
                    <a:pt x="63" y="98"/>
                  </a:cubicBezTo>
                  <a:cubicBezTo>
                    <a:pt x="53" y="170"/>
                    <a:pt x="53" y="170"/>
                    <a:pt x="53" y="170"/>
                  </a:cubicBezTo>
                  <a:cubicBezTo>
                    <a:pt x="53" y="172"/>
                    <a:pt x="53" y="174"/>
                    <a:pt x="54" y="176"/>
                  </a:cubicBezTo>
                  <a:cubicBezTo>
                    <a:pt x="56" y="178"/>
                    <a:pt x="83" y="224"/>
                    <a:pt x="160" y="224"/>
                  </a:cubicBezTo>
                  <a:cubicBezTo>
                    <a:pt x="223" y="224"/>
                    <a:pt x="262" y="180"/>
                    <a:pt x="264" y="178"/>
                  </a:cubicBezTo>
                  <a:cubicBezTo>
                    <a:pt x="266" y="176"/>
                    <a:pt x="267" y="173"/>
                    <a:pt x="266" y="170"/>
                  </a:cubicBezTo>
                  <a:cubicBezTo>
                    <a:pt x="257" y="98"/>
                    <a:pt x="257" y="98"/>
                    <a:pt x="257" y="98"/>
                  </a:cubicBezTo>
                  <a:cubicBezTo>
                    <a:pt x="288" y="85"/>
                    <a:pt x="288" y="85"/>
                    <a:pt x="288" y="85"/>
                  </a:cubicBezTo>
                  <a:cubicBezTo>
                    <a:pt x="288" y="214"/>
                    <a:pt x="288" y="214"/>
                    <a:pt x="288" y="214"/>
                  </a:cubicBezTo>
                  <a:cubicBezTo>
                    <a:pt x="288" y="220"/>
                    <a:pt x="292" y="224"/>
                    <a:pt x="298" y="224"/>
                  </a:cubicBezTo>
                  <a:cubicBezTo>
                    <a:pt x="304" y="224"/>
                    <a:pt x="309" y="220"/>
                    <a:pt x="309" y="214"/>
                  </a:cubicBezTo>
                  <a:cubicBezTo>
                    <a:pt x="309" y="76"/>
                    <a:pt x="309" y="76"/>
                    <a:pt x="309" y="76"/>
                  </a:cubicBezTo>
                  <a:cubicBezTo>
                    <a:pt x="313" y="74"/>
                    <a:pt x="313" y="74"/>
                    <a:pt x="313" y="74"/>
                  </a:cubicBezTo>
                  <a:cubicBezTo>
                    <a:pt x="317" y="72"/>
                    <a:pt x="320" y="68"/>
                    <a:pt x="320" y="64"/>
                  </a:cubicBezTo>
                  <a:cubicBezTo>
                    <a:pt x="320" y="60"/>
                    <a:pt x="317" y="56"/>
                    <a:pt x="313" y="54"/>
                  </a:cubicBezTo>
                  <a:close/>
                  <a:moveTo>
                    <a:pt x="244" y="167"/>
                  </a:moveTo>
                  <a:cubicBezTo>
                    <a:pt x="235" y="177"/>
                    <a:pt x="203" y="203"/>
                    <a:pt x="160" y="203"/>
                  </a:cubicBezTo>
                  <a:cubicBezTo>
                    <a:pt x="105" y="203"/>
                    <a:pt x="81" y="177"/>
                    <a:pt x="75" y="168"/>
                  </a:cubicBezTo>
                  <a:cubicBezTo>
                    <a:pt x="83" y="107"/>
                    <a:pt x="83" y="107"/>
                    <a:pt x="83" y="107"/>
                  </a:cubicBezTo>
                  <a:cubicBezTo>
                    <a:pt x="155" y="138"/>
                    <a:pt x="155" y="138"/>
                    <a:pt x="155" y="138"/>
                  </a:cubicBezTo>
                  <a:cubicBezTo>
                    <a:pt x="157" y="139"/>
                    <a:pt x="158" y="139"/>
                    <a:pt x="160" y="139"/>
                  </a:cubicBezTo>
                  <a:cubicBezTo>
                    <a:pt x="161" y="139"/>
                    <a:pt x="163" y="139"/>
                    <a:pt x="164" y="138"/>
                  </a:cubicBezTo>
                  <a:cubicBezTo>
                    <a:pt x="236" y="107"/>
                    <a:pt x="236" y="107"/>
                    <a:pt x="236" y="107"/>
                  </a:cubicBezTo>
                  <a:lnTo>
                    <a:pt x="244" y="167"/>
                  </a:lnTo>
                  <a:close/>
                  <a:moveTo>
                    <a:pt x="160" y="117"/>
                  </a:moveTo>
                  <a:cubicBezTo>
                    <a:pt x="40" y="65"/>
                    <a:pt x="40" y="65"/>
                    <a:pt x="40" y="65"/>
                  </a:cubicBezTo>
                  <a:cubicBezTo>
                    <a:pt x="160" y="22"/>
                    <a:pt x="160" y="22"/>
                    <a:pt x="160" y="22"/>
                  </a:cubicBezTo>
                  <a:cubicBezTo>
                    <a:pt x="280" y="65"/>
                    <a:pt x="280" y="65"/>
                    <a:pt x="280" y="65"/>
                  </a:cubicBezTo>
                  <a:lnTo>
                    <a:pt x="160" y="11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sp>
          <p:nvSpPr>
            <p:cNvPr id="99" name="Freeform 934"/>
            <p:cNvSpPr>
              <a:spLocks noEditPoints="1"/>
            </p:cNvSpPr>
            <p:nvPr/>
          </p:nvSpPr>
          <p:spPr bwMode="auto">
            <a:xfrm>
              <a:off x="5795" y="3560"/>
              <a:ext cx="340" cy="340"/>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grpSp>
      <p:grpSp>
        <p:nvGrpSpPr>
          <p:cNvPr id="100" name="Group 192"/>
          <p:cNvGrpSpPr>
            <a:grpSpLocks noChangeAspect="1"/>
          </p:cNvGrpSpPr>
          <p:nvPr/>
        </p:nvGrpSpPr>
        <p:grpSpPr bwMode="auto">
          <a:xfrm>
            <a:off x="7799922" y="3810598"/>
            <a:ext cx="731520" cy="731520"/>
            <a:chOff x="378" y="713"/>
            <a:chExt cx="340" cy="340"/>
          </a:xfrm>
          <a:solidFill>
            <a:schemeClr val="bg1"/>
          </a:solidFill>
        </p:grpSpPr>
        <p:sp>
          <p:nvSpPr>
            <p:cNvPr id="101" name="Freeform 193"/>
            <p:cNvSpPr>
              <a:spLocks noEditPoints="1"/>
            </p:cNvSpPr>
            <p:nvPr/>
          </p:nvSpPr>
          <p:spPr bwMode="auto">
            <a:xfrm>
              <a:off x="378" y="713"/>
              <a:ext cx="340" cy="340"/>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sp>
          <p:nvSpPr>
            <p:cNvPr id="102" name="Freeform 194"/>
            <p:cNvSpPr>
              <a:spLocks noEditPoints="1"/>
            </p:cNvSpPr>
            <p:nvPr/>
          </p:nvSpPr>
          <p:spPr bwMode="auto">
            <a:xfrm>
              <a:off x="442" y="812"/>
              <a:ext cx="212" cy="157"/>
            </a:xfrm>
            <a:custGeom>
              <a:avLst/>
              <a:gdLst>
                <a:gd name="T0" fmla="*/ 309 w 320"/>
                <a:gd name="T1" fmla="*/ 21 h 236"/>
                <a:gd name="T2" fmla="*/ 309 w 320"/>
                <a:gd name="T3" fmla="*/ 0 h 236"/>
                <a:gd name="T4" fmla="*/ 288 w 320"/>
                <a:gd name="T5" fmla="*/ 11 h 236"/>
                <a:gd name="T6" fmla="*/ 247 w 320"/>
                <a:gd name="T7" fmla="*/ 32 h 236"/>
                <a:gd name="T8" fmla="*/ 165 w 320"/>
                <a:gd name="T9" fmla="*/ 12 h 236"/>
                <a:gd name="T10" fmla="*/ 128 w 320"/>
                <a:gd name="T11" fmla="*/ 32 h 236"/>
                <a:gd name="T12" fmla="*/ 32 w 320"/>
                <a:gd name="T13" fmla="*/ 11 h 236"/>
                <a:gd name="T14" fmla="*/ 10 w 320"/>
                <a:gd name="T15" fmla="*/ 0 h 236"/>
                <a:gd name="T16" fmla="*/ 10 w 320"/>
                <a:gd name="T17" fmla="*/ 21 h 236"/>
                <a:gd name="T18" fmla="*/ 0 w 320"/>
                <a:gd name="T19" fmla="*/ 181 h 236"/>
                <a:gd name="T20" fmla="*/ 21 w 320"/>
                <a:gd name="T21" fmla="*/ 192 h 236"/>
                <a:gd name="T22" fmla="*/ 32 w 320"/>
                <a:gd name="T23" fmla="*/ 171 h 236"/>
                <a:gd name="T24" fmla="*/ 76 w 320"/>
                <a:gd name="T25" fmla="*/ 219 h 236"/>
                <a:gd name="T26" fmla="*/ 121 w 320"/>
                <a:gd name="T27" fmla="*/ 232 h 236"/>
                <a:gd name="T28" fmla="*/ 154 w 320"/>
                <a:gd name="T29" fmla="*/ 235 h 236"/>
                <a:gd name="T30" fmla="*/ 181 w 320"/>
                <a:gd name="T31" fmla="*/ 221 h 236"/>
                <a:gd name="T32" fmla="*/ 222 w 320"/>
                <a:gd name="T33" fmla="*/ 227 h 236"/>
                <a:gd name="T34" fmla="*/ 242 w 320"/>
                <a:gd name="T35" fmla="*/ 210 h 236"/>
                <a:gd name="T36" fmla="*/ 275 w 320"/>
                <a:gd name="T37" fmla="*/ 185 h 236"/>
                <a:gd name="T38" fmla="*/ 288 w 320"/>
                <a:gd name="T39" fmla="*/ 171 h 236"/>
                <a:gd name="T40" fmla="*/ 298 w 320"/>
                <a:gd name="T41" fmla="*/ 192 h 236"/>
                <a:gd name="T42" fmla="*/ 320 w 320"/>
                <a:gd name="T43" fmla="*/ 181 h 236"/>
                <a:gd name="T44" fmla="*/ 254 w 320"/>
                <a:gd name="T45" fmla="*/ 179 h 236"/>
                <a:gd name="T46" fmla="*/ 239 w 320"/>
                <a:gd name="T47" fmla="*/ 188 h 236"/>
                <a:gd name="T48" fmla="*/ 232 w 320"/>
                <a:gd name="T49" fmla="*/ 183 h 236"/>
                <a:gd name="T50" fmla="*/ 198 w 320"/>
                <a:gd name="T51" fmla="*/ 125 h 236"/>
                <a:gd name="T52" fmla="*/ 179 w 320"/>
                <a:gd name="T53" fmla="*/ 135 h 236"/>
                <a:gd name="T54" fmla="*/ 214 w 320"/>
                <a:gd name="T55" fmla="*/ 194 h 236"/>
                <a:gd name="T56" fmla="*/ 194 w 320"/>
                <a:gd name="T57" fmla="*/ 204 h 236"/>
                <a:gd name="T58" fmla="*/ 147 w 320"/>
                <a:gd name="T59" fmla="*/ 147 h 236"/>
                <a:gd name="T60" fmla="*/ 164 w 320"/>
                <a:gd name="T61" fmla="*/ 196 h 236"/>
                <a:gd name="T62" fmla="*/ 160 w 320"/>
                <a:gd name="T63" fmla="*/ 212 h 236"/>
                <a:gd name="T64" fmla="*/ 143 w 320"/>
                <a:gd name="T65" fmla="*/ 208 h 236"/>
                <a:gd name="T66" fmla="*/ 132 w 320"/>
                <a:gd name="T67" fmla="*/ 188 h 236"/>
                <a:gd name="T68" fmla="*/ 124 w 320"/>
                <a:gd name="T69" fmla="*/ 176 h 236"/>
                <a:gd name="T70" fmla="*/ 106 w 320"/>
                <a:gd name="T71" fmla="*/ 188 h 236"/>
                <a:gd name="T72" fmla="*/ 111 w 320"/>
                <a:gd name="T73" fmla="*/ 214 h 236"/>
                <a:gd name="T74" fmla="*/ 62 w 320"/>
                <a:gd name="T75" fmla="*/ 155 h 236"/>
                <a:gd name="T76" fmla="*/ 32 w 320"/>
                <a:gd name="T77" fmla="*/ 149 h 236"/>
                <a:gd name="T78" fmla="*/ 88 w 320"/>
                <a:gd name="T79" fmla="*/ 53 h 236"/>
                <a:gd name="T80" fmla="*/ 64 w 320"/>
                <a:gd name="T81" fmla="*/ 85 h 236"/>
                <a:gd name="T82" fmla="*/ 97 w 320"/>
                <a:gd name="T83" fmla="*/ 117 h 236"/>
                <a:gd name="T84" fmla="*/ 253 w 320"/>
                <a:gd name="T85" fmla="*/ 170 h 236"/>
                <a:gd name="T86" fmla="*/ 288 w 320"/>
                <a:gd name="T87" fmla="*/ 149 h 236"/>
                <a:gd name="T88" fmla="*/ 265 w 320"/>
                <a:gd name="T89" fmla="*/ 150 h 236"/>
                <a:gd name="T90" fmla="*/ 215 w 320"/>
                <a:gd name="T91" fmla="*/ 76 h 236"/>
                <a:gd name="T92" fmla="*/ 88 w 320"/>
                <a:gd name="T93" fmla="*/ 95 h 236"/>
                <a:gd name="T94" fmla="*/ 90 w 320"/>
                <a:gd name="T95" fmla="*/ 77 h 236"/>
                <a:gd name="T96" fmla="*/ 242 w 320"/>
                <a:gd name="T97" fmla="*/ 53 h 236"/>
                <a:gd name="T98" fmla="*/ 288 w 320"/>
                <a:gd name="T99" fmla="*/ 53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20" h="236">
                  <a:moveTo>
                    <a:pt x="309" y="171"/>
                  </a:moveTo>
                  <a:cubicBezTo>
                    <a:pt x="309" y="21"/>
                    <a:pt x="309" y="21"/>
                    <a:pt x="309" y="21"/>
                  </a:cubicBezTo>
                  <a:cubicBezTo>
                    <a:pt x="315" y="21"/>
                    <a:pt x="320" y="17"/>
                    <a:pt x="320" y="11"/>
                  </a:cubicBezTo>
                  <a:cubicBezTo>
                    <a:pt x="320" y="5"/>
                    <a:pt x="315" y="0"/>
                    <a:pt x="309" y="0"/>
                  </a:cubicBezTo>
                  <a:cubicBezTo>
                    <a:pt x="298" y="0"/>
                    <a:pt x="298" y="0"/>
                    <a:pt x="298" y="0"/>
                  </a:cubicBezTo>
                  <a:cubicBezTo>
                    <a:pt x="292" y="0"/>
                    <a:pt x="288" y="5"/>
                    <a:pt x="288" y="11"/>
                  </a:cubicBezTo>
                  <a:cubicBezTo>
                    <a:pt x="288" y="32"/>
                    <a:pt x="288" y="32"/>
                    <a:pt x="288" y="32"/>
                  </a:cubicBezTo>
                  <a:cubicBezTo>
                    <a:pt x="247" y="32"/>
                    <a:pt x="247" y="32"/>
                    <a:pt x="247" y="32"/>
                  </a:cubicBezTo>
                  <a:cubicBezTo>
                    <a:pt x="173" y="11"/>
                    <a:pt x="173" y="11"/>
                    <a:pt x="173" y="11"/>
                  </a:cubicBezTo>
                  <a:cubicBezTo>
                    <a:pt x="171" y="10"/>
                    <a:pt x="168" y="11"/>
                    <a:pt x="165" y="12"/>
                  </a:cubicBezTo>
                  <a:cubicBezTo>
                    <a:pt x="128" y="32"/>
                    <a:pt x="128" y="32"/>
                    <a:pt x="128" y="32"/>
                  </a:cubicBezTo>
                  <a:cubicBezTo>
                    <a:pt x="128" y="32"/>
                    <a:pt x="128" y="32"/>
                    <a:pt x="128" y="32"/>
                  </a:cubicBezTo>
                  <a:cubicBezTo>
                    <a:pt x="32" y="32"/>
                    <a:pt x="32" y="32"/>
                    <a:pt x="32" y="32"/>
                  </a:cubicBezTo>
                  <a:cubicBezTo>
                    <a:pt x="32" y="11"/>
                    <a:pt x="32" y="11"/>
                    <a:pt x="32" y="11"/>
                  </a:cubicBezTo>
                  <a:cubicBezTo>
                    <a:pt x="32" y="5"/>
                    <a:pt x="27" y="0"/>
                    <a:pt x="21" y="0"/>
                  </a:cubicBezTo>
                  <a:cubicBezTo>
                    <a:pt x="10" y="0"/>
                    <a:pt x="10" y="0"/>
                    <a:pt x="10" y="0"/>
                  </a:cubicBezTo>
                  <a:cubicBezTo>
                    <a:pt x="4" y="0"/>
                    <a:pt x="0" y="5"/>
                    <a:pt x="0" y="11"/>
                  </a:cubicBezTo>
                  <a:cubicBezTo>
                    <a:pt x="0" y="17"/>
                    <a:pt x="4" y="21"/>
                    <a:pt x="10" y="21"/>
                  </a:cubicBezTo>
                  <a:cubicBezTo>
                    <a:pt x="10" y="171"/>
                    <a:pt x="10" y="171"/>
                    <a:pt x="10" y="171"/>
                  </a:cubicBezTo>
                  <a:cubicBezTo>
                    <a:pt x="4" y="171"/>
                    <a:pt x="0" y="175"/>
                    <a:pt x="0" y="181"/>
                  </a:cubicBezTo>
                  <a:cubicBezTo>
                    <a:pt x="0" y="187"/>
                    <a:pt x="4" y="192"/>
                    <a:pt x="10" y="192"/>
                  </a:cubicBezTo>
                  <a:cubicBezTo>
                    <a:pt x="21" y="192"/>
                    <a:pt x="21" y="192"/>
                    <a:pt x="21" y="192"/>
                  </a:cubicBezTo>
                  <a:cubicBezTo>
                    <a:pt x="27" y="192"/>
                    <a:pt x="32" y="187"/>
                    <a:pt x="32" y="181"/>
                  </a:cubicBezTo>
                  <a:cubicBezTo>
                    <a:pt x="32" y="171"/>
                    <a:pt x="32" y="171"/>
                    <a:pt x="32" y="171"/>
                  </a:cubicBezTo>
                  <a:cubicBezTo>
                    <a:pt x="47" y="171"/>
                    <a:pt x="47" y="171"/>
                    <a:pt x="47" y="171"/>
                  </a:cubicBezTo>
                  <a:cubicBezTo>
                    <a:pt x="76" y="219"/>
                    <a:pt x="76" y="219"/>
                    <a:pt x="76" y="219"/>
                  </a:cubicBezTo>
                  <a:cubicBezTo>
                    <a:pt x="82" y="230"/>
                    <a:pt x="94" y="236"/>
                    <a:pt x="106" y="236"/>
                  </a:cubicBezTo>
                  <a:cubicBezTo>
                    <a:pt x="111" y="236"/>
                    <a:pt x="116" y="235"/>
                    <a:pt x="121" y="232"/>
                  </a:cubicBezTo>
                  <a:cubicBezTo>
                    <a:pt x="125" y="230"/>
                    <a:pt x="128" y="227"/>
                    <a:pt x="130" y="225"/>
                  </a:cubicBezTo>
                  <a:cubicBezTo>
                    <a:pt x="136" y="231"/>
                    <a:pt x="145" y="235"/>
                    <a:pt x="154" y="235"/>
                  </a:cubicBezTo>
                  <a:cubicBezTo>
                    <a:pt x="160" y="235"/>
                    <a:pt x="165" y="233"/>
                    <a:pt x="171" y="230"/>
                  </a:cubicBezTo>
                  <a:cubicBezTo>
                    <a:pt x="175" y="228"/>
                    <a:pt x="178" y="225"/>
                    <a:pt x="181" y="221"/>
                  </a:cubicBezTo>
                  <a:cubicBezTo>
                    <a:pt x="187" y="228"/>
                    <a:pt x="196" y="232"/>
                    <a:pt x="205" y="232"/>
                  </a:cubicBezTo>
                  <a:cubicBezTo>
                    <a:pt x="211" y="232"/>
                    <a:pt x="217" y="231"/>
                    <a:pt x="222" y="227"/>
                  </a:cubicBezTo>
                  <a:cubicBezTo>
                    <a:pt x="229" y="223"/>
                    <a:pt x="234" y="216"/>
                    <a:pt x="236" y="209"/>
                  </a:cubicBezTo>
                  <a:cubicBezTo>
                    <a:pt x="238" y="209"/>
                    <a:pt x="240" y="210"/>
                    <a:pt x="242" y="210"/>
                  </a:cubicBezTo>
                  <a:cubicBezTo>
                    <a:pt x="248" y="210"/>
                    <a:pt x="254" y="208"/>
                    <a:pt x="259" y="205"/>
                  </a:cubicBezTo>
                  <a:cubicBezTo>
                    <a:pt x="267" y="201"/>
                    <a:pt x="272" y="193"/>
                    <a:pt x="275" y="185"/>
                  </a:cubicBezTo>
                  <a:cubicBezTo>
                    <a:pt x="276" y="180"/>
                    <a:pt x="276" y="175"/>
                    <a:pt x="275" y="171"/>
                  </a:cubicBezTo>
                  <a:cubicBezTo>
                    <a:pt x="288" y="171"/>
                    <a:pt x="288" y="171"/>
                    <a:pt x="288" y="171"/>
                  </a:cubicBezTo>
                  <a:cubicBezTo>
                    <a:pt x="288" y="181"/>
                    <a:pt x="288" y="181"/>
                    <a:pt x="288" y="181"/>
                  </a:cubicBezTo>
                  <a:cubicBezTo>
                    <a:pt x="288" y="187"/>
                    <a:pt x="292" y="192"/>
                    <a:pt x="298" y="192"/>
                  </a:cubicBezTo>
                  <a:cubicBezTo>
                    <a:pt x="309" y="192"/>
                    <a:pt x="309" y="192"/>
                    <a:pt x="309" y="192"/>
                  </a:cubicBezTo>
                  <a:cubicBezTo>
                    <a:pt x="315" y="192"/>
                    <a:pt x="320" y="187"/>
                    <a:pt x="320" y="181"/>
                  </a:cubicBezTo>
                  <a:cubicBezTo>
                    <a:pt x="320" y="175"/>
                    <a:pt x="315" y="171"/>
                    <a:pt x="309" y="171"/>
                  </a:cubicBezTo>
                  <a:close/>
                  <a:moveTo>
                    <a:pt x="254" y="179"/>
                  </a:moveTo>
                  <a:cubicBezTo>
                    <a:pt x="253" y="183"/>
                    <a:pt x="251" y="185"/>
                    <a:pt x="248" y="187"/>
                  </a:cubicBezTo>
                  <a:cubicBezTo>
                    <a:pt x="246" y="188"/>
                    <a:pt x="242" y="189"/>
                    <a:pt x="239" y="188"/>
                  </a:cubicBezTo>
                  <a:cubicBezTo>
                    <a:pt x="236" y="187"/>
                    <a:pt x="234" y="185"/>
                    <a:pt x="232" y="183"/>
                  </a:cubicBezTo>
                  <a:cubicBezTo>
                    <a:pt x="232" y="183"/>
                    <a:pt x="232" y="183"/>
                    <a:pt x="232" y="183"/>
                  </a:cubicBezTo>
                  <a:cubicBezTo>
                    <a:pt x="232" y="183"/>
                    <a:pt x="232" y="183"/>
                    <a:pt x="232" y="182"/>
                  </a:cubicBezTo>
                  <a:cubicBezTo>
                    <a:pt x="198" y="125"/>
                    <a:pt x="198" y="125"/>
                    <a:pt x="198" y="125"/>
                  </a:cubicBezTo>
                  <a:cubicBezTo>
                    <a:pt x="195" y="119"/>
                    <a:pt x="188" y="118"/>
                    <a:pt x="183" y="121"/>
                  </a:cubicBezTo>
                  <a:cubicBezTo>
                    <a:pt x="178" y="124"/>
                    <a:pt x="176" y="130"/>
                    <a:pt x="179" y="135"/>
                  </a:cubicBezTo>
                  <a:cubicBezTo>
                    <a:pt x="214" y="194"/>
                    <a:pt x="214" y="194"/>
                    <a:pt x="214" y="194"/>
                  </a:cubicBezTo>
                  <a:cubicBezTo>
                    <a:pt x="214" y="194"/>
                    <a:pt x="214" y="194"/>
                    <a:pt x="214" y="194"/>
                  </a:cubicBezTo>
                  <a:cubicBezTo>
                    <a:pt x="217" y="199"/>
                    <a:pt x="217" y="206"/>
                    <a:pt x="211" y="209"/>
                  </a:cubicBezTo>
                  <a:cubicBezTo>
                    <a:pt x="205" y="212"/>
                    <a:pt x="198" y="210"/>
                    <a:pt x="194" y="204"/>
                  </a:cubicBezTo>
                  <a:cubicBezTo>
                    <a:pt x="162" y="151"/>
                    <a:pt x="162" y="151"/>
                    <a:pt x="162" y="151"/>
                  </a:cubicBezTo>
                  <a:cubicBezTo>
                    <a:pt x="159" y="146"/>
                    <a:pt x="153" y="144"/>
                    <a:pt x="147" y="147"/>
                  </a:cubicBezTo>
                  <a:cubicBezTo>
                    <a:pt x="142" y="150"/>
                    <a:pt x="141" y="157"/>
                    <a:pt x="144" y="162"/>
                  </a:cubicBezTo>
                  <a:cubicBezTo>
                    <a:pt x="164" y="196"/>
                    <a:pt x="164" y="196"/>
                    <a:pt x="164" y="196"/>
                  </a:cubicBezTo>
                  <a:cubicBezTo>
                    <a:pt x="166" y="198"/>
                    <a:pt x="166" y="201"/>
                    <a:pt x="165" y="204"/>
                  </a:cubicBezTo>
                  <a:cubicBezTo>
                    <a:pt x="165" y="207"/>
                    <a:pt x="163" y="210"/>
                    <a:pt x="160" y="212"/>
                  </a:cubicBezTo>
                  <a:cubicBezTo>
                    <a:pt x="154" y="215"/>
                    <a:pt x="147" y="213"/>
                    <a:pt x="143" y="208"/>
                  </a:cubicBezTo>
                  <a:cubicBezTo>
                    <a:pt x="143" y="208"/>
                    <a:pt x="143" y="208"/>
                    <a:pt x="143" y="208"/>
                  </a:cubicBezTo>
                  <a:cubicBezTo>
                    <a:pt x="132" y="188"/>
                    <a:pt x="132" y="188"/>
                    <a:pt x="132" y="188"/>
                  </a:cubicBezTo>
                  <a:cubicBezTo>
                    <a:pt x="132" y="188"/>
                    <a:pt x="132" y="188"/>
                    <a:pt x="132" y="188"/>
                  </a:cubicBezTo>
                  <a:cubicBezTo>
                    <a:pt x="132" y="188"/>
                    <a:pt x="132" y="188"/>
                    <a:pt x="132" y="188"/>
                  </a:cubicBezTo>
                  <a:cubicBezTo>
                    <a:pt x="124" y="176"/>
                    <a:pt x="124" y="176"/>
                    <a:pt x="124" y="176"/>
                  </a:cubicBezTo>
                  <a:cubicBezTo>
                    <a:pt x="121" y="171"/>
                    <a:pt x="114" y="170"/>
                    <a:pt x="110" y="173"/>
                  </a:cubicBezTo>
                  <a:cubicBezTo>
                    <a:pt x="105" y="176"/>
                    <a:pt x="103" y="183"/>
                    <a:pt x="106" y="188"/>
                  </a:cubicBezTo>
                  <a:cubicBezTo>
                    <a:pt x="114" y="199"/>
                    <a:pt x="114" y="199"/>
                    <a:pt x="114" y="199"/>
                  </a:cubicBezTo>
                  <a:cubicBezTo>
                    <a:pt x="115" y="201"/>
                    <a:pt x="118" y="209"/>
                    <a:pt x="111" y="214"/>
                  </a:cubicBezTo>
                  <a:cubicBezTo>
                    <a:pt x="105" y="217"/>
                    <a:pt x="97" y="213"/>
                    <a:pt x="94" y="208"/>
                  </a:cubicBezTo>
                  <a:cubicBezTo>
                    <a:pt x="62" y="155"/>
                    <a:pt x="62" y="155"/>
                    <a:pt x="62" y="155"/>
                  </a:cubicBezTo>
                  <a:cubicBezTo>
                    <a:pt x="60" y="151"/>
                    <a:pt x="57" y="149"/>
                    <a:pt x="53" y="149"/>
                  </a:cubicBezTo>
                  <a:cubicBezTo>
                    <a:pt x="32" y="149"/>
                    <a:pt x="32" y="149"/>
                    <a:pt x="32" y="149"/>
                  </a:cubicBezTo>
                  <a:cubicBezTo>
                    <a:pt x="32" y="53"/>
                    <a:pt x="32" y="53"/>
                    <a:pt x="32" y="53"/>
                  </a:cubicBezTo>
                  <a:cubicBezTo>
                    <a:pt x="88" y="53"/>
                    <a:pt x="88" y="53"/>
                    <a:pt x="88" y="53"/>
                  </a:cubicBezTo>
                  <a:cubicBezTo>
                    <a:pt x="80" y="58"/>
                    <a:pt x="80" y="58"/>
                    <a:pt x="80" y="58"/>
                  </a:cubicBezTo>
                  <a:cubicBezTo>
                    <a:pt x="70" y="64"/>
                    <a:pt x="64" y="74"/>
                    <a:pt x="64" y="85"/>
                  </a:cubicBezTo>
                  <a:cubicBezTo>
                    <a:pt x="64" y="95"/>
                    <a:pt x="68" y="105"/>
                    <a:pt x="74" y="111"/>
                  </a:cubicBezTo>
                  <a:cubicBezTo>
                    <a:pt x="81" y="116"/>
                    <a:pt x="89" y="118"/>
                    <a:pt x="97" y="117"/>
                  </a:cubicBezTo>
                  <a:cubicBezTo>
                    <a:pt x="211" y="98"/>
                    <a:pt x="211" y="98"/>
                    <a:pt x="211" y="98"/>
                  </a:cubicBezTo>
                  <a:cubicBezTo>
                    <a:pt x="253" y="170"/>
                    <a:pt x="253" y="170"/>
                    <a:pt x="253" y="170"/>
                  </a:cubicBezTo>
                  <a:cubicBezTo>
                    <a:pt x="254" y="173"/>
                    <a:pt x="255" y="176"/>
                    <a:pt x="254" y="179"/>
                  </a:cubicBezTo>
                  <a:close/>
                  <a:moveTo>
                    <a:pt x="288" y="149"/>
                  </a:moveTo>
                  <a:cubicBezTo>
                    <a:pt x="266" y="149"/>
                    <a:pt x="266" y="149"/>
                    <a:pt x="266" y="149"/>
                  </a:cubicBezTo>
                  <a:cubicBezTo>
                    <a:pt x="266" y="149"/>
                    <a:pt x="266" y="150"/>
                    <a:pt x="265" y="150"/>
                  </a:cubicBezTo>
                  <a:cubicBezTo>
                    <a:pt x="226" y="81"/>
                    <a:pt x="226" y="81"/>
                    <a:pt x="226" y="81"/>
                  </a:cubicBezTo>
                  <a:cubicBezTo>
                    <a:pt x="224" y="77"/>
                    <a:pt x="220" y="75"/>
                    <a:pt x="215" y="76"/>
                  </a:cubicBezTo>
                  <a:cubicBezTo>
                    <a:pt x="94" y="96"/>
                    <a:pt x="94" y="96"/>
                    <a:pt x="94" y="96"/>
                  </a:cubicBezTo>
                  <a:cubicBezTo>
                    <a:pt x="91" y="97"/>
                    <a:pt x="89" y="96"/>
                    <a:pt x="88" y="95"/>
                  </a:cubicBezTo>
                  <a:cubicBezTo>
                    <a:pt x="86" y="93"/>
                    <a:pt x="85" y="89"/>
                    <a:pt x="85" y="85"/>
                  </a:cubicBezTo>
                  <a:cubicBezTo>
                    <a:pt x="85" y="80"/>
                    <a:pt x="88" y="78"/>
                    <a:pt x="90" y="77"/>
                  </a:cubicBezTo>
                  <a:cubicBezTo>
                    <a:pt x="172" y="33"/>
                    <a:pt x="172" y="33"/>
                    <a:pt x="172" y="33"/>
                  </a:cubicBezTo>
                  <a:cubicBezTo>
                    <a:pt x="242" y="53"/>
                    <a:pt x="242" y="53"/>
                    <a:pt x="242" y="53"/>
                  </a:cubicBezTo>
                  <a:cubicBezTo>
                    <a:pt x="243" y="53"/>
                    <a:pt x="244" y="53"/>
                    <a:pt x="245" y="53"/>
                  </a:cubicBezTo>
                  <a:cubicBezTo>
                    <a:pt x="288" y="53"/>
                    <a:pt x="288" y="53"/>
                    <a:pt x="288" y="53"/>
                  </a:cubicBezTo>
                  <a:lnTo>
                    <a:pt x="288" y="14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grpSp>
      <p:grpSp>
        <p:nvGrpSpPr>
          <p:cNvPr id="103" name="Group 831"/>
          <p:cNvGrpSpPr>
            <a:grpSpLocks noChangeAspect="1"/>
          </p:cNvGrpSpPr>
          <p:nvPr/>
        </p:nvGrpSpPr>
        <p:grpSpPr bwMode="auto">
          <a:xfrm>
            <a:off x="4496703" y="2376127"/>
            <a:ext cx="731520" cy="731520"/>
            <a:chOff x="3500" y="3210"/>
            <a:chExt cx="340" cy="340"/>
          </a:xfrm>
          <a:solidFill>
            <a:schemeClr val="bg1"/>
          </a:solidFill>
        </p:grpSpPr>
        <p:sp>
          <p:nvSpPr>
            <p:cNvPr id="104" name="Freeform 832"/>
            <p:cNvSpPr>
              <a:spLocks noEditPoints="1"/>
            </p:cNvSpPr>
            <p:nvPr/>
          </p:nvSpPr>
          <p:spPr bwMode="auto">
            <a:xfrm>
              <a:off x="3564" y="3274"/>
              <a:ext cx="212" cy="184"/>
            </a:xfrm>
            <a:custGeom>
              <a:avLst/>
              <a:gdLst>
                <a:gd name="T0" fmla="*/ 309 w 320"/>
                <a:gd name="T1" fmla="*/ 42 h 277"/>
                <a:gd name="T2" fmla="*/ 213 w 320"/>
                <a:gd name="T3" fmla="*/ 42 h 277"/>
                <a:gd name="T4" fmla="*/ 213 w 320"/>
                <a:gd name="T5" fmla="*/ 10 h 277"/>
                <a:gd name="T6" fmla="*/ 202 w 320"/>
                <a:gd name="T7" fmla="*/ 0 h 277"/>
                <a:gd name="T8" fmla="*/ 117 w 320"/>
                <a:gd name="T9" fmla="*/ 0 h 277"/>
                <a:gd name="T10" fmla="*/ 106 w 320"/>
                <a:gd name="T11" fmla="*/ 10 h 277"/>
                <a:gd name="T12" fmla="*/ 106 w 320"/>
                <a:gd name="T13" fmla="*/ 42 h 277"/>
                <a:gd name="T14" fmla="*/ 10 w 320"/>
                <a:gd name="T15" fmla="*/ 42 h 277"/>
                <a:gd name="T16" fmla="*/ 0 w 320"/>
                <a:gd name="T17" fmla="*/ 53 h 277"/>
                <a:gd name="T18" fmla="*/ 0 w 320"/>
                <a:gd name="T19" fmla="*/ 266 h 277"/>
                <a:gd name="T20" fmla="*/ 10 w 320"/>
                <a:gd name="T21" fmla="*/ 277 h 277"/>
                <a:gd name="T22" fmla="*/ 309 w 320"/>
                <a:gd name="T23" fmla="*/ 277 h 277"/>
                <a:gd name="T24" fmla="*/ 320 w 320"/>
                <a:gd name="T25" fmla="*/ 266 h 277"/>
                <a:gd name="T26" fmla="*/ 320 w 320"/>
                <a:gd name="T27" fmla="*/ 53 h 277"/>
                <a:gd name="T28" fmla="*/ 309 w 320"/>
                <a:gd name="T29" fmla="*/ 42 h 277"/>
                <a:gd name="T30" fmla="*/ 128 w 320"/>
                <a:gd name="T31" fmla="*/ 21 h 277"/>
                <a:gd name="T32" fmla="*/ 192 w 320"/>
                <a:gd name="T33" fmla="*/ 21 h 277"/>
                <a:gd name="T34" fmla="*/ 192 w 320"/>
                <a:gd name="T35" fmla="*/ 42 h 277"/>
                <a:gd name="T36" fmla="*/ 128 w 320"/>
                <a:gd name="T37" fmla="*/ 42 h 277"/>
                <a:gd name="T38" fmla="*/ 128 w 320"/>
                <a:gd name="T39" fmla="*/ 21 h 277"/>
                <a:gd name="T40" fmla="*/ 298 w 320"/>
                <a:gd name="T41" fmla="*/ 256 h 277"/>
                <a:gd name="T42" fmla="*/ 21 w 320"/>
                <a:gd name="T43" fmla="*/ 256 h 277"/>
                <a:gd name="T44" fmla="*/ 21 w 320"/>
                <a:gd name="T45" fmla="*/ 64 h 277"/>
                <a:gd name="T46" fmla="*/ 298 w 320"/>
                <a:gd name="T47" fmla="*/ 64 h 277"/>
                <a:gd name="T48" fmla="*/ 298 w 320"/>
                <a:gd name="T49" fmla="*/ 256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0" h="277">
                  <a:moveTo>
                    <a:pt x="309" y="42"/>
                  </a:moveTo>
                  <a:cubicBezTo>
                    <a:pt x="213" y="42"/>
                    <a:pt x="213" y="42"/>
                    <a:pt x="213" y="42"/>
                  </a:cubicBezTo>
                  <a:cubicBezTo>
                    <a:pt x="213" y="10"/>
                    <a:pt x="213" y="10"/>
                    <a:pt x="213" y="10"/>
                  </a:cubicBezTo>
                  <a:cubicBezTo>
                    <a:pt x="213" y="4"/>
                    <a:pt x="208" y="0"/>
                    <a:pt x="202" y="0"/>
                  </a:cubicBezTo>
                  <a:cubicBezTo>
                    <a:pt x="117" y="0"/>
                    <a:pt x="117" y="0"/>
                    <a:pt x="117" y="0"/>
                  </a:cubicBezTo>
                  <a:cubicBezTo>
                    <a:pt x="111" y="0"/>
                    <a:pt x="106" y="4"/>
                    <a:pt x="106" y="10"/>
                  </a:cubicBezTo>
                  <a:cubicBezTo>
                    <a:pt x="106" y="42"/>
                    <a:pt x="106" y="42"/>
                    <a:pt x="106" y="42"/>
                  </a:cubicBezTo>
                  <a:cubicBezTo>
                    <a:pt x="10" y="42"/>
                    <a:pt x="10" y="42"/>
                    <a:pt x="10" y="42"/>
                  </a:cubicBezTo>
                  <a:cubicBezTo>
                    <a:pt x="4" y="42"/>
                    <a:pt x="0" y="47"/>
                    <a:pt x="0" y="53"/>
                  </a:cubicBezTo>
                  <a:cubicBezTo>
                    <a:pt x="0" y="266"/>
                    <a:pt x="0" y="266"/>
                    <a:pt x="0" y="266"/>
                  </a:cubicBezTo>
                  <a:cubicBezTo>
                    <a:pt x="0" y="272"/>
                    <a:pt x="4" y="277"/>
                    <a:pt x="10" y="277"/>
                  </a:cubicBezTo>
                  <a:cubicBezTo>
                    <a:pt x="309" y="277"/>
                    <a:pt x="309" y="277"/>
                    <a:pt x="309" y="277"/>
                  </a:cubicBezTo>
                  <a:cubicBezTo>
                    <a:pt x="315" y="277"/>
                    <a:pt x="320" y="272"/>
                    <a:pt x="320" y="266"/>
                  </a:cubicBezTo>
                  <a:cubicBezTo>
                    <a:pt x="320" y="53"/>
                    <a:pt x="320" y="53"/>
                    <a:pt x="320" y="53"/>
                  </a:cubicBezTo>
                  <a:cubicBezTo>
                    <a:pt x="320" y="47"/>
                    <a:pt x="315" y="42"/>
                    <a:pt x="309" y="42"/>
                  </a:cubicBezTo>
                  <a:close/>
                  <a:moveTo>
                    <a:pt x="128" y="21"/>
                  </a:moveTo>
                  <a:cubicBezTo>
                    <a:pt x="192" y="21"/>
                    <a:pt x="192" y="21"/>
                    <a:pt x="192" y="21"/>
                  </a:cubicBezTo>
                  <a:cubicBezTo>
                    <a:pt x="192" y="42"/>
                    <a:pt x="192" y="42"/>
                    <a:pt x="192" y="42"/>
                  </a:cubicBezTo>
                  <a:cubicBezTo>
                    <a:pt x="128" y="42"/>
                    <a:pt x="128" y="42"/>
                    <a:pt x="128" y="42"/>
                  </a:cubicBezTo>
                  <a:lnTo>
                    <a:pt x="128" y="21"/>
                  </a:lnTo>
                  <a:close/>
                  <a:moveTo>
                    <a:pt x="298" y="256"/>
                  </a:moveTo>
                  <a:cubicBezTo>
                    <a:pt x="21" y="256"/>
                    <a:pt x="21" y="256"/>
                    <a:pt x="21" y="256"/>
                  </a:cubicBezTo>
                  <a:cubicBezTo>
                    <a:pt x="21" y="64"/>
                    <a:pt x="21" y="64"/>
                    <a:pt x="21" y="64"/>
                  </a:cubicBezTo>
                  <a:cubicBezTo>
                    <a:pt x="298" y="64"/>
                    <a:pt x="298" y="64"/>
                    <a:pt x="298" y="64"/>
                  </a:cubicBezTo>
                  <a:lnTo>
                    <a:pt x="298" y="25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sp>
          <p:nvSpPr>
            <p:cNvPr id="105" name="Freeform 833"/>
            <p:cNvSpPr>
              <a:spLocks noEditPoints="1"/>
            </p:cNvSpPr>
            <p:nvPr/>
          </p:nvSpPr>
          <p:spPr bwMode="auto">
            <a:xfrm>
              <a:off x="3620" y="3330"/>
              <a:ext cx="99" cy="99"/>
            </a:xfrm>
            <a:custGeom>
              <a:avLst/>
              <a:gdLst>
                <a:gd name="T0" fmla="*/ 107 w 149"/>
                <a:gd name="T1" fmla="*/ 11 h 149"/>
                <a:gd name="T2" fmla="*/ 96 w 149"/>
                <a:gd name="T3" fmla="*/ 0 h 149"/>
                <a:gd name="T4" fmla="*/ 53 w 149"/>
                <a:gd name="T5" fmla="*/ 0 h 149"/>
                <a:gd name="T6" fmla="*/ 43 w 149"/>
                <a:gd name="T7" fmla="*/ 11 h 149"/>
                <a:gd name="T8" fmla="*/ 43 w 149"/>
                <a:gd name="T9" fmla="*/ 43 h 149"/>
                <a:gd name="T10" fmla="*/ 11 w 149"/>
                <a:gd name="T11" fmla="*/ 43 h 149"/>
                <a:gd name="T12" fmla="*/ 0 w 149"/>
                <a:gd name="T13" fmla="*/ 53 h 149"/>
                <a:gd name="T14" fmla="*/ 0 w 149"/>
                <a:gd name="T15" fmla="*/ 96 h 149"/>
                <a:gd name="T16" fmla="*/ 11 w 149"/>
                <a:gd name="T17" fmla="*/ 107 h 149"/>
                <a:gd name="T18" fmla="*/ 43 w 149"/>
                <a:gd name="T19" fmla="*/ 107 h 149"/>
                <a:gd name="T20" fmla="*/ 43 w 149"/>
                <a:gd name="T21" fmla="*/ 139 h 149"/>
                <a:gd name="T22" fmla="*/ 53 w 149"/>
                <a:gd name="T23" fmla="*/ 149 h 149"/>
                <a:gd name="T24" fmla="*/ 96 w 149"/>
                <a:gd name="T25" fmla="*/ 149 h 149"/>
                <a:gd name="T26" fmla="*/ 107 w 149"/>
                <a:gd name="T27" fmla="*/ 139 h 149"/>
                <a:gd name="T28" fmla="*/ 107 w 149"/>
                <a:gd name="T29" fmla="*/ 107 h 149"/>
                <a:gd name="T30" fmla="*/ 139 w 149"/>
                <a:gd name="T31" fmla="*/ 107 h 149"/>
                <a:gd name="T32" fmla="*/ 149 w 149"/>
                <a:gd name="T33" fmla="*/ 96 h 149"/>
                <a:gd name="T34" fmla="*/ 149 w 149"/>
                <a:gd name="T35" fmla="*/ 53 h 149"/>
                <a:gd name="T36" fmla="*/ 139 w 149"/>
                <a:gd name="T37" fmla="*/ 43 h 149"/>
                <a:gd name="T38" fmla="*/ 107 w 149"/>
                <a:gd name="T39" fmla="*/ 43 h 149"/>
                <a:gd name="T40" fmla="*/ 107 w 149"/>
                <a:gd name="T41" fmla="*/ 11 h 149"/>
                <a:gd name="T42" fmla="*/ 128 w 149"/>
                <a:gd name="T43" fmla="*/ 64 h 149"/>
                <a:gd name="T44" fmla="*/ 128 w 149"/>
                <a:gd name="T45" fmla="*/ 85 h 149"/>
                <a:gd name="T46" fmla="*/ 96 w 149"/>
                <a:gd name="T47" fmla="*/ 85 h 149"/>
                <a:gd name="T48" fmla="*/ 85 w 149"/>
                <a:gd name="T49" fmla="*/ 96 h 149"/>
                <a:gd name="T50" fmla="*/ 85 w 149"/>
                <a:gd name="T51" fmla="*/ 128 h 149"/>
                <a:gd name="T52" fmla="*/ 64 w 149"/>
                <a:gd name="T53" fmla="*/ 128 h 149"/>
                <a:gd name="T54" fmla="*/ 64 w 149"/>
                <a:gd name="T55" fmla="*/ 96 h 149"/>
                <a:gd name="T56" fmla="*/ 53 w 149"/>
                <a:gd name="T57" fmla="*/ 85 h 149"/>
                <a:gd name="T58" fmla="*/ 21 w 149"/>
                <a:gd name="T59" fmla="*/ 85 h 149"/>
                <a:gd name="T60" fmla="*/ 21 w 149"/>
                <a:gd name="T61" fmla="*/ 64 h 149"/>
                <a:gd name="T62" fmla="*/ 53 w 149"/>
                <a:gd name="T63" fmla="*/ 64 h 149"/>
                <a:gd name="T64" fmla="*/ 64 w 149"/>
                <a:gd name="T65" fmla="*/ 53 h 149"/>
                <a:gd name="T66" fmla="*/ 64 w 149"/>
                <a:gd name="T67" fmla="*/ 21 h 149"/>
                <a:gd name="T68" fmla="*/ 85 w 149"/>
                <a:gd name="T69" fmla="*/ 21 h 149"/>
                <a:gd name="T70" fmla="*/ 85 w 149"/>
                <a:gd name="T71" fmla="*/ 53 h 149"/>
                <a:gd name="T72" fmla="*/ 96 w 149"/>
                <a:gd name="T73" fmla="*/ 64 h 149"/>
                <a:gd name="T74" fmla="*/ 128 w 149"/>
                <a:gd name="T75" fmla="*/ 64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49" h="149">
                  <a:moveTo>
                    <a:pt x="107" y="11"/>
                  </a:moveTo>
                  <a:cubicBezTo>
                    <a:pt x="107" y="5"/>
                    <a:pt x="102" y="0"/>
                    <a:pt x="96" y="0"/>
                  </a:cubicBezTo>
                  <a:cubicBezTo>
                    <a:pt x="53" y="0"/>
                    <a:pt x="53" y="0"/>
                    <a:pt x="53" y="0"/>
                  </a:cubicBezTo>
                  <a:cubicBezTo>
                    <a:pt x="47" y="0"/>
                    <a:pt x="43" y="5"/>
                    <a:pt x="43" y="11"/>
                  </a:cubicBezTo>
                  <a:cubicBezTo>
                    <a:pt x="43" y="43"/>
                    <a:pt x="43" y="43"/>
                    <a:pt x="43" y="43"/>
                  </a:cubicBezTo>
                  <a:cubicBezTo>
                    <a:pt x="11" y="43"/>
                    <a:pt x="11" y="43"/>
                    <a:pt x="11" y="43"/>
                  </a:cubicBezTo>
                  <a:cubicBezTo>
                    <a:pt x="5" y="43"/>
                    <a:pt x="0" y="47"/>
                    <a:pt x="0" y="53"/>
                  </a:cubicBezTo>
                  <a:cubicBezTo>
                    <a:pt x="0" y="96"/>
                    <a:pt x="0" y="96"/>
                    <a:pt x="0" y="96"/>
                  </a:cubicBezTo>
                  <a:cubicBezTo>
                    <a:pt x="0" y="102"/>
                    <a:pt x="5" y="107"/>
                    <a:pt x="11" y="107"/>
                  </a:cubicBezTo>
                  <a:cubicBezTo>
                    <a:pt x="43" y="107"/>
                    <a:pt x="43" y="107"/>
                    <a:pt x="43" y="107"/>
                  </a:cubicBezTo>
                  <a:cubicBezTo>
                    <a:pt x="43" y="139"/>
                    <a:pt x="43" y="139"/>
                    <a:pt x="43" y="139"/>
                  </a:cubicBezTo>
                  <a:cubicBezTo>
                    <a:pt x="43" y="145"/>
                    <a:pt x="47" y="149"/>
                    <a:pt x="53" y="149"/>
                  </a:cubicBezTo>
                  <a:cubicBezTo>
                    <a:pt x="96" y="149"/>
                    <a:pt x="96" y="149"/>
                    <a:pt x="96" y="149"/>
                  </a:cubicBezTo>
                  <a:cubicBezTo>
                    <a:pt x="102" y="149"/>
                    <a:pt x="107" y="145"/>
                    <a:pt x="107" y="139"/>
                  </a:cubicBezTo>
                  <a:cubicBezTo>
                    <a:pt x="107" y="107"/>
                    <a:pt x="107" y="107"/>
                    <a:pt x="107" y="107"/>
                  </a:cubicBezTo>
                  <a:cubicBezTo>
                    <a:pt x="139" y="107"/>
                    <a:pt x="139" y="107"/>
                    <a:pt x="139" y="107"/>
                  </a:cubicBezTo>
                  <a:cubicBezTo>
                    <a:pt x="145" y="107"/>
                    <a:pt x="149" y="102"/>
                    <a:pt x="149" y="96"/>
                  </a:cubicBezTo>
                  <a:cubicBezTo>
                    <a:pt x="149" y="53"/>
                    <a:pt x="149" y="53"/>
                    <a:pt x="149" y="53"/>
                  </a:cubicBezTo>
                  <a:cubicBezTo>
                    <a:pt x="149" y="47"/>
                    <a:pt x="145" y="43"/>
                    <a:pt x="139" y="43"/>
                  </a:cubicBezTo>
                  <a:cubicBezTo>
                    <a:pt x="107" y="43"/>
                    <a:pt x="107" y="43"/>
                    <a:pt x="107" y="43"/>
                  </a:cubicBezTo>
                  <a:lnTo>
                    <a:pt x="107" y="11"/>
                  </a:lnTo>
                  <a:close/>
                  <a:moveTo>
                    <a:pt x="128" y="64"/>
                  </a:moveTo>
                  <a:cubicBezTo>
                    <a:pt x="128" y="85"/>
                    <a:pt x="128" y="85"/>
                    <a:pt x="128" y="85"/>
                  </a:cubicBezTo>
                  <a:cubicBezTo>
                    <a:pt x="96" y="85"/>
                    <a:pt x="96" y="85"/>
                    <a:pt x="96" y="85"/>
                  </a:cubicBezTo>
                  <a:cubicBezTo>
                    <a:pt x="90" y="85"/>
                    <a:pt x="85" y="90"/>
                    <a:pt x="85" y="96"/>
                  </a:cubicBezTo>
                  <a:cubicBezTo>
                    <a:pt x="85" y="128"/>
                    <a:pt x="85" y="128"/>
                    <a:pt x="85" y="128"/>
                  </a:cubicBezTo>
                  <a:cubicBezTo>
                    <a:pt x="64" y="128"/>
                    <a:pt x="64" y="128"/>
                    <a:pt x="64" y="128"/>
                  </a:cubicBezTo>
                  <a:cubicBezTo>
                    <a:pt x="64" y="96"/>
                    <a:pt x="64" y="96"/>
                    <a:pt x="64" y="96"/>
                  </a:cubicBezTo>
                  <a:cubicBezTo>
                    <a:pt x="64" y="90"/>
                    <a:pt x="59" y="85"/>
                    <a:pt x="53" y="85"/>
                  </a:cubicBezTo>
                  <a:cubicBezTo>
                    <a:pt x="21" y="85"/>
                    <a:pt x="21" y="85"/>
                    <a:pt x="21" y="85"/>
                  </a:cubicBezTo>
                  <a:cubicBezTo>
                    <a:pt x="21" y="64"/>
                    <a:pt x="21" y="64"/>
                    <a:pt x="21" y="64"/>
                  </a:cubicBezTo>
                  <a:cubicBezTo>
                    <a:pt x="53" y="64"/>
                    <a:pt x="53" y="64"/>
                    <a:pt x="53" y="64"/>
                  </a:cubicBezTo>
                  <a:cubicBezTo>
                    <a:pt x="59" y="64"/>
                    <a:pt x="64" y="59"/>
                    <a:pt x="64" y="53"/>
                  </a:cubicBezTo>
                  <a:cubicBezTo>
                    <a:pt x="64" y="21"/>
                    <a:pt x="64" y="21"/>
                    <a:pt x="64" y="21"/>
                  </a:cubicBezTo>
                  <a:cubicBezTo>
                    <a:pt x="85" y="21"/>
                    <a:pt x="85" y="21"/>
                    <a:pt x="85" y="21"/>
                  </a:cubicBezTo>
                  <a:cubicBezTo>
                    <a:pt x="85" y="53"/>
                    <a:pt x="85" y="53"/>
                    <a:pt x="85" y="53"/>
                  </a:cubicBezTo>
                  <a:cubicBezTo>
                    <a:pt x="85" y="59"/>
                    <a:pt x="90" y="64"/>
                    <a:pt x="96" y="64"/>
                  </a:cubicBezTo>
                  <a:lnTo>
                    <a:pt x="128" y="6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sp>
          <p:nvSpPr>
            <p:cNvPr id="106" name="Freeform 834"/>
            <p:cNvSpPr>
              <a:spLocks noEditPoints="1"/>
            </p:cNvSpPr>
            <p:nvPr/>
          </p:nvSpPr>
          <p:spPr bwMode="auto">
            <a:xfrm>
              <a:off x="3500" y="3210"/>
              <a:ext cx="340" cy="340"/>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200" dirty="0"/>
            </a:p>
          </p:txBody>
        </p:sp>
      </p:grpSp>
    </p:spTree>
    <p:extLst>
      <p:ext uri="{BB962C8B-B14F-4D97-AF65-F5344CB8AC3E}">
        <p14:creationId xmlns:p14="http://schemas.microsoft.com/office/powerpoint/2010/main" val="122928150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p:cNvSpPr>
            <a:spLocks noGrp="1"/>
          </p:cNvSpPr>
          <p:nvPr>
            <p:ph type="title"/>
          </p:nvPr>
        </p:nvSpPr>
        <p:spPr/>
        <p:txBody>
          <a:bodyPr/>
          <a:lstStyle/>
          <a:p>
            <a:r>
              <a:rPr lang="en-US" altLang="ja-JP" b="1" dirty="0">
                <a:latin typeface="+mn-lt"/>
              </a:rPr>
              <a:t>Kentuckians Deserve More…</a:t>
            </a:r>
            <a:endParaRPr lang="en-US" b="1" dirty="0">
              <a:latin typeface="+mn-lt"/>
            </a:endParaRPr>
          </a:p>
        </p:txBody>
      </p:sp>
      <p:sp>
        <p:nvSpPr>
          <p:cNvPr id="32" name="Rectangle 31"/>
          <p:cNvSpPr/>
          <p:nvPr/>
        </p:nvSpPr>
        <p:spPr>
          <a:xfrm>
            <a:off x="3017446" y="3376388"/>
            <a:ext cx="1645920" cy="861774"/>
          </a:xfrm>
          <a:prstGeom prst="rect">
            <a:avLst/>
          </a:prstGeom>
        </p:spPr>
        <p:txBody>
          <a:bodyPr wrap="square" lIns="0" tIns="0" rIns="0" bIns="0">
            <a:spAutoFit/>
          </a:bodyPr>
          <a:lstStyle/>
          <a:p>
            <a:pPr lvl="0"/>
            <a:r>
              <a:rPr lang="en-US" sz="1400" dirty="0">
                <a:solidFill>
                  <a:prstClr val="black"/>
                </a:solidFill>
              </a:rPr>
              <a:t>The current Medicaid expansion has not improved any of these metrics.  </a:t>
            </a:r>
          </a:p>
        </p:txBody>
      </p:sp>
      <p:sp>
        <p:nvSpPr>
          <p:cNvPr id="33" name="TextBox 32"/>
          <p:cNvSpPr txBox="1"/>
          <p:nvPr/>
        </p:nvSpPr>
        <p:spPr>
          <a:xfrm>
            <a:off x="3429869" y="2712466"/>
            <a:ext cx="385737" cy="688256"/>
          </a:xfrm>
          <a:prstGeom prst="rect">
            <a:avLst/>
          </a:prstGeom>
          <a:noFill/>
        </p:spPr>
        <p:txBody>
          <a:bodyPr wrap="square" lIns="36000" tIns="36000" rIns="36000" bIns="36000" rtlCol="0">
            <a:spAutoFit/>
          </a:bodyPr>
          <a:lstStyle/>
          <a:p>
            <a:r>
              <a:rPr lang="en-US" sz="4000" b="1" dirty="0">
                <a:solidFill>
                  <a:schemeClr val="accent4"/>
                </a:solidFill>
              </a:rPr>
              <a:t>1</a:t>
            </a:r>
          </a:p>
        </p:txBody>
      </p:sp>
      <p:sp>
        <p:nvSpPr>
          <p:cNvPr id="34" name="Rectangle 33"/>
          <p:cNvSpPr/>
          <p:nvPr/>
        </p:nvSpPr>
        <p:spPr>
          <a:xfrm>
            <a:off x="5805547" y="3376388"/>
            <a:ext cx="1645920" cy="1292662"/>
          </a:xfrm>
          <a:prstGeom prst="rect">
            <a:avLst/>
          </a:prstGeom>
        </p:spPr>
        <p:txBody>
          <a:bodyPr wrap="square" lIns="0" tIns="0" rIns="0" bIns="0">
            <a:spAutoFit/>
          </a:bodyPr>
          <a:lstStyle/>
          <a:p>
            <a:pPr lvl="0"/>
            <a:r>
              <a:rPr lang="en-US" sz="1400" dirty="0">
                <a:solidFill>
                  <a:prstClr val="black"/>
                </a:solidFill>
              </a:rPr>
              <a:t>Kentucky HEALTH encourages members to get involved in their healthcare, increase job opportunities, and practice healthy living. </a:t>
            </a:r>
          </a:p>
        </p:txBody>
      </p:sp>
      <p:sp>
        <p:nvSpPr>
          <p:cNvPr id="35" name="Rectangle 34"/>
          <p:cNvSpPr/>
          <p:nvPr/>
        </p:nvSpPr>
        <p:spPr>
          <a:xfrm>
            <a:off x="8598692" y="3376388"/>
            <a:ext cx="1645920" cy="1077218"/>
          </a:xfrm>
          <a:prstGeom prst="rect">
            <a:avLst/>
          </a:prstGeom>
        </p:spPr>
        <p:txBody>
          <a:bodyPr wrap="square" lIns="0" tIns="0" rIns="0" bIns="0">
            <a:spAutoFit/>
          </a:bodyPr>
          <a:lstStyle/>
          <a:p>
            <a:pPr lvl="0"/>
            <a:r>
              <a:rPr lang="en-US" sz="1400" dirty="0">
                <a:solidFill>
                  <a:prstClr val="black"/>
                </a:solidFill>
              </a:rPr>
              <a:t>Kentucky HEALTH would help stabilize the high costs of providing care to the most needy.  </a:t>
            </a:r>
          </a:p>
        </p:txBody>
      </p:sp>
      <p:sp>
        <p:nvSpPr>
          <p:cNvPr id="36" name="TextBox 35"/>
          <p:cNvSpPr txBox="1"/>
          <p:nvPr/>
        </p:nvSpPr>
        <p:spPr>
          <a:xfrm>
            <a:off x="6238264" y="2712466"/>
            <a:ext cx="385737" cy="688256"/>
          </a:xfrm>
          <a:prstGeom prst="rect">
            <a:avLst/>
          </a:prstGeom>
          <a:noFill/>
        </p:spPr>
        <p:txBody>
          <a:bodyPr wrap="square" lIns="36000" tIns="36000" rIns="36000" bIns="36000" rtlCol="0">
            <a:spAutoFit/>
          </a:bodyPr>
          <a:lstStyle/>
          <a:p>
            <a:r>
              <a:rPr lang="en-US" sz="4000" b="1" dirty="0">
                <a:solidFill>
                  <a:schemeClr val="accent2"/>
                </a:solidFill>
              </a:rPr>
              <a:t>2</a:t>
            </a:r>
          </a:p>
        </p:txBody>
      </p:sp>
      <p:sp>
        <p:nvSpPr>
          <p:cNvPr id="37" name="TextBox 36"/>
          <p:cNvSpPr txBox="1"/>
          <p:nvPr/>
        </p:nvSpPr>
        <p:spPr>
          <a:xfrm>
            <a:off x="9024908" y="2712466"/>
            <a:ext cx="385737" cy="688256"/>
          </a:xfrm>
          <a:prstGeom prst="rect">
            <a:avLst/>
          </a:prstGeom>
          <a:noFill/>
        </p:spPr>
        <p:txBody>
          <a:bodyPr wrap="square" lIns="36000" tIns="36000" rIns="36000" bIns="36000" rtlCol="0">
            <a:spAutoFit/>
          </a:bodyPr>
          <a:lstStyle/>
          <a:p>
            <a:r>
              <a:rPr lang="en-US" sz="4000" b="1" dirty="0">
                <a:solidFill>
                  <a:schemeClr val="accent5"/>
                </a:solidFill>
              </a:rPr>
              <a:t>3</a:t>
            </a:r>
          </a:p>
        </p:txBody>
      </p:sp>
      <p:sp>
        <p:nvSpPr>
          <p:cNvPr id="38" name="Diagonal Stripe 37"/>
          <p:cNvSpPr/>
          <p:nvPr/>
        </p:nvSpPr>
        <p:spPr>
          <a:xfrm>
            <a:off x="1917700" y="2871434"/>
            <a:ext cx="1512168" cy="1512168"/>
          </a:xfrm>
          <a:prstGeom prst="diagStrip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dirty="0">
              <a:solidFill>
                <a:schemeClr val="tx2"/>
              </a:solidFill>
            </a:endParaRPr>
          </a:p>
        </p:txBody>
      </p:sp>
      <p:sp>
        <p:nvSpPr>
          <p:cNvPr id="39" name="Diagonal Stripe 38"/>
          <p:cNvSpPr/>
          <p:nvPr/>
        </p:nvSpPr>
        <p:spPr>
          <a:xfrm flipV="1">
            <a:off x="1917700" y="1291590"/>
            <a:ext cx="1512168" cy="1512168"/>
          </a:xfrm>
          <a:prstGeom prst="diagStripe">
            <a:avLst/>
          </a:prstGeom>
          <a:solidFill>
            <a:schemeClr val="accent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dirty="0">
              <a:solidFill>
                <a:schemeClr val="tx2"/>
              </a:solidFill>
            </a:endParaRPr>
          </a:p>
        </p:txBody>
      </p:sp>
      <p:sp>
        <p:nvSpPr>
          <p:cNvPr id="40" name="Diagonal Stripe 39"/>
          <p:cNvSpPr/>
          <p:nvPr/>
        </p:nvSpPr>
        <p:spPr>
          <a:xfrm>
            <a:off x="7502482" y="2871434"/>
            <a:ext cx="1512168" cy="1512168"/>
          </a:xfrm>
          <a:prstGeom prst="diagStripe">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dirty="0">
              <a:solidFill>
                <a:schemeClr val="tx2"/>
              </a:solidFill>
            </a:endParaRPr>
          </a:p>
        </p:txBody>
      </p:sp>
      <p:sp>
        <p:nvSpPr>
          <p:cNvPr id="41" name="Diagonal Stripe 40"/>
          <p:cNvSpPr/>
          <p:nvPr/>
        </p:nvSpPr>
        <p:spPr>
          <a:xfrm flipV="1">
            <a:off x="7502482" y="1291590"/>
            <a:ext cx="1512168" cy="1512168"/>
          </a:xfrm>
          <a:prstGeom prst="diagStripe">
            <a:avLst/>
          </a:pr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dirty="0">
              <a:solidFill>
                <a:schemeClr val="tx2"/>
              </a:solidFill>
            </a:endParaRPr>
          </a:p>
        </p:txBody>
      </p:sp>
      <p:sp>
        <p:nvSpPr>
          <p:cNvPr id="42" name="Diagonal Stripe 41"/>
          <p:cNvSpPr/>
          <p:nvPr/>
        </p:nvSpPr>
        <p:spPr>
          <a:xfrm>
            <a:off x="4710091" y="2871434"/>
            <a:ext cx="1512168" cy="1512168"/>
          </a:xfrm>
          <a:prstGeom prst="diagStripe">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dirty="0">
              <a:solidFill>
                <a:schemeClr val="tx2"/>
              </a:solidFill>
            </a:endParaRPr>
          </a:p>
        </p:txBody>
      </p:sp>
      <p:sp>
        <p:nvSpPr>
          <p:cNvPr id="43" name="Diagonal Stripe 42"/>
          <p:cNvSpPr/>
          <p:nvPr/>
        </p:nvSpPr>
        <p:spPr>
          <a:xfrm flipV="1">
            <a:off x="4710091" y="1291590"/>
            <a:ext cx="1512168" cy="1512168"/>
          </a:xfrm>
          <a:prstGeom prst="diagStripe">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dirty="0">
              <a:solidFill>
                <a:schemeClr val="tx2"/>
              </a:solidFill>
            </a:endParaRPr>
          </a:p>
        </p:txBody>
      </p:sp>
      <p:sp>
        <p:nvSpPr>
          <p:cNvPr id="44" name="Rounded Rectangle 43"/>
          <p:cNvSpPr/>
          <p:nvPr/>
        </p:nvSpPr>
        <p:spPr bwMode="gray">
          <a:xfrm>
            <a:off x="1917700" y="5865390"/>
            <a:ext cx="8326912" cy="520236"/>
          </a:xfrm>
          <a:prstGeom prst="roundRect">
            <a:avLst/>
          </a:prstGeom>
          <a:solidFill>
            <a:schemeClr val="bg1"/>
          </a:solidFill>
          <a:ln w="19050" algn="ctr">
            <a:solidFill>
              <a:schemeClr val="accent3"/>
            </a:solidFill>
            <a:miter lim="800000"/>
            <a:headEnd/>
            <a:tailEnd/>
          </a:ln>
        </p:spPr>
        <p:txBody>
          <a:bodyPr wrap="square" lIns="88900" tIns="88900" rIns="88900" bIns="88900" rtlCol="0" anchor="ctr"/>
          <a:lstStyle/>
          <a:p>
            <a:pPr algn="ctr">
              <a:spcAft>
                <a:spcPts val="600"/>
              </a:spcAft>
            </a:pPr>
            <a:r>
              <a:rPr lang="en-US" sz="1400" b="1" dirty="0">
                <a:solidFill>
                  <a:prstClr val="black"/>
                </a:solidFill>
              </a:rPr>
              <a:t>Kentucky HEALTH seeks to provide a holistic solution to improve member health.  </a:t>
            </a:r>
          </a:p>
        </p:txBody>
      </p:sp>
    </p:spTree>
    <p:extLst>
      <p:ext uri="{BB962C8B-B14F-4D97-AF65-F5344CB8AC3E}">
        <p14:creationId xmlns:p14="http://schemas.microsoft.com/office/powerpoint/2010/main" val="1103937517"/>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Kentucky Health Program Overview</a:t>
            </a:r>
          </a:p>
        </p:txBody>
      </p:sp>
      <p:sp>
        <p:nvSpPr>
          <p:cNvPr id="7" name="Title 2"/>
          <p:cNvSpPr txBox="1">
            <a:spLocks/>
          </p:cNvSpPr>
          <p:nvPr/>
        </p:nvSpPr>
        <p:spPr bwMode="gray">
          <a:xfrm>
            <a:off x="1900238" y="651602"/>
            <a:ext cx="8391525" cy="473103"/>
          </a:xfrm>
          <a:prstGeom prst="rect">
            <a:avLst/>
          </a:prstGeom>
        </p:spPr>
        <p:txBody>
          <a:bodyPr vert="horz" lIns="0" tIns="0" rIns="0" bIns="0" rtlCol="0" anchor="t" anchorCtr="0">
            <a:noAutofit/>
          </a:bodyPr>
          <a:lstStyle>
            <a:lvl1pPr algn="l" defTabSz="914400" rtl="0" eaLnBrk="1" latinLnBrk="0" hangingPunct="1">
              <a:spcBef>
                <a:spcPct val="0"/>
              </a:spcBef>
              <a:buNone/>
              <a:defRPr sz="2000" kern="1200">
                <a:solidFill>
                  <a:schemeClr val="tx1"/>
                </a:solidFill>
                <a:latin typeface="+mj-lt"/>
                <a:ea typeface="+mj-ea"/>
                <a:cs typeface="+mj-cs"/>
              </a:defRPr>
            </a:lvl1pPr>
          </a:lstStyle>
          <a:p>
            <a:r>
              <a:rPr lang="en-US" sz="1600" i="1" dirty="0"/>
              <a:t>Kentucky HEALTH is the Commonwealth’s new program for certain low-income adults and their families. The program gets its name from its mission.</a:t>
            </a:r>
          </a:p>
        </p:txBody>
      </p:sp>
      <p:sp>
        <p:nvSpPr>
          <p:cNvPr id="23" name="Rectangle 22"/>
          <p:cNvSpPr/>
          <p:nvPr/>
        </p:nvSpPr>
        <p:spPr bwMode="gray">
          <a:xfrm>
            <a:off x="1981200" y="4855221"/>
            <a:ext cx="8229600" cy="1359462"/>
          </a:xfrm>
          <a:prstGeom prst="rect">
            <a:avLst/>
          </a:prstGeom>
          <a:solidFill>
            <a:schemeClr val="bg1"/>
          </a:solidFill>
          <a:ln w="19050" algn="ctr">
            <a:solidFill>
              <a:schemeClr val="accent1"/>
            </a:solidFill>
            <a:prstDash val="dash"/>
            <a:miter lim="800000"/>
            <a:headEnd/>
            <a:tailEnd/>
          </a:ln>
        </p:spPr>
        <p:txBody>
          <a:bodyPr wrap="square" lIns="45720" tIns="88900" rIns="45720" bIns="88900" rtlCol="0" anchor="ctr"/>
          <a:lstStyle/>
          <a:p>
            <a:pPr algn="ctr">
              <a:lnSpc>
                <a:spcPct val="106000"/>
              </a:lnSpc>
              <a:buFont typeface="Wingdings 2" pitchFamily="18" charset="2"/>
              <a:buNone/>
            </a:pPr>
            <a:r>
              <a:rPr lang="en-US" sz="1600" dirty="0"/>
              <a:t>This innovative program brings together existing state agencies and programs, and leverages federal funding to </a:t>
            </a:r>
            <a:r>
              <a:rPr lang="en-US" sz="1600" b="1" dirty="0">
                <a:solidFill>
                  <a:schemeClr val="accent1">
                    <a:lumMod val="50000"/>
                  </a:schemeClr>
                </a:solidFill>
              </a:rPr>
              <a:t>improve member access to health</a:t>
            </a:r>
            <a:r>
              <a:rPr lang="en-US" sz="1600" dirty="0"/>
              <a:t>, educational, financial, and professional development resources that can </a:t>
            </a:r>
            <a:r>
              <a:rPr lang="en-US" sz="1600" b="1" dirty="0">
                <a:solidFill>
                  <a:schemeClr val="accent1">
                    <a:lumMod val="50000"/>
                  </a:schemeClr>
                </a:solidFill>
              </a:rPr>
              <a:t>help families and communities grow and thrive over the long term</a:t>
            </a:r>
            <a:r>
              <a:rPr lang="en-US" sz="1600" dirty="0"/>
              <a:t>.</a:t>
            </a:r>
          </a:p>
        </p:txBody>
      </p:sp>
      <p:grpSp>
        <p:nvGrpSpPr>
          <p:cNvPr id="27" name="Group 26"/>
          <p:cNvGrpSpPr/>
          <p:nvPr/>
        </p:nvGrpSpPr>
        <p:grpSpPr>
          <a:xfrm>
            <a:off x="1981200" y="1714076"/>
            <a:ext cx="8229600" cy="2531590"/>
            <a:chOff x="457200" y="1746444"/>
            <a:chExt cx="8229600" cy="2531590"/>
          </a:xfrm>
        </p:grpSpPr>
        <p:sp>
          <p:nvSpPr>
            <p:cNvPr id="25" name="Trapezoid 24"/>
            <p:cNvSpPr/>
            <p:nvPr/>
          </p:nvSpPr>
          <p:spPr bwMode="gray">
            <a:xfrm>
              <a:off x="457200" y="2662282"/>
              <a:ext cx="8229600" cy="892778"/>
            </a:xfrm>
            <a:prstGeom prst="trapezoid">
              <a:avLst>
                <a:gd name="adj" fmla="val 51285"/>
              </a:avLst>
            </a:prstGeom>
            <a:solidFill>
              <a:schemeClr val="bg1">
                <a:lumMod val="85000"/>
              </a:schemeClr>
            </a:solidFill>
            <a:ln w="19050" algn="ctr">
              <a:solidFill>
                <a:schemeClr val="bg1">
                  <a:lumMod val="85000"/>
                </a:schemeClr>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a:solidFill>
                  <a:schemeClr val="bg1"/>
                </a:solidFill>
              </a:endParaRPr>
            </a:p>
          </p:txBody>
        </p:sp>
        <p:grpSp>
          <p:nvGrpSpPr>
            <p:cNvPr id="26" name="Group 25"/>
            <p:cNvGrpSpPr/>
            <p:nvPr/>
          </p:nvGrpSpPr>
          <p:grpSpPr>
            <a:xfrm>
              <a:off x="927055" y="1746444"/>
              <a:ext cx="7289890" cy="914400"/>
              <a:chOff x="927054" y="1746444"/>
              <a:chExt cx="7289890" cy="914400"/>
            </a:xfrm>
          </p:grpSpPr>
          <p:sp>
            <p:nvSpPr>
              <p:cNvPr id="9" name="Rectangle 8"/>
              <p:cNvSpPr/>
              <p:nvPr/>
            </p:nvSpPr>
            <p:spPr bwMode="gray">
              <a:xfrm>
                <a:off x="927054" y="1746444"/>
                <a:ext cx="914400" cy="914400"/>
              </a:xfrm>
              <a:prstGeom prst="rect">
                <a:avLst/>
              </a:prstGeom>
              <a:solidFill>
                <a:schemeClr val="bg1"/>
              </a:solidFill>
              <a:ln w="28575" algn="ctr">
                <a:solidFill>
                  <a:srgbClr val="2C5234"/>
                </a:solidFill>
                <a:miter lim="800000"/>
                <a:headEnd/>
                <a:tailEnd/>
              </a:ln>
            </p:spPr>
            <p:txBody>
              <a:bodyPr wrap="square" lIns="0" tIns="0" rIns="0" bIns="0" rtlCol="0" anchor="ctr"/>
              <a:lstStyle/>
              <a:p>
                <a:pPr algn="ctr"/>
                <a:r>
                  <a:rPr lang="en-US" sz="4000" b="1" dirty="0"/>
                  <a:t>H</a:t>
                </a:r>
              </a:p>
            </p:txBody>
          </p:sp>
          <p:sp>
            <p:nvSpPr>
              <p:cNvPr id="10" name="Rectangle 9"/>
              <p:cNvSpPr/>
              <p:nvPr/>
            </p:nvSpPr>
            <p:spPr bwMode="gray">
              <a:xfrm>
                <a:off x="3477250" y="1746444"/>
                <a:ext cx="914400" cy="914400"/>
              </a:xfrm>
              <a:prstGeom prst="rect">
                <a:avLst/>
              </a:prstGeom>
              <a:solidFill>
                <a:schemeClr val="bg1"/>
              </a:solidFill>
              <a:ln w="28575" algn="ctr">
                <a:solidFill>
                  <a:srgbClr val="009A44"/>
                </a:solidFill>
                <a:miter lim="800000"/>
                <a:headEnd/>
                <a:tailEnd/>
              </a:ln>
            </p:spPr>
            <p:txBody>
              <a:bodyPr wrap="square" lIns="0" tIns="0" rIns="0" bIns="0" rtlCol="0" anchor="ctr"/>
              <a:lstStyle/>
              <a:p>
                <a:pPr algn="ctr"/>
                <a:r>
                  <a:rPr lang="en-US" sz="4000" b="1" dirty="0"/>
                  <a:t>A</a:t>
                </a:r>
              </a:p>
            </p:txBody>
          </p:sp>
          <p:sp>
            <p:nvSpPr>
              <p:cNvPr id="11" name="Rectangle 10"/>
              <p:cNvSpPr/>
              <p:nvPr/>
            </p:nvSpPr>
            <p:spPr bwMode="gray">
              <a:xfrm>
                <a:off x="7302544" y="1746444"/>
                <a:ext cx="914400" cy="914400"/>
              </a:xfrm>
              <a:prstGeom prst="rect">
                <a:avLst/>
              </a:prstGeom>
              <a:solidFill>
                <a:schemeClr val="bg1"/>
              </a:solidFill>
              <a:ln w="28575" algn="ctr">
                <a:solidFill>
                  <a:srgbClr val="C4D600"/>
                </a:solidFill>
                <a:miter lim="800000"/>
                <a:headEnd/>
                <a:tailEnd/>
              </a:ln>
            </p:spPr>
            <p:txBody>
              <a:bodyPr wrap="square" lIns="0" tIns="0" rIns="0" bIns="0" rtlCol="0" anchor="ctr"/>
              <a:lstStyle/>
              <a:p>
                <a:pPr algn="ctr"/>
                <a:r>
                  <a:rPr lang="en-US" sz="4000" b="1" dirty="0"/>
                  <a:t>H</a:t>
                </a:r>
              </a:p>
            </p:txBody>
          </p:sp>
          <p:sp>
            <p:nvSpPr>
              <p:cNvPr id="12" name="Rectangle 11"/>
              <p:cNvSpPr/>
              <p:nvPr/>
            </p:nvSpPr>
            <p:spPr bwMode="gray">
              <a:xfrm>
                <a:off x="2202152" y="1746444"/>
                <a:ext cx="914400" cy="914400"/>
              </a:xfrm>
              <a:prstGeom prst="rect">
                <a:avLst/>
              </a:prstGeom>
              <a:solidFill>
                <a:schemeClr val="bg1"/>
              </a:solidFill>
              <a:ln w="28575" algn="ctr">
                <a:solidFill>
                  <a:srgbClr val="046A38"/>
                </a:solidFill>
                <a:miter lim="800000"/>
                <a:headEnd/>
                <a:tailEnd/>
              </a:ln>
            </p:spPr>
            <p:txBody>
              <a:bodyPr wrap="square" lIns="0" tIns="0" rIns="0" bIns="0" rtlCol="0" anchor="ctr"/>
              <a:lstStyle/>
              <a:p>
                <a:pPr algn="ctr"/>
                <a:r>
                  <a:rPr lang="en-US" sz="4000" b="1" dirty="0"/>
                  <a:t>E</a:t>
                </a:r>
              </a:p>
            </p:txBody>
          </p:sp>
          <p:sp>
            <p:nvSpPr>
              <p:cNvPr id="13" name="Rectangle 12"/>
              <p:cNvSpPr/>
              <p:nvPr/>
            </p:nvSpPr>
            <p:spPr bwMode="gray">
              <a:xfrm>
                <a:off x="4752348" y="1746444"/>
                <a:ext cx="914400" cy="914400"/>
              </a:xfrm>
              <a:prstGeom prst="rect">
                <a:avLst/>
              </a:prstGeom>
              <a:solidFill>
                <a:schemeClr val="bg1"/>
              </a:solidFill>
              <a:ln w="28575" algn="ctr">
                <a:solidFill>
                  <a:srgbClr val="43B02A"/>
                </a:solidFill>
                <a:miter lim="800000"/>
                <a:headEnd/>
                <a:tailEnd/>
              </a:ln>
            </p:spPr>
            <p:txBody>
              <a:bodyPr wrap="square" lIns="0" tIns="0" rIns="0" bIns="0" rtlCol="0" anchor="ctr"/>
              <a:lstStyle/>
              <a:p>
                <a:pPr algn="ctr"/>
                <a:r>
                  <a:rPr lang="en-US" sz="4000" b="1" dirty="0"/>
                  <a:t>L</a:t>
                </a:r>
              </a:p>
            </p:txBody>
          </p:sp>
          <p:sp>
            <p:nvSpPr>
              <p:cNvPr id="14" name="Rectangle 13"/>
              <p:cNvSpPr/>
              <p:nvPr/>
            </p:nvSpPr>
            <p:spPr bwMode="gray">
              <a:xfrm>
                <a:off x="6027446" y="1746444"/>
                <a:ext cx="914400" cy="914400"/>
              </a:xfrm>
              <a:prstGeom prst="rect">
                <a:avLst/>
              </a:prstGeom>
              <a:solidFill>
                <a:schemeClr val="bg1"/>
              </a:solidFill>
              <a:ln w="28575" algn="ctr">
                <a:solidFill>
                  <a:srgbClr val="86BC25"/>
                </a:solidFill>
                <a:miter lim="800000"/>
                <a:headEnd/>
                <a:tailEnd/>
              </a:ln>
            </p:spPr>
            <p:txBody>
              <a:bodyPr wrap="square" lIns="0" tIns="0" rIns="0" bIns="0" rtlCol="0" anchor="ctr"/>
              <a:lstStyle/>
              <a:p>
                <a:pPr algn="ctr"/>
                <a:r>
                  <a:rPr lang="en-US" sz="4000" b="1" dirty="0"/>
                  <a:t>T</a:t>
                </a:r>
              </a:p>
            </p:txBody>
          </p:sp>
        </p:grpSp>
        <p:sp>
          <p:nvSpPr>
            <p:cNvPr id="15" name="Rectangle 14"/>
            <p:cNvSpPr/>
            <p:nvPr/>
          </p:nvSpPr>
          <p:spPr bwMode="gray">
            <a:xfrm>
              <a:off x="457200" y="3555060"/>
              <a:ext cx="8229600" cy="722974"/>
            </a:xfrm>
            <a:prstGeom prst="rect">
              <a:avLst/>
            </a:prstGeom>
            <a:solidFill>
              <a:schemeClr val="bg1"/>
            </a:solidFill>
            <a:ln w="28575" algn="ctr">
              <a:solidFill>
                <a:schemeClr val="bg1">
                  <a:lumMod val="50000"/>
                </a:schemeClr>
              </a:solidFill>
              <a:miter lim="800000"/>
              <a:headEnd/>
              <a:tailEnd/>
            </a:ln>
          </p:spPr>
          <p:txBody>
            <a:bodyPr wrap="square" lIns="88900" tIns="88900" rIns="88900" bIns="88900" rtlCol="0" anchor="ctr"/>
            <a:lstStyle/>
            <a:p>
              <a:pPr algn="ctr"/>
              <a:r>
                <a:rPr lang="en-US" sz="2400" b="1" dirty="0"/>
                <a:t>Helping</a:t>
              </a:r>
              <a:r>
                <a:rPr lang="en-US" sz="2400" dirty="0"/>
                <a:t> to </a:t>
              </a:r>
              <a:r>
                <a:rPr lang="en-US" sz="2400" b="1" dirty="0"/>
                <a:t>Engage</a:t>
              </a:r>
              <a:r>
                <a:rPr lang="en-US" sz="2400" dirty="0"/>
                <a:t> &amp; </a:t>
              </a:r>
              <a:r>
                <a:rPr lang="en-US" sz="2400" b="1" dirty="0"/>
                <a:t>Achieve Long Term Health  </a:t>
              </a:r>
              <a:r>
                <a:rPr lang="en-US" sz="2400" dirty="0"/>
                <a:t>  </a:t>
              </a:r>
            </a:p>
          </p:txBody>
        </p:sp>
      </p:grpSp>
    </p:spTree>
    <p:extLst>
      <p:ext uri="{BB962C8B-B14F-4D97-AF65-F5344CB8AC3E}">
        <p14:creationId xmlns:p14="http://schemas.microsoft.com/office/powerpoint/2010/main" val="1467931103"/>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0239" y="317501"/>
            <a:ext cx="8391525" cy="501140"/>
          </a:xfrm>
        </p:spPr>
        <p:txBody>
          <a:bodyPr>
            <a:normAutofit fontScale="90000"/>
          </a:bodyPr>
          <a:lstStyle/>
          <a:p>
            <a:r>
              <a:rPr lang="en-US" b="1" dirty="0">
                <a:latin typeface="+mn-lt"/>
              </a:rPr>
              <a:t>Kentucky HEALTH Vision</a:t>
            </a:r>
          </a:p>
        </p:txBody>
      </p:sp>
      <p:sp>
        <p:nvSpPr>
          <p:cNvPr id="6" name="Oval 8"/>
          <p:cNvSpPr/>
          <p:nvPr/>
        </p:nvSpPr>
        <p:spPr>
          <a:xfrm rot="13827378">
            <a:off x="2137989" y="2531987"/>
            <a:ext cx="1912653" cy="961536"/>
          </a:xfrm>
          <a:custGeom>
            <a:avLst/>
            <a:gdLst/>
            <a:ahLst/>
            <a:cxnLst/>
            <a:rect l="l" t="t" r="r" b="b"/>
            <a:pathLst>
              <a:path w="1912653" h="961536">
                <a:moveTo>
                  <a:pt x="1912653" y="489203"/>
                </a:moveTo>
                <a:cubicBezTo>
                  <a:pt x="1905787" y="476386"/>
                  <a:pt x="1662032" y="964336"/>
                  <a:pt x="989128" y="961524"/>
                </a:cubicBezTo>
                <a:cubicBezTo>
                  <a:pt x="413506" y="959118"/>
                  <a:pt x="86598" y="630509"/>
                  <a:pt x="0" y="511752"/>
                </a:cubicBezTo>
                <a:lnTo>
                  <a:pt x="277056" y="446503"/>
                </a:lnTo>
                <a:lnTo>
                  <a:pt x="12939" y="418139"/>
                </a:lnTo>
                <a:cubicBezTo>
                  <a:pt x="127078" y="291434"/>
                  <a:pt x="499223" y="-2292"/>
                  <a:pt x="989128" y="14"/>
                </a:cubicBezTo>
                <a:cubicBezTo>
                  <a:pt x="1586501" y="2826"/>
                  <a:pt x="1912653" y="476717"/>
                  <a:pt x="1912653" y="489203"/>
                </a:cubicBezTo>
                <a:close/>
              </a:path>
            </a:pathLst>
          </a:cu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dirty="0">
              <a:solidFill>
                <a:schemeClr val="tx2"/>
              </a:solidFill>
            </a:endParaRPr>
          </a:p>
        </p:txBody>
      </p:sp>
      <p:sp>
        <p:nvSpPr>
          <p:cNvPr id="8" name="Oval 8"/>
          <p:cNvSpPr/>
          <p:nvPr/>
        </p:nvSpPr>
        <p:spPr>
          <a:xfrm rot="18911069">
            <a:off x="4002294" y="2760645"/>
            <a:ext cx="1695106" cy="961536"/>
          </a:xfrm>
          <a:custGeom>
            <a:avLst/>
            <a:gdLst/>
            <a:ahLst/>
            <a:cxnLst/>
            <a:rect l="l" t="t" r="r" b="b"/>
            <a:pathLst>
              <a:path w="1695106" h="961536">
                <a:moveTo>
                  <a:pt x="233971" y="220949"/>
                </a:moveTo>
                <a:cubicBezTo>
                  <a:pt x="392198" y="107241"/>
                  <a:pt x="617046" y="-1392"/>
                  <a:pt x="880505" y="14"/>
                </a:cubicBezTo>
                <a:cubicBezTo>
                  <a:pt x="1407421" y="2826"/>
                  <a:pt x="1695106" y="476717"/>
                  <a:pt x="1695106" y="489203"/>
                </a:cubicBezTo>
                <a:cubicBezTo>
                  <a:pt x="1689050" y="476386"/>
                  <a:pt x="1474044" y="964336"/>
                  <a:pt x="880505" y="961524"/>
                </a:cubicBezTo>
                <a:cubicBezTo>
                  <a:pt x="352858" y="959024"/>
                  <a:pt x="62139" y="604229"/>
                  <a:pt x="0" y="498840"/>
                </a:cubicBezTo>
                <a:lnTo>
                  <a:pt x="220344" y="468230"/>
                </a:lnTo>
                <a:lnTo>
                  <a:pt x="13371" y="426223"/>
                </a:lnTo>
                <a:cubicBezTo>
                  <a:pt x="50549" y="376944"/>
                  <a:pt x="127049" y="297787"/>
                  <a:pt x="233971" y="220949"/>
                </a:cubicBezTo>
                <a:close/>
              </a:path>
            </a:pathLst>
          </a:custGeom>
          <a:solidFill>
            <a:schemeClr val="tx2">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dirty="0">
              <a:solidFill>
                <a:schemeClr val="tx2"/>
              </a:solidFill>
            </a:endParaRPr>
          </a:p>
        </p:txBody>
      </p:sp>
      <p:sp>
        <p:nvSpPr>
          <p:cNvPr id="9" name="Freeform 7"/>
          <p:cNvSpPr>
            <a:spLocks noChangeAspect="1"/>
          </p:cNvSpPr>
          <p:nvPr/>
        </p:nvSpPr>
        <p:spPr bwMode="auto">
          <a:xfrm>
            <a:off x="3277135" y="3905860"/>
            <a:ext cx="1410746" cy="2340864"/>
          </a:xfrm>
          <a:custGeom>
            <a:avLst/>
            <a:gdLst>
              <a:gd name="T0" fmla="*/ 219 w 441"/>
              <a:gd name="T1" fmla="*/ 0 h 732"/>
              <a:gd name="T2" fmla="*/ 32 w 441"/>
              <a:gd name="T3" fmla="*/ 732 h 732"/>
              <a:gd name="T4" fmla="*/ 441 w 441"/>
              <a:gd name="T5" fmla="*/ 732 h 732"/>
              <a:gd name="T6" fmla="*/ 219 w 441"/>
              <a:gd name="T7" fmla="*/ 0 h 732"/>
            </a:gdLst>
            <a:ahLst/>
            <a:cxnLst>
              <a:cxn ang="0">
                <a:pos x="T0" y="T1"/>
              </a:cxn>
              <a:cxn ang="0">
                <a:pos x="T2" y="T3"/>
              </a:cxn>
              <a:cxn ang="0">
                <a:pos x="T4" y="T5"/>
              </a:cxn>
              <a:cxn ang="0">
                <a:pos x="T6" y="T7"/>
              </a:cxn>
            </a:cxnLst>
            <a:rect l="0" t="0" r="r" b="b"/>
            <a:pathLst>
              <a:path w="441" h="732">
                <a:moveTo>
                  <a:pt x="219" y="0"/>
                </a:moveTo>
                <a:cubicBezTo>
                  <a:pt x="60" y="441"/>
                  <a:pt x="0" y="544"/>
                  <a:pt x="32" y="732"/>
                </a:cubicBezTo>
                <a:cubicBezTo>
                  <a:pt x="441" y="732"/>
                  <a:pt x="441" y="732"/>
                  <a:pt x="441" y="732"/>
                </a:cubicBezTo>
                <a:cubicBezTo>
                  <a:pt x="339" y="517"/>
                  <a:pt x="198" y="328"/>
                  <a:pt x="219" y="0"/>
                </a:cubicBezTo>
                <a:close/>
              </a:path>
            </a:pathLst>
          </a:custGeom>
          <a:solidFill>
            <a:schemeClr val="accent6"/>
          </a:solidFill>
          <a:ln>
            <a:noFill/>
          </a:ln>
        </p:spPr>
        <p:txBody>
          <a:bodyPr vert="horz" wrap="square" lIns="91440" tIns="91440" rIns="91440" bIns="91440" numCol="1" anchor="t" anchorCtr="0" compatLnSpc="1">
            <a:prstTxWarp prst="textNoShape">
              <a:avLst/>
            </a:prstTxWarp>
            <a:noAutofit/>
          </a:bodyPr>
          <a:lstStyle/>
          <a:p>
            <a:endParaRPr lang="en-US" dirty="0"/>
          </a:p>
        </p:txBody>
      </p:sp>
      <p:sp>
        <p:nvSpPr>
          <p:cNvPr id="14" name="TextBox 13"/>
          <p:cNvSpPr txBox="1"/>
          <p:nvPr/>
        </p:nvSpPr>
        <p:spPr>
          <a:xfrm>
            <a:off x="6381501" y="818641"/>
            <a:ext cx="4131260" cy="6063198"/>
          </a:xfrm>
          <a:prstGeom prst="rect">
            <a:avLst/>
          </a:prstGeom>
          <a:noFill/>
        </p:spPr>
        <p:txBody>
          <a:bodyPr wrap="square" lIns="0" tIns="0" rIns="0" bIns="0" rtlCol="0">
            <a:spAutoFit/>
          </a:bodyPr>
          <a:lstStyle/>
          <a:p>
            <a:r>
              <a:rPr lang="en-US" sz="1600" b="1" dirty="0">
                <a:solidFill>
                  <a:schemeClr val="accent3"/>
                </a:solidFill>
                <a:cs typeface="Times New Roman" pitchFamily="18" charset="0"/>
              </a:rPr>
              <a:t>Kentucky HEALTH Vision</a:t>
            </a:r>
            <a:br>
              <a:rPr lang="en-US" sz="1600" b="1" dirty="0">
                <a:solidFill>
                  <a:schemeClr val="accent4"/>
                </a:solidFill>
              </a:rPr>
            </a:br>
            <a:r>
              <a:rPr lang="en-US" dirty="0">
                <a:ea typeface="Calibri" panose="020F0502020204030204" pitchFamily="34" charset="0"/>
                <a:cs typeface="Arial" panose="020B0604020202020204" pitchFamily="34" charset="0"/>
              </a:rPr>
              <a:t>Kentucky HEALTH aims to re-envision public assistance as a temporary safety net, not a long-term plan</a:t>
            </a:r>
            <a:r>
              <a:rPr lang="en-US" dirty="0"/>
              <a:t>. The program aims to improve health by:</a:t>
            </a:r>
          </a:p>
          <a:p>
            <a:endParaRPr lang="en-US" dirty="0"/>
          </a:p>
          <a:p>
            <a:pPr marL="171450" indent="-171450">
              <a:buFont typeface="Arial" panose="020B0604020202020204" pitchFamily="34" charset="0"/>
              <a:buChar char="•"/>
            </a:pPr>
            <a:r>
              <a:rPr lang="en-US" dirty="0"/>
              <a:t>Incentivizing positive health choices and member engagement in work and the community by rewarding member participation in activities geared towards health, education, and employment </a:t>
            </a:r>
          </a:p>
          <a:p>
            <a:endParaRPr lang="en-US" dirty="0"/>
          </a:p>
          <a:p>
            <a:pPr marL="171450" indent="-171450">
              <a:buFont typeface="Arial" panose="020B0604020202020204" pitchFamily="34" charset="0"/>
              <a:buChar char="•"/>
            </a:pPr>
            <a:r>
              <a:rPr lang="en-US" dirty="0"/>
              <a:t>Transforming members into active participants who are engaged in and accountable for their health  </a:t>
            </a:r>
          </a:p>
          <a:p>
            <a:endParaRPr lang="en-US" dirty="0"/>
          </a:p>
          <a:p>
            <a:pPr marL="171450" indent="-171450">
              <a:buFont typeface="Arial" panose="020B0604020202020204" pitchFamily="34" charset="0"/>
              <a:buChar char="•"/>
            </a:pPr>
            <a:r>
              <a:rPr lang="en-US" dirty="0"/>
              <a:t>Requiring individuals to contribute by participating in community engagement activities, which could include work, training, and volunteer/or community service activities as a condition of eligibility</a:t>
            </a:r>
          </a:p>
        </p:txBody>
      </p:sp>
      <p:sp>
        <p:nvSpPr>
          <p:cNvPr id="15" name="Oval 8"/>
          <p:cNvSpPr/>
          <p:nvPr/>
        </p:nvSpPr>
        <p:spPr>
          <a:xfrm rot="13823760">
            <a:off x="5869863" y="875096"/>
            <a:ext cx="506557" cy="251536"/>
          </a:xfrm>
          <a:custGeom>
            <a:avLst/>
            <a:gdLst>
              <a:gd name="connsiteX0" fmla="*/ 0 w 1587398"/>
              <a:gd name="connsiteY0" fmla="*/ 416967 h 833933"/>
              <a:gd name="connsiteX1" fmla="*/ 793699 w 1587398"/>
              <a:gd name="connsiteY1" fmla="*/ 0 h 833933"/>
              <a:gd name="connsiteX2" fmla="*/ 1587398 w 1587398"/>
              <a:gd name="connsiteY2" fmla="*/ 416967 h 833933"/>
              <a:gd name="connsiteX3" fmla="*/ 793699 w 1587398"/>
              <a:gd name="connsiteY3" fmla="*/ 833934 h 833933"/>
              <a:gd name="connsiteX4" fmla="*/ 0 w 1587398"/>
              <a:gd name="connsiteY4" fmla="*/ 416967 h 833933"/>
              <a:gd name="connsiteX0" fmla="*/ 0 w 1777593"/>
              <a:gd name="connsiteY0" fmla="*/ 416972 h 833945"/>
              <a:gd name="connsiteX1" fmla="*/ 793699 w 1777593"/>
              <a:gd name="connsiteY1" fmla="*/ 5 h 833945"/>
              <a:gd name="connsiteX2" fmla="*/ 1777593 w 1777593"/>
              <a:gd name="connsiteY2" fmla="*/ 424287 h 833945"/>
              <a:gd name="connsiteX3" fmla="*/ 793699 w 1777593"/>
              <a:gd name="connsiteY3" fmla="*/ 833939 h 833945"/>
              <a:gd name="connsiteX4" fmla="*/ 0 w 1777593"/>
              <a:gd name="connsiteY4" fmla="*/ 416972 h 833945"/>
              <a:gd name="connsiteX0" fmla="*/ 0 w 2062886"/>
              <a:gd name="connsiteY0" fmla="*/ 409675 h 833982"/>
              <a:gd name="connsiteX1" fmla="*/ 1078992 w 2062886"/>
              <a:gd name="connsiteY1" fmla="*/ 24 h 833982"/>
              <a:gd name="connsiteX2" fmla="*/ 2062886 w 2062886"/>
              <a:gd name="connsiteY2" fmla="*/ 424306 h 833982"/>
              <a:gd name="connsiteX3" fmla="*/ 1078992 w 2062886"/>
              <a:gd name="connsiteY3" fmla="*/ 833958 h 833982"/>
              <a:gd name="connsiteX4" fmla="*/ 0 w 2062886"/>
              <a:gd name="connsiteY4" fmla="*/ 409675 h 833982"/>
              <a:gd name="connsiteX0" fmla="*/ 53 w 2062939"/>
              <a:gd name="connsiteY0" fmla="*/ 409663 h 833970"/>
              <a:gd name="connsiteX1" fmla="*/ 1079045 w 2062939"/>
              <a:gd name="connsiteY1" fmla="*/ 12 h 833970"/>
              <a:gd name="connsiteX2" fmla="*/ 2062939 w 2062939"/>
              <a:gd name="connsiteY2" fmla="*/ 424294 h 833970"/>
              <a:gd name="connsiteX3" fmla="*/ 1079045 w 2062939"/>
              <a:gd name="connsiteY3" fmla="*/ 833946 h 833970"/>
              <a:gd name="connsiteX4" fmla="*/ 53 w 2062939"/>
              <a:gd name="connsiteY4" fmla="*/ 409663 h 833970"/>
              <a:gd name="connsiteX0" fmla="*/ 53 w 2062939"/>
              <a:gd name="connsiteY0" fmla="*/ 409663 h 833970"/>
              <a:gd name="connsiteX1" fmla="*/ 1079045 w 2062939"/>
              <a:gd name="connsiteY1" fmla="*/ 12 h 833970"/>
              <a:gd name="connsiteX2" fmla="*/ 2062939 w 2062939"/>
              <a:gd name="connsiteY2" fmla="*/ 424294 h 833970"/>
              <a:gd name="connsiteX3" fmla="*/ 1079045 w 2062939"/>
              <a:gd name="connsiteY3" fmla="*/ 833946 h 833970"/>
              <a:gd name="connsiteX4" fmla="*/ 53 w 2062939"/>
              <a:gd name="connsiteY4" fmla="*/ 409663 h 833970"/>
              <a:gd name="connsiteX0" fmla="*/ 53 w 2062939"/>
              <a:gd name="connsiteY0" fmla="*/ 409663 h 833956"/>
              <a:gd name="connsiteX1" fmla="*/ 1079045 w 2062939"/>
              <a:gd name="connsiteY1" fmla="*/ 12 h 833956"/>
              <a:gd name="connsiteX2" fmla="*/ 2062939 w 2062939"/>
              <a:gd name="connsiteY2" fmla="*/ 424294 h 833956"/>
              <a:gd name="connsiteX3" fmla="*/ 1079045 w 2062939"/>
              <a:gd name="connsiteY3" fmla="*/ 833946 h 833956"/>
              <a:gd name="connsiteX4" fmla="*/ 53 w 2062939"/>
              <a:gd name="connsiteY4" fmla="*/ 409663 h 833956"/>
              <a:gd name="connsiteX0" fmla="*/ 87 w 2062973"/>
              <a:gd name="connsiteY0" fmla="*/ 409663 h 833956"/>
              <a:gd name="connsiteX1" fmla="*/ 1079079 w 2062973"/>
              <a:gd name="connsiteY1" fmla="*/ 12 h 833956"/>
              <a:gd name="connsiteX2" fmla="*/ 2062973 w 2062973"/>
              <a:gd name="connsiteY2" fmla="*/ 424294 h 833956"/>
              <a:gd name="connsiteX3" fmla="*/ 1079079 w 2062973"/>
              <a:gd name="connsiteY3" fmla="*/ 833946 h 833956"/>
              <a:gd name="connsiteX4" fmla="*/ 87 w 2062973"/>
              <a:gd name="connsiteY4" fmla="*/ 409663 h 833956"/>
              <a:gd name="connsiteX0" fmla="*/ 87 w 2062973"/>
              <a:gd name="connsiteY0" fmla="*/ 409663 h 833956"/>
              <a:gd name="connsiteX1" fmla="*/ 1079079 w 2062973"/>
              <a:gd name="connsiteY1" fmla="*/ 12 h 833956"/>
              <a:gd name="connsiteX2" fmla="*/ 2062973 w 2062973"/>
              <a:gd name="connsiteY2" fmla="*/ 424294 h 833956"/>
              <a:gd name="connsiteX3" fmla="*/ 1079079 w 2062973"/>
              <a:gd name="connsiteY3" fmla="*/ 833946 h 833956"/>
              <a:gd name="connsiteX4" fmla="*/ 87 w 2062973"/>
              <a:gd name="connsiteY4" fmla="*/ 409663 h 83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2973" h="833956">
                <a:moveTo>
                  <a:pt x="87" y="409663"/>
                </a:moveTo>
                <a:cubicBezTo>
                  <a:pt x="-7228" y="376889"/>
                  <a:pt x="442657" y="-2427"/>
                  <a:pt x="1079079" y="12"/>
                </a:cubicBezTo>
                <a:cubicBezTo>
                  <a:pt x="1715501" y="2451"/>
                  <a:pt x="2062973" y="413465"/>
                  <a:pt x="2062973" y="424294"/>
                </a:cubicBezTo>
                <a:cubicBezTo>
                  <a:pt x="2055658" y="413178"/>
                  <a:pt x="1795969" y="836385"/>
                  <a:pt x="1079079" y="833946"/>
                </a:cubicBezTo>
                <a:cubicBezTo>
                  <a:pt x="362189" y="831507"/>
                  <a:pt x="7402" y="442437"/>
                  <a:pt x="87" y="409663"/>
                </a:cubicBezTo>
                <a:close/>
              </a:path>
            </a:pathLst>
          </a:cu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rIns="91440" bIns="91440" rtlCol="0" anchor="ctr">
            <a:noAutofit/>
          </a:bodyPr>
          <a:lstStyle/>
          <a:p>
            <a:pPr algn="ctr"/>
            <a:endParaRPr lang="en-US" sz="1400" dirty="0">
              <a:solidFill>
                <a:schemeClr val="tx2"/>
              </a:solidFill>
            </a:endParaRPr>
          </a:p>
        </p:txBody>
      </p:sp>
      <p:sp>
        <p:nvSpPr>
          <p:cNvPr id="20" name="Rectangle 19"/>
          <p:cNvSpPr/>
          <p:nvPr/>
        </p:nvSpPr>
        <p:spPr>
          <a:xfrm>
            <a:off x="3352632" y="5689961"/>
            <a:ext cx="1162274" cy="430887"/>
          </a:xfrm>
          <a:prstGeom prst="rect">
            <a:avLst/>
          </a:prstGeom>
        </p:spPr>
        <p:txBody>
          <a:bodyPr wrap="square" lIns="0" tIns="0" rIns="0" bIns="0" anchor="ctr" anchorCtr="0">
            <a:spAutoFit/>
          </a:bodyPr>
          <a:lstStyle/>
          <a:p>
            <a:pPr algn="ctr"/>
            <a:r>
              <a:rPr lang="en-US" sz="1400" b="1" dirty="0">
                <a:solidFill>
                  <a:schemeClr val="bg1"/>
                </a:solidFill>
              </a:rPr>
              <a:t>Kentucky </a:t>
            </a:r>
          </a:p>
          <a:p>
            <a:pPr algn="ctr"/>
            <a:r>
              <a:rPr lang="en-US" sz="1400" b="1" dirty="0">
                <a:solidFill>
                  <a:schemeClr val="bg1"/>
                </a:solidFill>
              </a:rPr>
              <a:t>HEALTH</a:t>
            </a:r>
            <a:endParaRPr lang="en-US" sz="1100" dirty="0">
              <a:solidFill>
                <a:schemeClr val="bg1"/>
              </a:solidFill>
            </a:endParaRPr>
          </a:p>
        </p:txBody>
      </p:sp>
      <p:sp>
        <p:nvSpPr>
          <p:cNvPr id="26" name="Rectangle 25"/>
          <p:cNvSpPr/>
          <p:nvPr/>
        </p:nvSpPr>
        <p:spPr>
          <a:xfrm rot="2949060">
            <a:off x="2586233" y="2874255"/>
            <a:ext cx="1016165" cy="276999"/>
          </a:xfrm>
          <a:prstGeom prst="rect">
            <a:avLst/>
          </a:prstGeom>
        </p:spPr>
        <p:txBody>
          <a:bodyPr wrap="square" lIns="0" tIns="0" rIns="0" bIns="0" anchor="ctr" anchorCtr="0">
            <a:spAutoFit/>
          </a:bodyPr>
          <a:lstStyle/>
          <a:p>
            <a:r>
              <a:rPr lang="en-US" b="1" dirty="0">
                <a:solidFill>
                  <a:schemeClr val="bg1"/>
                </a:solidFill>
              </a:rPr>
              <a:t>VISION</a:t>
            </a:r>
            <a:endParaRPr lang="en-US" dirty="0">
              <a:solidFill>
                <a:schemeClr val="bg1"/>
              </a:solidFill>
            </a:endParaRPr>
          </a:p>
        </p:txBody>
      </p:sp>
    </p:spTree>
    <p:extLst>
      <p:ext uri="{BB962C8B-B14F-4D97-AF65-F5344CB8AC3E}">
        <p14:creationId xmlns:p14="http://schemas.microsoft.com/office/powerpoint/2010/main" val="4129605223"/>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Kentucky HEALTH Benefits</a:t>
            </a:r>
          </a:p>
        </p:txBody>
      </p:sp>
      <p:sp>
        <p:nvSpPr>
          <p:cNvPr id="6" name="Oval 8"/>
          <p:cNvSpPr/>
          <p:nvPr/>
        </p:nvSpPr>
        <p:spPr>
          <a:xfrm rot="13805715">
            <a:off x="2127594" y="2582347"/>
            <a:ext cx="1912653" cy="961536"/>
          </a:xfrm>
          <a:custGeom>
            <a:avLst/>
            <a:gdLst/>
            <a:ahLst/>
            <a:cxnLst/>
            <a:rect l="l" t="t" r="r" b="b"/>
            <a:pathLst>
              <a:path w="1912653" h="961536">
                <a:moveTo>
                  <a:pt x="1912653" y="489203"/>
                </a:moveTo>
                <a:cubicBezTo>
                  <a:pt x="1905787" y="476386"/>
                  <a:pt x="1662032" y="964336"/>
                  <a:pt x="989128" y="961524"/>
                </a:cubicBezTo>
                <a:cubicBezTo>
                  <a:pt x="413506" y="959118"/>
                  <a:pt x="86598" y="630509"/>
                  <a:pt x="0" y="511752"/>
                </a:cubicBezTo>
                <a:lnTo>
                  <a:pt x="277056" y="446503"/>
                </a:lnTo>
                <a:lnTo>
                  <a:pt x="12939" y="418139"/>
                </a:lnTo>
                <a:cubicBezTo>
                  <a:pt x="127078" y="291434"/>
                  <a:pt x="499223" y="-2292"/>
                  <a:pt x="989128" y="14"/>
                </a:cubicBezTo>
                <a:cubicBezTo>
                  <a:pt x="1586501" y="2826"/>
                  <a:pt x="1912653" y="476717"/>
                  <a:pt x="1912653" y="489203"/>
                </a:cubicBezTo>
                <a:close/>
              </a:path>
            </a:pathLst>
          </a:custGeom>
          <a:solidFill>
            <a:schemeClr val="tx2">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dirty="0">
              <a:solidFill>
                <a:schemeClr val="tx2"/>
              </a:solidFill>
            </a:endParaRPr>
          </a:p>
        </p:txBody>
      </p:sp>
      <p:sp>
        <p:nvSpPr>
          <p:cNvPr id="8" name="Oval 8"/>
          <p:cNvSpPr/>
          <p:nvPr/>
        </p:nvSpPr>
        <p:spPr>
          <a:xfrm rot="19085607">
            <a:off x="4020637" y="2778913"/>
            <a:ext cx="1695106" cy="961536"/>
          </a:xfrm>
          <a:custGeom>
            <a:avLst/>
            <a:gdLst/>
            <a:ahLst/>
            <a:cxnLst/>
            <a:rect l="l" t="t" r="r" b="b"/>
            <a:pathLst>
              <a:path w="1695106" h="961536">
                <a:moveTo>
                  <a:pt x="233971" y="220949"/>
                </a:moveTo>
                <a:cubicBezTo>
                  <a:pt x="392198" y="107241"/>
                  <a:pt x="617046" y="-1392"/>
                  <a:pt x="880505" y="14"/>
                </a:cubicBezTo>
                <a:cubicBezTo>
                  <a:pt x="1407421" y="2826"/>
                  <a:pt x="1695106" y="476717"/>
                  <a:pt x="1695106" y="489203"/>
                </a:cubicBezTo>
                <a:cubicBezTo>
                  <a:pt x="1689050" y="476386"/>
                  <a:pt x="1474044" y="964336"/>
                  <a:pt x="880505" y="961524"/>
                </a:cubicBezTo>
                <a:cubicBezTo>
                  <a:pt x="352858" y="959024"/>
                  <a:pt x="62139" y="604229"/>
                  <a:pt x="0" y="498840"/>
                </a:cubicBezTo>
                <a:lnTo>
                  <a:pt x="220344" y="468230"/>
                </a:lnTo>
                <a:lnTo>
                  <a:pt x="13371" y="426223"/>
                </a:lnTo>
                <a:cubicBezTo>
                  <a:pt x="50549" y="376944"/>
                  <a:pt x="127049" y="297787"/>
                  <a:pt x="233971" y="220949"/>
                </a:cubicBezTo>
                <a:close/>
              </a:path>
            </a:pathLst>
          </a:cu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dirty="0">
              <a:solidFill>
                <a:schemeClr val="tx2"/>
              </a:solidFill>
            </a:endParaRPr>
          </a:p>
        </p:txBody>
      </p:sp>
      <p:sp>
        <p:nvSpPr>
          <p:cNvPr id="9" name="Freeform 7"/>
          <p:cNvSpPr>
            <a:spLocks noChangeAspect="1"/>
          </p:cNvSpPr>
          <p:nvPr/>
        </p:nvSpPr>
        <p:spPr bwMode="auto">
          <a:xfrm>
            <a:off x="3277135" y="3905860"/>
            <a:ext cx="1410746" cy="2340864"/>
          </a:xfrm>
          <a:custGeom>
            <a:avLst/>
            <a:gdLst>
              <a:gd name="T0" fmla="*/ 219 w 441"/>
              <a:gd name="T1" fmla="*/ 0 h 732"/>
              <a:gd name="T2" fmla="*/ 32 w 441"/>
              <a:gd name="T3" fmla="*/ 732 h 732"/>
              <a:gd name="T4" fmla="*/ 441 w 441"/>
              <a:gd name="T5" fmla="*/ 732 h 732"/>
              <a:gd name="T6" fmla="*/ 219 w 441"/>
              <a:gd name="T7" fmla="*/ 0 h 732"/>
            </a:gdLst>
            <a:ahLst/>
            <a:cxnLst>
              <a:cxn ang="0">
                <a:pos x="T0" y="T1"/>
              </a:cxn>
              <a:cxn ang="0">
                <a:pos x="T2" y="T3"/>
              </a:cxn>
              <a:cxn ang="0">
                <a:pos x="T4" y="T5"/>
              </a:cxn>
              <a:cxn ang="0">
                <a:pos x="T6" y="T7"/>
              </a:cxn>
            </a:cxnLst>
            <a:rect l="0" t="0" r="r" b="b"/>
            <a:pathLst>
              <a:path w="441" h="732">
                <a:moveTo>
                  <a:pt x="219" y="0"/>
                </a:moveTo>
                <a:cubicBezTo>
                  <a:pt x="60" y="441"/>
                  <a:pt x="0" y="544"/>
                  <a:pt x="32" y="732"/>
                </a:cubicBezTo>
                <a:cubicBezTo>
                  <a:pt x="441" y="732"/>
                  <a:pt x="441" y="732"/>
                  <a:pt x="441" y="732"/>
                </a:cubicBezTo>
                <a:cubicBezTo>
                  <a:pt x="339" y="517"/>
                  <a:pt x="198" y="328"/>
                  <a:pt x="219" y="0"/>
                </a:cubicBezTo>
                <a:close/>
              </a:path>
            </a:pathLst>
          </a:custGeom>
          <a:solidFill>
            <a:schemeClr val="accent6"/>
          </a:solidFill>
          <a:ln>
            <a:noFill/>
          </a:ln>
        </p:spPr>
        <p:txBody>
          <a:bodyPr vert="horz" wrap="square" lIns="91440" tIns="91440" rIns="91440" bIns="91440" numCol="1" anchor="t" anchorCtr="0" compatLnSpc="1">
            <a:prstTxWarp prst="textNoShape">
              <a:avLst/>
            </a:prstTxWarp>
            <a:noAutofit/>
          </a:bodyPr>
          <a:lstStyle/>
          <a:p>
            <a:endParaRPr lang="en-US" dirty="0"/>
          </a:p>
        </p:txBody>
      </p:sp>
      <p:sp>
        <p:nvSpPr>
          <p:cNvPr id="18" name="TextBox 17"/>
          <p:cNvSpPr txBox="1"/>
          <p:nvPr/>
        </p:nvSpPr>
        <p:spPr>
          <a:xfrm>
            <a:off x="6783401" y="1297908"/>
            <a:ext cx="3625869" cy="5539978"/>
          </a:xfrm>
          <a:prstGeom prst="rect">
            <a:avLst/>
          </a:prstGeom>
          <a:noFill/>
        </p:spPr>
        <p:txBody>
          <a:bodyPr wrap="square" lIns="0" tIns="0" rIns="0" bIns="0" rtlCol="0">
            <a:spAutoFit/>
          </a:bodyPr>
          <a:lstStyle/>
          <a:p>
            <a:r>
              <a:rPr lang="en-US" sz="1600" b="1" dirty="0">
                <a:solidFill>
                  <a:schemeClr val="accent5"/>
                </a:solidFill>
                <a:cs typeface="Times New Roman" pitchFamily="18" charset="0"/>
              </a:rPr>
              <a:t>Kentucky HEALTH Benefits</a:t>
            </a:r>
            <a:br>
              <a:rPr lang="en-US" sz="1600" b="1" dirty="0">
                <a:solidFill>
                  <a:schemeClr val="accent4"/>
                </a:solidFill>
              </a:rPr>
            </a:br>
            <a:r>
              <a:rPr lang="en-US" dirty="0"/>
              <a:t>Kentucky HEALTH has many benefits for its members and the Commonwealth, including:</a:t>
            </a:r>
          </a:p>
          <a:p>
            <a:endParaRPr lang="en-US" dirty="0"/>
          </a:p>
          <a:p>
            <a:pPr marL="171450" indent="-171450">
              <a:buFont typeface="Arial" panose="020B0604020202020204" pitchFamily="34" charset="0"/>
              <a:buChar char="•"/>
            </a:pPr>
            <a:r>
              <a:rPr lang="en-US" dirty="0"/>
              <a:t>Giving members more control over their healthcare </a:t>
            </a:r>
          </a:p>
          <a:p>
            <a:endParaRPr lang="en-US" dirty="0"/>
          </a:p>
          <a:p>
            <a:pPr marL="171450" indent="-171450">
              <a:buFont typeface="Arial" panose="020B0604020202020204" pitchFamily="34" charset="0"/>
              <a:buChar char="•"/>
            </a:pPr>
            <a:r>
              <a:rPr lang="en-US" dirty="0"/>
              <a:t>Promoting self-sufficiency and encouraging individuals to be engaged in their communities</a:t>
            </a:r>
          </a:p>
          <a:p>
            <a:endParaRPr lang="en-US" dirty="0"/>
          </a:p>
          <a:p>
            <a:pPr marL="171450" indent="-171450">
              <a:buFont typeface="Arial" panose="020B0604020202020204" pitchFamily="34" charset="0"/>
              <a:buChar char="•"/>
            </a:pPr>
            <a:r>
              <a:rPr lang="en-US" dirty="0"/>
              <a:t>Creating opportunities for members to get involved in their healthcare and promoting healthy living</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Implementing a more financially sustainable approach for Kentucky’s Medicaid services</a:t>
            </a:r>
          </a:p>
          <a:p>
            <a:endParaRPr lang="en-US" sz="1000" dirty="0"/>
          </a:p>
          <a:p>
            <a:pPr marL="171450" indent="-171450">
              <a:buFont typeface="Arial" panose="020B0604020202020204" pitchFamily="34" charset="0"/>
              <a:buChar char="•"/>
            </a:pPr>
            <a:endParaRPr lang="en-US" sz="1000" dirty="0"/>
          </a:p>
        </p:txBody>
      </p:sp>
      <p:sp>
        <p:nvSpPr>
          <p:cNvPr id="19" name="Oval 8"/>
          <p:cNvSpPr/>
          <p:nvPr/>
        </p:nvSpPr>
        <p:spPr>
          <a:xfrm rot="19644827">
            <a:off x="6252876" y="1308345"/>
            <a:ext cx="434870" cy="244813"/>
          </a:xfrm>
          <a:custGeom>
            <a:avLst/>
            <a:gdLst>
              <a:gd name="connsiteX0" fmla="*/ 0 w 1587398"/>
              <a:gd name="connsiteY0" fmla="*/ 416967 h 833933"/>
              <a:gd name="connsiteX1" fmla="*/ 793699 w 1587398"/>
              <a:gd name="connsiteY1" fmla="*/ 0 h 833933"/>
              <a:gd name="connsiteX2" fmla="*/ 1587398 w 1587398"/>
              <a:gd name="connsiteY2" fmla="*/ 416967 h 833933"/>
              <a:gd name="connsiteX3" fmla="*/ 793699 w 1587398"/>
              <a:gd name="connsiteY3" fmla="*/ 833934 h 833933"/>
              <a:gd name="connsiteX4" fmla="*/ 0 w 1587398"/>
              <a:gd name="connsiteY4" fmla="*/ 416967 h 833933"/>
              <a:gd name="connsiteX0" fmla="*/ 0 w 1777593"/>
              <a:gd name="connsiteY0" fmla="*/ 416972 h 833945"/>
              <a:gd name="connsiteX1" fmla="*/ 793699 w 1777593"/>
              <a:gd name="connsiteY1" fmla="*/ 5 h 833945"/>
              <a:gd name="connsiteX2" fmla="*/ 1777593 w 1777593"/>
              <a:gd name="connsiteY2" fmla="*/ 424287 h 833945"/>
              <a:gd name="connsiteX3" fmla="*/ 793699 w 1777593"/>
              <a:gd name="connsiteY3" fmla="*/ 833939 h 833945"/>
              <a:gd name="connsiteX4" fmla="*/ 0 w 1777593"/>
              <a:gd name="connsiteY4" fmla="*/ 416972 h 833945"/>
              <a:gd name="connsiteX0" fmla="*/ 0 w 2062886"/>
              <a:gd name="connsiteY0" fmla="*/ 409675 h 833982"/>
              <a:gd name="connsiteX1" fmla="*/ 1078992 w 2062886"/>
              <a:gd name="connsiteY1" fmla="*/ 24 h 833982"/>
              <a:gd name="connsiteX2" fmla="*/ 2062886 w 2062886"/>
              <a:gd name="connsiteY2" fmla="*/ 424306 h 833982"/>
              <a:gd name="connsiteX3" fmla="*/ 1078992 w 2062886"/>
              <a:gd name="connsiteY3" fmla="*/ 833958 h 833982"/>
              <a:gd name="connsiteX4" fmla="*/ 0 w 2062886"/>
              <a:gd name="connsiteY4" fmla="*/ 409675 h 833982"/>
              <a:gd name="connsiteX0" fmla="*/ 53 w 2062939"/>
              <a:gd name="connsiteY0" fmla="*/ 409663 h 833970"/>
              <a:gd name="connsiteX1" fmla="*/ 1079045 w 2062939"/>
              <a:gd name="connsiteY1" fmla="*/ 12 h 833970"/>
              <a:gd name="connsiteX2" fmla="*/ 2062939 w 2062939"/>
              <a:gd name="connsiteY2" fmla="*/ 424294 h 833970"/>
              <a:gd name="connsiteX3" fmla="*/ 1079045 w 2062939"/>
              <a:gd name="connsiteY3" fmla="*/ 833946 h 833970"/>
              <a:gd name="connsiteX4" fmla="*/ 53 w 2062939"/>
              <a:gd name="connsiteY4" fmla="*/ 409663 h 833970"/>
              <a:gd name="connsiteX0" fmla="*/ 53 w 2062939"/>
              <a:gd name="connsiteY0" fmla="*/ 409663 h 833970"/>
              <a:gd name="connsiteX1" fmla="*/ 1079045 w 2062939"/>
              <a:gd name="connsiteY1" fmla="*/ 12 h 833970"/>
              <a:gd name="connsiteX2" fmla="*/ 2062939 w 2062939"/>
              <a:gd name="connsiteY2" fmla="*/ 424294 h 833970"/>
              <a:gd name="connsiteX3" fmla="*/ 1079045 w 2062939"/>
              <a:gd name="connsiteY3" fmla="*/ 833946 h 833970"/>
              <a:gd name="connsiteX4" fmla="*/ 53 w 2062939"/>
              <a:gd name="connsiteY4" fmla="*/ 409663 h 833970"/>
              <a:gd name="connsiteX0" fmla="*/ 53 w 2062939"/>
              <a:gd name="connsiteY0" fmla="*/ 409663 h 833956"/>
              <a:gd name="connsiteX1" fmla="*/ 1079045 w 2062939"/>
              <a:gd name="connsiteY1" fmla="*/ 12 h 833956"/>
              <a:gd name="connsiteX2" fmla="*/ 2062939 w 2062939"/>
              <a:gd name="connsiteY2" fmla="*/ 424294 h 833956"/>
              <a:gd name="connsiteX3" fmla="*/ 1079045 w 2062939"/>
              <a:gd name="connsiteY3" fmla="*/ 833946 h 833956"/>
              <a:gd name="connsiteX4" fmla="*/ 53 w 2062939"/>
              <a:gd name="connsiteY4" fmla="*/ 409663 h 833956"/>
              <a:gd name="connsiteX0" fmla="*/ 87 w 2062973"/>
              <a:gd name="connsiteY0" fmla="*/ 409663 h 833956"/>
              <a:gd name="connsiteX1" fmla="*/ 1079079 w 2062973"/>
              <a:gd name="connsiteY1" fmla="*/ 12 h 833956"/>
              <a:gd name="connsiteX2" fmla="*/ 2062973 w 2062973"/>
              <a:gd name="connsiteY2" fmla="*/ 424294 h 833956"/>
              <a:gd name="connsiteX3" fmla="*/ 1079079 w 2062973"/>
              <a:gd name="connsiteY3" fmla="*/ 833946 h 833956"/>
              <a:gd name="connsiteX4" fmla="*/ 87 w 2062973"/>
              <a:gd name="connsiteY4" fmla="*/ 409663 h 833956"/>
              <a:gd name="connsiteX0" fmla="*/ 87 w 2062973"/>
              <a:gd name="connsiteY0" fmla="*/ 409663 h 833956"/>
              <a:gd name="connsiteX1" fmla="*/ 1079079 w 2062973"/>
              <a:gd name="connsiteY1" fmla="*/ 12 h 833956"/>
              <a:gd name="connsiteX2" fmla="*/ 2062973 w 2062973"/>
              <a:gd name="connsiteY2" fmla="*/ 424294 h 833956"/>
              <a:gd name="connsiteX3" fmla="*/ 1079079 w 2062973"/>
              <a:gd name="connsiteY3" fmla="*/ 833946 h 833956"/>
              <a:gd name="connsiteX4" fmla="*/ 87 w 2062973"/>
              <a:gd name="connsiteY4" fmla="*/ 409663 h 833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2973" h="833956">
                <a:moveTo>
                  <a:pt x="87" y="409663"/>
                </a:moveTo>
                <a:cubicBezTo>
                  <a:pt x="-7228" y="376889"/>
                  <a:pt x="442657" y="-2427"/>
                  <a:pt x="1079079" y="12"/>
                </a:cubicBezTo>
                <a:cubicBezTo>
                  <a:pt x="1715501" y="2451"/>
                  <a:pt x="2062973" y="413465"/>
                  <a:pt x="2062973" y="424294"/>
                </a:cubicBezTo>
                <a:cubicBezTo>
                  <a:pt x="2055658" y="413178"/>
                  <a:pt x="1795969" y="836385"/>
                  <a:pt x="1079079" y="833946"/>
                </a:cubicBezTo>
                <a:cubicBezTo>
                  <a:pt x="362189" y="831507"/>
                  <a:pt x="7402" y="442437"/>
                  <a:pt x="87" y="409663"/>
                </a:cubicBezTo>
                <a:close/>
              </a:path>
            </a:pathLst>
          </a:cu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rIns="91440" bIns="91440" rtlCol="0" anchor="ctr">
            <a:noAutofit/>
          </a:bodyPr>
          <a:lstStyle/>
          <a:p>
            <a:pPr algn="ctr"/>
            <a:endParaRPr lang="en-US" sz="1400" dirty="0">
              <a:solidFill>
                <a:schemeClr val="tx2"/>
              </a:solidFill>
            </a:endParaRPr>
          </a:p>
        </p:txBody>
      </p:sp>
      <p:sp>
        <p:nvSpPr>
          <p:cNvPr id="20" name="Rectangle 19"/>
          <p:cNvSpPr/>
          <p:nvPr/>
        </p:nvSpPr>
        <p:spPr>
          <a:xfrm>
            <a:off x="3352632" y="5689961"/>
            <a:ext cx="1162274" cy="430887"/>
          </a:xfrm>
          <a:prstGeom prst="rect">
            <a:avLst/>
          </a:prstGeom>
        </p:spPr>
        <p:txBody>
          <a:bodyPr wrap="square" lIns="0" tIns="0" rIns="0" bIns="0" anchor="ctr" anchorCtr="0">
            <a:spAutoFit/>
          </a:bodyPr>
          <a:lstStyle/>
          <a:p>
            <a:pPr algn="ctr"/>
            <a:r>
              <a:rPr lang="en-US" sz="1400" b="1" dirty="0">
                <a:solidFill>
                  <a:schemeClr val="bg1"/>
                </a:solidFill>
              </a:rPr>
              <a:t>Kentucky </a:t>
            </a:r>
          </a:p>
          <a:p>
            <a:pPr algn="ctr"/>
            <a:r>
              <a:rPr lang="en-US" sz="1400" b="1" dirty="0">
                <a:solidFill>
                  <a:schemeClr val="bg1"/>
                </a:solidFill>
              </a:rPr>
              <a:t>HEALTH</a:t>
            </a:r>
            <a:endParaRPr lang="en-US" sz="1100" dirty="0">
              <a:solidFill>
                <a:schemeClr val="bg1"/>
              </a:solidFill>
            </a:endParaRPr>
          </a:p>
        </p:txBody>
      </p:sp>
      <p:sp>
        <p:nvSpPr>
          <p:cNvPr id="25" name="Rectangle 24"/>
          <p:cNvSpPr/>
          <p:nvPr/>
        </p:nvSpPr>
        <p:spPr>
          <a:xfrm rot="19931916">
            <a:off x="4224406" y="3049464"/>
            <a:ext cx="1287567" cy="276999"/>
          </a:xfrm>
          <a:prstGeom prst="rect">
            <a:avLst/>
          </a:prstGeom>
        </p:spPr>
        <p:txBody>
          <a:bodyPr wrap="square" lIns="0" tIns="0" rIns="0" bIns="0" anchor="ctr" anchorCtr="0">
            <a:spAutoFit/>
          </a:bodyPr>
          <a:lstStyle/>
          <a:p>
            <a:r>
              <a:rPr lang="en-US" b="1" dirty="0">
                <a:solidFill>
                  <a:schemeClr val="bg1"/>
                </a:solidFill>
              </a:rPr>
              <a:t>BENEFITS</a:t>
            </a:r>
            <a:endParaRPr lang="en-US" dirty="0">
              <a:solidFill>
                <a:schemeClr val="bg1"/>
              </a:solidFill>
            </a:endParaRPr>
          </a:p>
        </p:txBody>
      </p:sp>
    </p:spTree>
    <p:extLst>
      <p:ext uri="{BB962C8B-B14F-4D97-AF65-F5344CB8AC3E}">
        <p14:creationId xmlns:p14="http://schemas.microsoft.com/office/powerpoint/2010/main" val="3223571198"/>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345</TotalTime>
  <Words>2179</Words>
  <Application>Microsoft Office PowerPoint</Application>
  <PresentationFormat>Widescreen</PresentationFormat>
  <Paragraphs>359</Paragraphs>
  <Slides>27</Slides>
  <Notes>13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27</vt:i4>
      </vt:variant>
    </vt:vector>
  </HeadingPairs>
  <TitlesOfParts>
    <vt:vector size="37" baseType="lpstr">
      <vt:lpstr>游ゴシック Light</vt:lpstr>
      <vt:lpstr>Arial</vt:lpstr>
      <vt:lpstr>Calibri</vt:lpstr>
      <vt:lpstr>Calibri Light</vt:lpstr>
      <vt:lpstr>Courier New</vt:lpstr>
      <vt:lpstr>Times New Roman</vt:lpstr>
      <vt:lpstr>Verdana</vt:lpstr>
      <vt:lpstr>Wingdings</vt:lpstr>
      <vt:lpstr>Wingdings 2</vt:lpstr>
      <vt:lpstr>Office Theme</vt:lpstr>
      <vt:lpstr>PowerPoint Presentation</vt:lpstr>
      <vt:lpstr>PowerPoint Presentation</vt:lpstr>
      <vt:lpstr>Challenges Facing Kentucky</vt:lpstr>
      <vt:lpstr>Unsustainable Growth</vt:lpstr>
      <vt:lpstr>PowerPoint Presentation</vt:lpstr>
      <vt:lpstr>Kentuckians Deserve More…</vt:lpstr>
      <vt:lpstr>Kentucky Health Program Overview</vt:lpstr>
      <vt:lpstr>Kentucky HEALTH Vision</vt:lpstr>
      <vt:lpstr>Kentucky HEALTH Benefits</vt:lpstr>
      <vt:lpstr>Kentucky HEALTH Covered Populations</vt:lpstr>
      <vt:lpstr>Benefit Overview</vt:lpstr>
      <vt:lpstr>Benefits by Population</vt:lpstr>
      <vt:lpstr>Innovative Components of Kentucky HEALTH</vt:lpstr>
      <vt:lpstr>Innovative Components of Kentucky HEALTH</vt:lpstr>
      <vt:lpstr>Innovative Components of Kentucky HEALTH</vt:lpstr>
      <vt:lpstr>My Rewards: Examples of Qualifying Activities</vt:lpstr>
      <vt:lpstr>Kentucky HEALTH Proposed Roadmap</vt:lpstr>
      <vt:lpstr>Senate Bill 4: Kentucky Medical  Review Panels</vt:lpstr>
      <vt:lpstr>Legislative History</vt:lpstr>
      <vt:lpstr>Medical Review Panels</vt:lpstr>
      <vt:lpstr>Panel Timeframe – 9 months</vt:lpstr>
      <vt:lpstr>What Does the Panel Do?</vt:lpstr>
      <vt:lpstr>MRPs – The Latest</vt:lpstr>
      <vt:lpstr>Kentucky Health Benefit Exchange</vt:lpstr>
      <vt:lpstr>Kentucky Health Benefit Exchange</vt:lpstr>
      <vt:lpstr>Kentucky Health Benefit Exchange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Kay Harper</dc:creator>
  <cp:lastModifiedBy>Deanna Johnson</cp:lastModifiedBy>
  <cp:revision>9</cp:revision>
  <cp:lastPrinted>2017-10-06T19:34:09Z</cp:lastPrinted>
  <dcterms:created xsi:type="dcterms:W3CDTF">2017-10-06T19:10:34Z</dcterms:created>
  <dcterms:modified xsi:type="dcterms:W3CDTF">2017-10-30T19:29:44Z</dcterms:modified>
</cp:coreProperties>
</file>