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38"/>
  </p:notesMasterIdLst>
  <p:sldIdLst>
    <p:sldId id="256" r:id="rId2"/>
    <p:sldId id="284" r:id="rId3"/>
    <p:sldId id="290" r:id="rId4"/>
    <p:sldId id="291" r:id="rId5"/>
    <p:sldId id="292" r:id="rId6"/>
    <p:sldId id="293" r:id="rId7"/>
    <p:sldId id="294" r:id="rId8"/>
    <p:sldId id="260" r:id="rId9"/>
    <p:sldId id="268" r:id="rId10"/>
    <p:sldId id="277" r:id="rId11"/>
    <p:sldId id="257" r:id="rId12"/>
    <p:sldId id="275" r:id="rId13"/>
    <p:sldId id="281" r:id="rId14"/>
    <p:sldId id="261" r:id="rId15"/>
    <p:sldId id="282" r:id="rId16"/>
    <p:sldId id="274" r:id="rId17"/>
    <p:sldId id="259" r:id="rId18"/>
    <p:sldId id="278" r:id="rId19"/>
    <p:sldId id="258" r:id="rId20"/>
    <p:sldId id="262" r:id="rId21"/>
    <p:sldId id="283" r:id="rId22"/>
    <p:sldId id="263" r:id="rId23"/>
    <p:sldId id="264" r:id="rId24"/>
    <p:sldId id="265" r:id="rId25"/>
    <p:sldId id="269" r:id="rId26"/>
    <p:sldId id="267" r:id="rId27"/>
    <p:sldId id="272" r:id="rId28"/>
    <p:sldId id="271" r:id="rId29"/>
    <p:sldId id="273" r:id="rId30"/>
    <p:sldId id="270" r:id="rId31"/>
    <p:sldId id="285" r:id="rId32"/>
    <p:sldId id="286" r:id="rId33"/>
    <p:sldId id="287" r:id="rId34"/>
    <p:sldId id="288" r:id="rId35"/>
    <p:sldId id="289" r:id="rId36"/>
    <p:sldId id="279" r:id="rId3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35" autoAdjust="0"/>
    <p:restoredTop sz="94660"/>
  </p:normalViewPr>
  <p:slideViewPr>
    <p:cSldViewPr snapToGrid="0">
      <p:cViewPr varScale="1">
        <p:scale>
          <a:sx n="120" d="100"/>
          <a:sy n="120" d="100"/>
        </p:scale>
        <p:origin x="18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3A3CCC7A-73D0-41FB-9FF3-2FF3316DEAA0}" type="datetimeFigureOut">
              <a:rPr lang="en-US" smtClean="0"/>
              <a:t>4/11/2017</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E26F96B9-01EC-4B25-B8E5-6D3296DCE5D5}" type="slidenum">
              <a:rPr lang="en-US" smtClean="0"/>
              <a:t>‹#›</a:t>
            </a:fld>
            <a:endParaRPr lang="en-US"/>
          </a:p>
        </p:txBody>
      </p:sp>
    </p:spTree>
    <p:extLst>
      <p:ext uri="{BB962C8B-B14F-4D97-AF65-F5344CB8AC3E}">
        <p14:creationId xmlns:p14="http://schemas.microsoft.com/office/powerpoint/2010/main" val="1935183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6F96B9-01EC-4B25-B8E5-6D3296DCE5D5}" type="slidenum">
              <a:rPr lang="en-US" smtClean="0"/>
              <a:t>1</a:t>
            </a:fld>
            <a:endParaRPr lang="en-US"/>
          </a:p>
        </p:txBody>
      </p:sp>
    </p:spTree>
    <p:extLst>
      <p:ext uri="{BB962C8B-B14F-4D97-AF65-F5344CB8AC3E}">
        <p14:creationId xmlns:p14="http://schemas.microsoft.com/office/powerpoint/2010/main" val="902818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6F96B9-01EC-4B25-B8E5-6D3296DCE5D5}" type="slidenum">
              <a:rPr lang="en-US" smtClean="0"/>
              <a:t>15</a:t>
            </a:fld>
            <a:endParaRPr lang="en-US"/>
          </a:p>
        </p:txBody>
      </p:sp>
    </p:spTree>
    <p:extLst>
      <p:ext uri="{BB962C8B-B14F-4D97-AF65-F5344CB8AC3E}">
        <p14:creationId xmlns:p14="http://schemas.microsoft.com/office/powerpoint/2010/main" val="2575642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6F96B9-01EC-4B25-B8E5-6D3296DCE5D5}" type="slidenum">
              <a:rPr lang="en-US" smtClean="0"/>
              <a:t>16</a:t>
            </a:fld>
            <a:endParaRPr lang="en-US"/>
          </a:p>
        </p:txBody>
      </p:sp>
    </p:spTree>
    <p:extLst>
      <p:ext uri="{BB962C8B-B14F-4D97-AF65-F5344CB8AC3E}">
        <p14:creationId xmlns:p14="http://schemas.microsoft.com/office/powerpoint/2010/main" val="2705314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6F96B9-01EC-4B25-B8E5-6D3296DCE5D5}" type="slidenum">
              <a:rPr lang="en-US" smtClean="0"/>
              <a:t>17</a:t>
            </a:fld>
            <a:endParaRPr lang="en-US"/>
          </a:p>
        </p:txBody>
      </p:sp>
    </p:spTree>
    <p:extLst>
      <p:ext uri="{BB962C8B-B14F-4D97-AF65-F5344CB8AC3E}">
        <p14:creationId xmlns:p14="http://schemas.microsoft.com/office/powerpoint/2010/main" val="3406012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6F96B9-01EC-4B25-B8E5-6D3296DCE5D5}" type="slidenum">
              <a:rPr lang="en-US" smtClean="0"/>
              <a:t>18</a:t>
            </a:fld>
            <a:endParaRPr lang="en-US"/>
          </a:p>
        </p:txBody>
      </p:sp>
    </p:spTree>
    <p:extLst>
      <p:ext uri="{BB962C8B-B14F-4D97-AF65-F5344CB8AC3E}">
        <p14:creationId xmlns:p14="http://schemas.microsoft.com/office/powerpoint/2010/main" val="1312303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6F96B9-01EC-4B25-B8E5-6D3296DCE5D5}" type="slidenum">
              <a:rPr lang="en-US" smtClean="0"/>
              <a:t>19</a:t>
            </a:fld>
            <a:endParaRPr lang="en-US"/>
          </a:p>
        </p:txBody>
      </p:sp>
    </p:spTree>
    <p:extLst>
      <p:ext uri="{BB962C8B-B14F-4D97-AF65-F5344CB8AC3E}">
        <p14:creationId xmlns:p14="http://schemas.microsoft.com/office/powerpoint/2010/main" val="4192258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6F96B9-01EC-4B25-B8E5-6D3296DCE5D5}" type="slidenum">
              <a:rPr lang="en-US" smtClean="0"/>
              <a:t>20</a:t>
            </a:fld>
            <a:endParaRPr lang="en-US"/>
          </a:p>
        </p:txBody>
      </p:sp>
    </p:spTree>
    <p:extLst>
      <p:ext uri="{BB962C8B-B14F-4D97-AF65-F5344CB8AC3E}">
        <p14:creationId xmlns:p14="http://schemas.microsoft.com/office/powerpoint/2010/main" val="592119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6F96B9-01EC-4B25-B8E5-6D3296DCE5D5}" type="slidenum">
              <a:rPr lang="en-US" smtClean="0"/>
              <a:t>21</a:t>
            </a:fld>
            <a:endParaRPr lang="en-US"/>
          </a:p>
        </p:txBody>
      </p:sp>
    </p:spTree>
    <p:extLst>
      <p:ext uri="{BB962C8B-B14F-4D97-AF65-F5344CB8AC3E}">
        <p14:creationId xmlns:p14="http://schemas.microsoft.com/office/powerpoint/2010/main" val="1359702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6F96B9-01EC-4B25-B8E5-6D3296DCE5D5}" type="slidenum">
              <a:rPr lang="en-US" smtClean="0"/>
              <a:t>22</a:t>
            </a:fld>
            <a:endParaRPr lang="en-US"/>
          </a:p>
        </p:txBody>
      </p:sp>
    </p:spTree>
    <p:extLst>
      <p:ext uri="{BB962C8B-B14F-4D97-AF65-F5344CB8AC3E}">
        <p14:creationId xmlns:p14="http://schemas.microsoft.com/office/powerpoint/2010/main" val="2728702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6F96B9-01EC-4B25-B8E5-6D3296DCE5D5}" type="slidenum">
              <a:rPr lang="en-US" smtClean="0"/>
              <a:t>23</a:t>
            </a:fld>
            <a:endParaRPr lang="en-US"/>
          </a:p>
        </p:txBody>
      </p:sp>
    </p:spTree>
    <p:extLst>
      <p:ext uri="{BB962C8B-B14F-4D97-AF65-F5344CB8AC3E}">
        <p14:creationId xmlns:p14="http://schemas.microsoft.com/office/powerpoint/2010/main" val="291040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6F96B9-01EC-4B25-B8E5-6D3296DCE5D5}" type="slidenum">
              <a:rPr lang="en-US" smtClean="0"/>
              <a:t>24</a:t>
            </a:fld>
            <a:endParaRPr lang="en-US"/>
          </a:p>
        </p:txBody>
      </p:sp>
    </p:spTree>
    <p:extLst>
      <p:ext uri="{BB962C8B-B14F-4D97-AF65-F5344CB8AC3E}">
        <p14:creationId xmlns:p14="http://schemas.microsoft.com/office/powerpoint/2010/main" val="3383449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6F96B9-01EC-4B25-B8E5-6D3296DCE5D5}" type="slidenum">
              <a:rPr lang="en-US" smtClean="0"/>
              <a:t>2</a:t>
            </a:fld>
            <a:endParaRPr lang="en-US"/>
          </a:p>
        </p:txBody>
      </p:sp>
    </p:spTree>
    <p:extLst>
      <p:ext uri="{BB962C8B-B14F-4D97-AF65-F5344CB8AC3E}">
        <p14:creationId xmlns:p14="http://schemas.microsoft.com/office/powerpoint/2010/main" val="2000902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6F96B9-01EC-4B25-B8E5-6D3296DCE5D5}" type="slidenum">
              <a:rPr lang="en-US" smtClean="0"/>
              <a:t>25</a:t>
            </a:fld>
            <a:endParaRPr lang="en-US"/>
          </a:p>
        </p:txBody>
      </p:sp>
    </p:spTree>
    <p:extLst>
      <p:ext uri="{BB962C8B-B14F-4D97-AF65-F5344CB8AC3E}">
        <p14:creationId xmlns:p14="http://schemas.microsoft.com/office/powerpoint/2010/main" val="7752516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6F96B9-01EC-4B25-B8E5-6D3296DCE5D5}" type="slidenum">
              <a:rPr lang="en-US" smtClean="0"/>
              <a:t>26</a:t>
            </a:fld>
            <a:endParaRPr lang="en-US"/>
          </a:p>
        </p:txBody>
      </p:sp>
    </p:spTree>
    <p:extLst>
      <p:ext uri="{BB962C8B-B14F-4D97-AF65-F5344CB8AC3E}">
        <p14:creationId xmlns:p14="http://schemas.microsoft.com/office/powerpoint/2010/main" val="1110904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6F96B9-01EC-4B25-B8E5-6D3296DCE5D5}" type="slidenum">
              <a:rPr lang="en-US" smtClean="0"/>
              <a:t>27</a:t>
            </a:fld>
            <a:endParaRPr lang="en-US"/>
          </a:p>
        </p:txBody>
      </p:sp>
    </p:spTree>
    <p:extLst>
      <p:ext uri="{BB962C8B-B14F-4D97-AF65-F5344CB8AC3E}">
        <p14:creationId xmlns:p14="http://schemas.microsoft.com/office/powerpoint/2010/main" val="499661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6F96B9-01EC-4B25-B8E5-6D3296DCE5D5}" type="slidenum">
              <a:rPr lang="en-US" smtClean="0"/>
              <a:t>28</a:t>
            </a:fld>
            <a:endParaRPr lang="en-US"/>
          </a:p>
        </p:txBody>
      </p:sp>
    </p:spTree>
    <p:extLst>
      <p:ext uri="{BB962C8B-B14F-4D97-AF65-F5344CB8AC3E}">
        <p14:creationId xmlns:p14="http://schemas.microsoft.com/office/powerpoint/2010/main" val="33090802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6F96B9-01EC-4B25-B8E5-6D3296DCE5D5}" type="slidenum">
              <a:rPr lang="en-US" smtClean="0"/>
              <a:t>29</a:t>
            </a:fld>
            <a:endParaRPr lang="en-US"/>
          </a:p>
        </p:txBody>
      </p:sp>
    </p:spTree>
    <p:extLst>
      <p:ext uri="{BB962C8B-B14F-4D97-AF65-F5344CB8AC3E}">
        <p14:creationId xmlns:p14="http://schemas.microsoft.com/office/powerpoint/2010/main" val="2183116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6F96B9-01EC-4B25-B8E5-6D3296DCE5D5}" type="slidenum">
              <a:rPr lang="en-US" smtClean="0"/>
              <a:t>30</a:t>
            </a:fld>
            <a:endParaRPr lang="en-US"/>
          </a:p>
        </p:txBody>
      </p:sp>
    </p:spTree>
    <p:extLst>
      <p:ext uri="{BB962C8B-B14F-4D97-AF65-F5344CB8AC3E}">
        <p14:creationId xmlns:p14="http://schemas.microsoft.com/office/powerpoint/2010/main" val="24862853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6F96B9-01EC-4B25-B8E5-6D3296DCE5D5}" type="slidenum">
              <a:rPr lang="en-US" smtClean="0"/>
              <a:t>36</a:t>
            </a:fld>
            <a:endParaRPr lang="en-US"/>
          </a:p>
        </p:txBody>
      </p:sp>
    </p:spTree>
    <p:extLst>
      <p:ext uri="{BB962C8B-B14F-4D97-AF65-F5344CB8AC3E}">
        <p14:creationId xmlns:p14="http://schemas.microsoft.com/office/powerpoint/2010/main" val="4051158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6F96B9-01EC-4B25-B8E5-6D3296DCE5D5}" type="slidenum">
              <a:rPr lang="en-US" smtClean="0"/>
              <a:t>8</a:t>
            </a:fld>
            <a:endParaRPr lang="en-US"/>
          </a:p>
        </p:txBody>
      </p:sp>
    </p:spTree>
    <p:extLst>
      <p:ext uri="{BB962C8B-B14F-4D97-AF65-F5344CB8AC3E}">
        <p14:creationId xmlns:p14="http://schemas.microsoft.com/office/powerpoint/2010/main" val="1202529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6F96B9-01EC-4B25-B8E5-6D3296DCE5D5}" type="slidenum">
              <a:rPr lang="en-US" smtClean="0"/>
              <a:t>9</a:t>
            </a:fld>
            <a:endParaRPr lang="en-US"/>
          </a:p>
        </p:txBody>
      </p:sp>
    </p:spTree>
    <p:extLst>
      <p:ext uri="{BB962C8B-B14F-4D97-AF65-F5344CB8AC3E}">
        <p14:creationId xmlns:p14="http://schemas.microsoft.com/office/powerpoint/2010/main" val="2604385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6F96B9-01EC-4B25-B8E5-6D3296DCE5D5}" type="slidenum">
              <a:rPr lang="en-US" smtClean="0"/>
              <a:t>10</a:t>
            </a:fld>
            <a:endParaRPr lang="en-US"/>
          </a:p>
        </p:txBody>
      </p:sp>
    </p:spTree>
    <p:extLst>
      <p:ext uri="{BB962C8B-B14F-4D97-AF65-F5344CB8AC3E}">
        <p14:creationId xmlns:p14="http://schemas.microsoft.com/office/powerpoint/2010/main" val="162042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6F96B9-01EC-4B25-B8E5-6D3296DCE5D5}" type="slidenum">
              <a:rPr lang="en-US" smtClean="0"/>
              <a:t>11</a:t>
            </a:fld>
            <a:endParaRPr lang="en-US"/>
          </a:p>
        </p:txBody>
      </p:sp>
    </p:spTree>
    <p:extLst>
      <p:ext uri="{BB962C8B-B14F-4D97-AF65-F5344CB8AC3E}">
        <p14:creationId xmlns:p14="http://schemas.microsoft.com/office/powerpoint/2010/main" val="1592018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6F96B9-01EC-4B25-B8E5-6D3296DCE5D5}" type="slidenum">
              <a:rPr lang="en-US" smtClean="0"/>
              <a:t>12</a:t>
            </a:fld>
            <a:endParaRPr lang="en-US"/>
          </a:p>
        </p:txBody>
      </p:sp>
    </p:spTree>
    <p:extLst>
      <p:ext uri="{BB962C8B-B14F-4D97-AF65-F5344CB8AC3E}">
        <p14:creationId xmlns:p14="http://schemas.microsoft.com/office/powerpoint/2010/main" val="3835199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6F96B9-01EC-4B25-B8E5-6D3296DCE5D5}" type="slidenum">
              <a:rPr lang="en-US" smtClean="0"/>
              <a:t>13</a:t>
            </a:fld>
            <a:endParaRPr lang="en-US"/>
          </a:p>
        </p:txBody>
      </p:sp>
    </p:spTree>
    <p:extLst>
      <p:ext uri="{BB962C8B-B14F-4D97-AF65-F5344CB8AC3E}">
        <p14:creationId xmlns:p14="http://schemas.microsoft.com/office/powerpoint/2010/main" val="2826467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6F96B9-01EC-4B25-B8E5-6D3296DCE5D5}" type="slidenum">
              <a:rPr lang="en-US" smtClean="0"/>
              <a:t>14</a:t>
            </a:fld>
            <a:endParaRPr lang="en-US"/>
          </a:p>
        </p:txBody>
      </p:sp>
    </p:spTree>
    <p:extLst>
      <p:ext uri="{BB962C8B-B14F-4D97-AF65-F5344CB8AC3E}">
        <p14:creationId xmlns:p14="http://schemas.microsoft.com/office/powerpoint/2010/main" val="493751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11D2CC-E87C-4F9A-8870-806444E1BC42}" type="datetimeFigureOut">
              <a:rPr lang="en-US" smtClean="0"/>
              <a:t>4/11/2017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531E0F-BCFE-4C3A-AEF5-9ADFA4CC0CA2}" type="slidenum">
              <a:rPr lang="en-US" smtClean="0"/>
              <a:t>‹#›</a:t>
            </a:fld>
            <a:endParaRPr lang="en-US"/>
          </a:p>
        </p:txBody>
      </p:sp>
    </p:spTree>
    <p:extLst>
      <p:ext uri="{BB962C8B-B14F-4D97-AF65-F5344CB8AC3E}">
        <p14:creationId xmlns:p14="http://schemas.microsoft.com/office/powerpoint/2010/main" val="4193790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11D2CC-E87C-4F9A-8870-806444E1BC42}" type="datetimeFigureOut">
              <a:rPr lang="en-US" smtClean="0"/>
              <a:t>4/11/2017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531E0F-BCFE-4C3A-AEF5-9ADFA4CC0CA2}" type="slidenum">
              <a:rPr lang="en-US" smtClean="0"/>
              <a:t>‹#›</a:t>
            </a:fld>
            <a:endParaRPr lang="en-US"/>
          </a:p>
        </p:txBody>
      </p:sp>
    </p:spTree>
    <p:extLst>
      <p:ext uri="{BB962C8B-B14F-4D97-AF65-F5344CB8AC3E}">
        <p14:creationId xmlns:p14="http://schemas.microsoft.com/office/powerpoint/2010/main" val="648572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11D2CC-E87C-4F9A-8870-806444E1BC42}" type="datetimeFigureOut">
              <a:rPr lang="en-US" smtClean="0"/>
              <a:t>4/11/2017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531E0F-BCFE-4C3A-AEF5-9ADFA4CC0CA2}" type="slidenum">
              <a:rPr lang="en-US" smtClean="0"/>
              <a:t>‹#›</a:t>
            </a:fld>
            <a:endParaRPr lang="en-US"/>
          </a:p>
        </p:txBody>
      </p:sp>
    </p:spTree>
    <p:extLst>
      <p:ext uri="{BB962C8B-B14F-4D97-AF65-F5344CB8AC3E}">
        <p14:creationId xmlns:p14="http://schemas.microsoft.com/office/powerpoint/2010/main" val="2763124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11D2CC-E87C-4F9A-8870-806444E1BC42}" type="datetimeFigureOut">
              <a:rPr lang="en-US" smtClean="0"/>
              <a:t>4/11/2017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531E0F-BCFE-4C3A-AEF5-9ADFA4CC0CA2}" type="slidenum">
              <a:rPr lang="en-US" smtClean="0"/>
              <a:t>‹#›</a:t>
            </a:fld>
            <a:endParaRPr lang="en-US"/>
          </a:p>
        </p:txBody>
      </p:sp>
    </p:spTree>
    <p:extLst>
      <p:ext uri="{BB962C8B-B14F-4D97-AF65-F5344CB8AC3E}">
        <p14:creationId xmlns:p14="http://schemas.microsoft.com/office/powerpoint/2010/main" val="2481516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311D2CC-E87C-4F9A-8870-806444E1BC42}" type="datetimeFigureOut">
              <a:rPr lang="en-US" smtClean="0"/>
              <a:t>4/11/2017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531E0F-BCFE-4C3A-AEF5-9ADFA4CC0CA2}" type="slidenum">
              <a:rPr lang="en-US" smtClean="0"/>
              <a:t>‹#›</a:t>
            </a:fld>
            <a:endParaRPr lang="en-US"/>
          </a:p>
        </p:txBody>
      </p:sp>
    </p:spTree>
    <p:extLst>
      <p:ext uri="{BB962C8B-B14F-4D97-AF65-F5344CB8AC3E}">
        <p14:creationId xmlns:p14="http://schemas.microsoft.com/office/powerpoint/2010/main" val="565344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11D2CC-E87C-4F9A-8870-806444E1BC42}" type="datetimeFigureOut">
              <a:rPr lang="en-US" smtClean="0"/>
              <a:t>4/11/2017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531E0F-BCFE-4C3A-AEF5-9ADFA4CC0CA2}" type="slidenum">
              <a:rPr lang="en-US" smtClean="0"/>
              <a:t>‹#›</a:t>
            </a:fld>
            <a:endParaRPr lang="en-US"/>
          </a:p>
        </p:txBody>
      </p:sp>
    </p:spTree>
    <p:extLst>
      <p:ext uri="{BB962C8B-B14F-4D97-AF65-F5344CB8AC3E}">
        <p14:creationId xmlns:p14="http://schemas.microsoft.com/office/powerpoint/2010/main" val="120684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11D2CC-E87C-4F9A-8870-806444E1BC42}" type="datetimeFigureOut">
              <a:rPr lang="en-US" smtClean="0"/>
              <a:t>4/11/2017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531E0F-BCFE-4C3A-AEF5-9ADFA4CC0CA2}" type="slidenum">
              <a:rPr lang="en-US" smtClean="0"/>
              <a:t>‹#›</a:t>
            </a:fld>
            <a:endParaRPr lang="en-US"/>
          </a:p>
        </p:txBody>
      </p:sp>
    </p:spTree>
    <p:extLst>
      <p:ext uri="{BB962C8B-B14F-4D97-AF65-F5344CB8AC3E}">
        <p14:creationId xmlns:p14="http://schemas.microsoft.com/office/powerpoint/2010/main" val="2006928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11D2CC-E87C-4F9A-8870-806444E1BC42}" type="datetimeFigureOut">
              <a:rPr lang="en-US" smtClean="0"/>
              <a:t>4/11/2017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531E0F-BCFE-4C3A-AEF5-9ADFA4CC0CA2}" type="slidenum">
              <a:rPr lang="en-US" smtClean="0"/>
              <a:t>‹#›</a:t>
            </a:fld>
            <a:endParaRPr lang="en-US"/>
          </a:p>
        </p:txBody>
      </p:sp>
    </p:spTree>
    <p:extLst>
      <p:ext uri="{BB962C8B-B14F-4D97-AF65-F5344CB8AC3E}">
        <p14:creationId xmlns:p14="http://schemas.microsoft.com/office/powerpoint/2010/main" val="2629588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11D2CC-E87C-4F9A-8870-806444E1BC42}" type="datetimeFigureOut">
              <a:rPr lang="en-US" smtClean="0"/>
              <a:t>4/11/2017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531E0F-BCFE-4C3A-AEF5-9ADFA4CC0CA2}" type="slidenum">
              <a:rPr lang="en-US" smtClean="0"/>
              <a:t>‹#›</a:t>
            </a:fld>
            <a:endParaRPr lang="en-US"/>
          </a:p>
        </p:txBody>
      </p:sp>
    </p:spTree>
    <p:extLst>
      <p:ext uri="{BB962C8B-B14F-4D97-AF65-F5344CB8AC3E}">
        <p14:creationId xmlns:p14="http://schemas.microsoft.com/office/powerpoint/2010/main" val="3623763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311D2CC-E87C-4F9A-8870-806444E1BC42}" type="datetimeFigureOut">
              <a:rPr lang="en-US" smtClean="0"/>
              <a:t>4/11/2017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531E0F-BCFE-4C3A-AEF5-9ADFA4CC0CA2}" type="slidenum">
              <a:rPr lang="en-US" smtClean="0"/>
              <a:t>‹#›</a:t>
            </a:fld>
            <a:endParaRPr lang="en-US"/>
          </a:p>
        </p:txBody>
      </p:sp>
    </p:spTree>
    <p:extLst>
      <p:ext uri="{BB962C8B-B14F-4D97-AF65-F5344CB8AC3E}">
        <p14:creationId xmlns:p14="http://schemas.microsoft.com/office/powerpoint/2010/main" val="1706396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311D2CC-E87C-4F9A-8870-806444E1BC42}" type="datetimeFigureOut">
              <a:rPr lang="en-US" smtClean="0"/>
              <a:t>4/11/2017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531E0F-BCFE-4C3A-AEF5-9ADFA4CC0CA2}" type="slidenum">
              <a:rPr lang="en-US" smtClean="0"/>
              <a:t>‹#›</a:t>
            </a:fld>
            <a:endParaRPr lang="en-US"/>
          </a:p>
        </p:txBody>
      </p:sp>
    </p:spTree>
    <p:extLst>
      <p:ext uri="{BB962C8B-B14F-4D97-AF65-F5344CB8AC3E}">
        <p14:creationId xmlns:p14="http://schemas.microsoft.com/office/powerpoint/2010/main" val="844249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11D2CC-E87C-4F9A-8870-806444E1BC42}" type="datetimeFigureOut">
              <a:rPr lang="en-US" smtClean="0"/>
              <a:t>4/11/2017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531E0F-BCFE-4C3A-AEF5-9ADFA4CC0CA2}" type="slidenum">
              <a:rPr lang="en-US" smtClean="0"/>
              <a:t>‹#›</a:t>
            </a:fld>
            <a:endParaRPr lang="en-US"/>
          </a:p>
        </p:txBody>
      </p:sp>
    </p:spTree>
    <p:extLst>
      <p:ext uri="{BB962C8B-B14F-4D97-AF65-F5344CB8AC3E}">
        <p14:creationId xmlns:p14="http://schemas.microsoft.com/office/powerpoint/2010/main" val="94096324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hyperlink" Target="http://www.mcbrayerhealthcare.com/"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www.mmlk.com/" TargetMode="External"/><Relationship Id="rId5" Type="http://schemas.openxmlformats.org/officeDocument/2006/relationships/hyperlink" Target="mailto:mlewis@mmlk.com" TargetMode="Externa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62312" y="1027020"/>
            <a:ext cx="4926725" cy="2387600"/>
          </a:xfrm>
        </p:spPr>
        <p:txBody>
          <a:bodyPr>
            <a:normAutofit/>
          </a:bodyPr>
          <a:lstStyle/>
          <a:p>
            <a:r>
              <a:rPr lang="en-US" sz="7200" dirty="0">
                <a:solidFill>
                  <a:schemeClr val="bg1"/>
                </a:solidFill>
                <a:latin typeface="Garamond" panose="02020404030301010803" pitchFamily="18" charset="0"/>
              </a:rPr>
              <a:t>Telehealth/</a:t>
            </a:r>
            <a:br>
              <a:rPr lang="en-US" sz="7200" dirty="0">
                <a:solidFill>
                  <a:schemeClr val="bg1"/>
                </a:solidFill>
                <a:latin typeface="Garamond" panose="02020404030301010803" pitchFamily="18" charset="0"/>
              </a:rPr>
            </a:br>
            <a:r>
              <a:rPr lang="en-US" sz="7200" dirty="0">
                <a:solidFill>
                  <a:schemeClr val="bg1"/>
                </a:solidFill>
                <a:latin typeface="Garamond" panose="02020404030301010803" pitchFamily="18" charset="0"/>
              </a:rPr>
              <a:t>Telemedicine</a:t>
            </a:r>
          </a:p>
        </p:txBody>
      </p:sp>
      <p:sp>
        <p:nvSpPr>
          <p:cNvPr id="3" name="Subtitle 2"/>
          <p:cNvSpPr>
            <a:spLocks noGrp="1"/>
          </p:cNvSpPr>
          <p:nvPr>
            <p:ph type="subTitle" idx="1"/>
          </p:nvPr>
        </p:nvSpPr>
        <p:spPr>
          <a:xfrm>
            <a:off x="909174" y="3503472"/>
            <a:ext cx="9144000" cy="1655762"/>
          </a:xfrm>
        </p:spPr>
        <p:txBody>
          <a:bodyPr/>
          <a:lstStyle/>
          <a:p>
            <a:pPr algn="l"/>
            <a:r>
              <a:rPr lang="en-US" dirty="0">
                <a:solidFill>
                  <a:schemeClr val="bg1"/>
                </a:solidFill>
                <a:latin typeface="Corbel" panose="020B0503020204020204" pitchFamily="34" charset="0"/>
                <a:cs typeface="Arial" panose="020B0604020202020204" pitchFamily="34" charset="0"/>
              </a:rPr>
              <a:t>Lisa English Hinkle</a:t>
            </a:r>
          </a:p>
        </p:txBody>
      </p:sp>
      <p:pic>
        <p:nvPicPr>
          <p:cNvPr id="6" name="Picture 5"/>
          <p:cNvPicPr>
            <a:picLocks noChangeAspect="1"/>
          </p:cNvPicPr>
          <p:nvPr/>
        </p:nvPicPr>
        <p:blipFill>
          <a:blip r:embed="rId4"/>
          <a:stretch>
            <a:fillRect/>
          </a:stretch>
        </p:blipFill>
        <p:spPr>
          <a:xfrm>
            <a:off x="6934814" y="1670006"/>
            <a:ext cx="5500397" cy="3666931"/>
          </a:xfrm>
          <a:prstGeom prst="rect">
            <a:avLst/>
          </a:prstGeom>
        </p:spPr>
      </p:pic>
    </p:spTree>
    <p:extLst>
      <p:ext uri="{BB962C8B-B14F-4D97-AF65-F5344CB8AC3E}">
        <p14:creationId xmlns:p14="http://schemas.microsoft.com/office/powerpoint/2010/main" val="1243175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panose="02020404030301010803" pitchFamily="18" charset="0"/>
              </a:rPr>
              <a:t>Why telemedicine?</a:t>
            </a:r>
          </a:p>
        </p:txBody>
      </p:sp>
      <p:sp>
        <p:nvSpPr>
          <p:cNvPr id="3" name="Content Placeholder 2"/>
          <p:cNvSpPr>
            <a:spLocks noGrp="1"/>
          </p:cNvSpPr>
          <p:nvPr>
            <p:ph idx="1"/>
          </p:nvPr>
        </p:nvSpPr>
        <p:spPr>
          <a:xfrm>
            <a:off x="838200" y="3204095"/>
            <a:ext cx="10515600" cy="4351338"/>
          </a:xfrm>
        </p:spPr>
        <p:txBody>
          <a:bodyPr>
            <a:normAutofit/>
          </a:bodyPr>
          <a:lstStyle/>
          <a:p>
            <a:pPr marL="0" indent="0">
              <a:buNone/>
            </a:pPr>
            <a:r>
              <a:rPr lang="en-US" sz="4400" dirty="0">
                <a:latin typeface="Corbel" panose="020B0503020204020204" pitchFamily="34" charset="0"/>
                <a:cs typeface="Arial" panose="020B0604020202020204" pitchFamily="34" charset="0"/>
              </a:rPr>
              <a:t>Even though 20% of the American population lives in rural areas, only 11% of all physicians practice there. </a:t>
            </a:r>
          </a:p>
          <a:p>
            <a:pPr marL="0" indent="0" algn="ctr">
              <a:buNone/>
            </a:pPr>
            <a:endParaRPr lang="en-US" sz="4000" b="1"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6501968" y="-651263"/>
            <a:ext cx="4851832" cy="3638874"/>
          </a:xfrm>
          <a:prstGeom prst="rect">
            <a:avLst/>
          </a:prstGeom>
        </p:spPr>
      </p:pic>
      <p:sp>
        <p:nvSpPr>
          <p:cNvPr id="5" name="TextBox 4"/>
          <p:cNvSpPr txBox="1"/>
          <p:nvPr/>
        </p:nvSpPr>
        <p:spPr>
          <a:xfrm>
            <a:off x="111967" y="5934269"/>
            <a:ext cx="8416213" cy="430887"/>
          </a:xfrm>
          <a:prstGeom prst="rect">
            <a:avLst/>
          </a:prstGeom>
          <a:noFill/>
        </p:spPr>
        <p:txBody>
          <a:bodyPr wrap="square" rtlCol="0">
            <a:spAutoFit/>
          </a:bodyPr>
          <a:lstStyle/>
          <a:p>
            <a:r>
              <a:rPr lang="en-US" sz="1100" dirty="0">
                <a:latin typeface="Corbel" panose="020B0503020204020204" pitchFamily="34" charset="0"/>
              </a:rPr>
              <a:t>Source: Meeting the Primary Care Needs of Rural America: Examining the Role of Non-Physician Providers, National Conference of State Legislatures, http://www.ncsl.org/research/health/meeting-the-primary-care-needs-of-rural-america.aspx. </a:t>
            </a:r>
          </a:p>
        </p:txBody>
      </p:sp>
    </p:spTree>
    <p:extLst>
      <p:ext uri="{BB962C8B-B14F-4D97-AF65-F5344CB8AC3E}">
        <p14:creationId xmlns:p14="http://schemas.microsoft.com/office/powerpoint/2010/main" val="2157903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Telehealth/Telemedicine:</a:t>
            </a:r>
            <a:br>
              <a:rPr lang="en-US" dirty="0">
                <a:solidFill>
                  <a:schemeClr val="bg1"/>
                </a:solidFill>
                <a:latin typeface="Garamond" panose="02020404030301010803" pitchFamily="18" charset="0"/>
              </a:rPr>
            </a:br>
            <a:r>
              <a:rPr lang="en-US" dirty="0">
                <a:solidFill>
                  <a:schemeClr val="bg1"/>
                </a:solidFill>
                <a:latin typeface="Garamond" panose="02020404030301010803" pitchFamily="18" charset="0"/>
              </a:rPr>
              <a:t>The Basics</a:t>
            </a:r>
          </a:p>
        </p:txBody>
      </p:sp>
      <p:sp>
        <p:nvSpPr>
          <p:cNvPr id="3" name="Content Placeholder 2"/>
          <p:cNvSpPr>
            <a:spLocks noGrp="1"/>
          </p:cNvSpPr>
          <p:nvPr>
            <p:ph idx="1"/>
          </p:nvPr>
        </p:nvSpPr>
        <p:spPr/>
        <p:txBody>
          <a:bodyPr>
            <a:normAutofit fontScale="77500" lnSpcReduction="20000"/>
          </a:bodyPr>
          <a:lstStyle/>
          <a:p>
            <a:r>
              <a:rPr lang="en-US" dirty="0">
                <a:solidFill>
                  <a:schemeClr val="bg1"/>
                </a:solidFill>
                <a:latin typeface="Corbel" panose="020B0503020204020204" pitchFamily="34" charset="0"/>
              </a:rPr>
              <a:t>The Center for Medicare and Medicaid Services (“CMS”) defines “</a:t>
            </a:r>
            <a:r>
              <a:rPr lang="en-US" b="1" dirty="0">
                <a:solidFill>
                  <a:schemeClr val="bg1"/>
                </a:solidFill>
                <a:latin typeface="Corbel" panose="020B0503020204020204" pitchFamily="34" charset="0"/>
              </a:rPr>
              <a:t>telemedicine</a:t>
            </a:r>
            <a:r>
              <a:rPr lang="en-US" dirty="0">
                <a:solidFill>
                  <a:schemeClr val="bg1"/>
                </a:solidFill>
                <a:latin typeface="Corbel" panose="020B0503020204020204" pitchFamily="34" charset="0"/>
              </a:rPr>
              <a:t>” as the “provision of clinical services to patients by practitioners from a distance via electronic communications.”</a:t>
            </a:r>
          </a:p>
          <a:p>
            <a:r>
              <a:rPr lang="en-US" dirty="0">
                <a:solidFill>
                  <a:schemeClr val="bg1"/>
                </a:solidFill>
                <a:latin typeface="Corbel" panose="020B0503020204020204" pitchFamily="34" charset="0"/>
              </a:rPr>
              <a:t>The FSMB adopted a model telemedicine policy and defined “</a:t>
            </a:r>
            <a:r>
              <a:rPr lang="en-US" b="1" dirty="0">
                <a:solidFill>
                  <a:schemeClr val="bg1"/>
                </a:solidFill>
                <a:latin typeface="Corbel" panose="020B0503020204020204" pitchFamily="34" charset="0"/>
              </a:rPr>
              <a:t>telemedicine</a:t>
            </a:r>
            <a:r>
              <a:rPr lang="en-US" dirty="0">
                <a:solidFill>
                  <a:schemeClr val="bg1"/>
                </a:solidFill>
                <a:latin typeface="Corbel" panose="020B0503020204020204" pitchFamily="34" charset="0"/>
              </a:rPr>
              <a:t>” as “the practice of medicine using electronic communications, information technology or other means between a licensee in one location, and a patient in another location with or without an intervening healthcare provider.” </a:t>
            </a:r>
          </a:p>
          <a:p>
            <a:r>
              <a:rPr lang="en-US" dirty="0">
                <a:solidFill>
                  <a:schemeClr val="bg1"/>
                </a:solidFill>
                <a:latin typeface="Corbel" panose="020B0503020204020204" pitchFamily="34" charset="0"/>
              </a:rPr>
              <a:t>The American Telemedicine Association (“ATA”), a nonprofit organization dedicated to integrating telemedicine into health care systems, defines “</a:t>
            </a:r>
            <a:r>
              <a:rPr lang="en-US" b="1" dirty="0">
                <a:solidFill>
                  <a:schemeClr val="bg1"/>
                </a:solidFill>
                <a:latin typeface="Corbel" panose="020B0503020204020204" pitchFamily="34" charset="0"/>
              </a:rPr>
              <a:t>telemedicine</a:t>
            </a:r>
            <a:r>
              <a:rPr lang="en-US" dirty="0">
                <a:solidFill>
                  <a:schemeClr val="bg1"/>
                </a:solidFill>
                <a:latin typeface="Corbel" panose="020B0503020204020204" pitchFamily="34" charset="0"/>
              </a:rPr>
              <a:t>” as “the use of medical information exchanged from one site to another via electronic communications to improve a patient’s clinical health status.”</a:t>
            </a:r>
          </a:p>
          <a:p>
            <a:r>
              <a:rPr lang="en-US" dirty="0">
                <a:solidFill>
                  <a:schemeClr val="bg1"/>
                </a:solidFill>
                <a:latin typeface="Corbel" panose="020B0503020204020204" pitchFamily="34" charset="0"/>
              </a:rPr>
              <a:t>The American Medical Association (“AMA”) does not define the topic, but addresses telemedicine within three broad categories: store-and-forward* telemedicine, remote monitoring telemedicine, and real-time telemedicine services. </a:t>
            </a:r>
          </a:p>
        </p:txBody>
      </p:sp>
    </p:spTree>
    <p:extLst>
      <p:ext uri="{BB962C8B-B14F-4D97-AF65-F5344CB8AC3E}">
        <p14:creationId xmlns:p14="http://schemas.microsoft.com/office/powerpoint/2010/main" val="755643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Telehealth/Telemedicine:</a:t>
            </a:r>
            <a:br>
              <a:rPr lang="en-US" dirty="0">
                <a:solidFill>
                  <a:schemeClr val="bg1"/>
                </a:solidFill>
                <a:latin typeface="Garamond" panose="02020404030301010803" pitchFamily="18" charset="0"/>
              </a:rPr>
            </a:br>
            <a:r>
              <a:rPr lang="en-US" dirty="0">
                <a:solidFill>
                  <a:schemeClr val="bg1"/>
                </a:solidFill>
                <a:latin typeface="Garamond" panose="02020404030301010803" pitchFamily="18" charset="0"/>
              </a:rPr>
              <a:t>AMA Guiding Principles</a:t>
            </a:r>
          </a:p>
        </p:txBody>
      </p:sp>
      <p:sp>
        <p:nvSpPr>
          <p:cNvPr id="3" name="Content Placeholder 2"/>
          <p:cNvSpPr>
            <a:spLocks noGrp="1"/>
          </p:cNvSpPr>
          <p:nvPr>
            <p:ph idx="1"/>
          </p:nvPr>
        </p:nvSpPr>
        <p:spPr>
          <a:xfrm>
            <a:off x="838200" y="1928262"/>
            <a:ext cx="10619792" cy="4351338"/>
          </a:xfrm>
        </p:spPr>
        <p:txBody>
          <a:bodyPr>
            <a:normAutofit/>
          </a:bodyPr>
          <a:lstStyle/>
          <a:p>
            <a:pPr lvl="0"/>
            <a:r>
              <a:rPr lang="en-US" dirty="0">
                <a:solidFill>
                  <a:schemeClr val="bg1"/>
                </a:solidFill>
                <a:latin typeface="Corbel" panose="020B0503020204020204" pitchFamily="34" charset="0"/>
              </a:rPr>
              <a:t>Telemedicine services should be based on a valid patient-physician relationship established </a:t>
            </a:r>
            <a:r>
              <a:rPr lang="en-US" b="1" i="1" dirty="0">
                <a:solidFill>
                  <a:schemeClr val="bg1"/>
                </a:solidFill>
                <a:latin typeface="Corbel" panose="020B0503020204020204" pitchFamily="34" charset="0"/>
              </a:rPr>
              <a:t>prior to </a:t>
            </a:r>
            <a:r>
              <a:rPr lang="en-US" dirty="0">
                <a:solidFill>
                  <a:schemeClr val="bg1"/>
                </a:solidFill>
                <a:latin typeface="Corbel" panose="020B0503020204020204" pitchFamily="34" charset="0"/>
              </a:rPr>
              <a:t>the use of telemedicine services. This relationship can be established through methods such as a face-to-face examination, or a consultation with another physician who has an ongoing physician-patient relationship.</a:t>
            </a:r>
          </a:p>
          <a:p>
            <a:pPr lvl="0"/>
            <a:r>
              <a:rPr lang="en-US" dirty="0">
                <a:solidFill>
                  <a:schemeClr val="bg1"/>
                </a:solidFill>
                <a:latin typeface="Corbel" panose="020B0503020204020204" pitchFamily="34" charset="0"/>
              </a:rPr>
              <a:t>Patients seeking care via telemedicine must be offered a choice of provider and should have access to documentation of the licensure and board certifications of their health care practitioners in advance of their visits.</a:t>
            </a:r>
          </a:p>
        </p:txBody>
      </p:sp>
      <p:pic>
        <p:nvPicPr>
          <p:cNvPr id="5" name="Picture 4"/>
          <p:cNvPicPr>
            <a:picLocks noChangeAspect="1"/>
          </p:cNvPicPr>
          <p:nvPr/>
        </p:nvPicPr>
        <p:blipFill>
          <a:blip r:embed="rId3"/>
          <a:stretch>
            <a:fillRect/>
          </a:stretch>
        </p:blipFill>
        <p:spPr>
          <a:xfrm>
            <a:off x="8593494" y="-91458"/>
            <a:ext cx="1575026" cy="1575026"/>
          </a:xfrm>
          <a:prstGeom prst="rect">
            <a:avLst/>
          </a:prstGeom>
        </p:spPr>
      </p:pic>
    </p:spTree>
    <p:extLst>
      <p:ext uri="{BB962C8B-B14F-4D97-AF65-F5344CB8AC3E}">
        <p14:creationId xmlns:p14="http://schemas.microsoft.com/office/powerpoint/2010/main" val="394212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Telehealth/Telemedicine:</a:t>
            </a:r>
            <a:br>
              <a:rPr lang="en-US" dirty="0">
                <a:solidFill>
                  <a:schemeClr val="bg1"/>
                </a:solidFill>
                <a:latin typeface="Garamond" panose="02020404030301010803" pitchFamily="18" charset="0"/>
              </a:rPr>
            </a:br>
            <a:r>
              <a:rPr lang="en-US" dirty="0">
                <a:solidFill>
                  <a:schemeClr val="bg1"/>
                </a:solidFill>
                <a:latin typeface="Garamond" panose="02020404030301010803" pitchFamily="18" charset="0"/>
              </a:rPr>
              <a:t>AMA Guiding Principles (cont’d)</a:t>
            </a:r>
          </a:p>
        </p:txBody>
      </p:sp>
      <p:sp>
        <p:nvSpPr>
          <p:cNvPr id="3" name="Content Placeholder 2"/>
          <p:cNvSpPr>
            <a:spLocks noGrp="1"/>
          </p:cNvSpPr>
          <p:nvPr>
            <p:ph idx="1"/>
          </p:nvPr>
        </p:nvSpPr>
        <p:spPr>
          <a:xfrm>
            <a:off x="838200" y="1928262"/>
            <a:ext cx="10619792" cy="4351338"/>
          </a:xfrm>
        </p:spPr>
        <p:txBody>
          <a:bodyPr>
            <a:normAutofit/>
          </a:bodyPr>
          <a:lstStyle/>
          <a:p>
            <a:r>
              <a:rPr lang="en-US" dirty="0">
                <a:solidFill>
                  <a:schemeClr val="bg1"/>
                </a:solidFill>
                <a:latin typeface="Corbel" panose="020B0503020204020204" pitchFamily="34" charset="0"/>
              </a:rPr>
              <a:t>The patient’s medical history must be collected as part of the provision of any telemedicine service, the services provided must be properly documented, and a visit summary must be provided to the patient.</a:t>
            </a:r>
          </a:p>
          <a:p>
            <a:r>
              <a:rPr lang="en-US" dirty="0">
                <a:solidFill>
                  <a:schemeClr val="bg1"/>
                </a:solidFill>
                <a:latin typeface="Corbel" panose="020B0503020204020204" pitchFamily="34" charset="0"/>
              </a:rPr>
              <a:t>Providers must establish protocols for emergency referrals.</a:t>
            </a:r>
          </a:p>
          <a:p>
            <a:pPr lvl="0"/>
            <a:r>
              <a:rPr lang="en-US" dirty="0">
                <a:solidFill>
                  <a:schemeClr val="bg1"/>
                </a:solidFill>
                <a:latin typeface="Corbel" panose="020B0503020204020204" pitchFamily="34" charset="0"/>
              </a:rPr>
              <a:t>Delivery of telemedicine services must abide by laws addressing the privacy and security of patients’ medical information.</a:t>
            </a:r>
          </a:p>
        </p:txBody>
      </p:sp>
    </p:spTree>
    <p:extLst>
      <p:ext uri="{BB962C8B-B14F-4D97-AF65-F5344CB8AC3E}">
        <p14:creationId xmlns:p14="http://schemas.microsoft.com/office/powerpoint/2010/main" val="3670978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What ISN’T Telehealth?</a:t>
            </a:r>
          </a:p>
        </p:txBody>
      </p:sp>
      <p:sp>
        <p:nvSpPr>
          <p:cNvPr id="3" name="Content Placeholder 2"/>
          <p:cNvSpPr>
            <a:spLocks noGrp="1"/>
          </p:cNvSpPr>
          <p:nvPr>
            <p:ph idx="1"/>
          </p:nvPr>
        </p:nvSpPr>
        <p:spPr>
          <a:xfrm>
            <a:off x="1096720" y="1539551"/>
            <a:ext cx="9269590" cy="4749282"/>
          </a:xfrm>
        </p:spPr>
        <p:txBody>
          <a:bodyPr>
            <a:normAutofit/>
          </a:bodyPr>
          <a:lstStyle/>
          <a:p>
            <a:r>
              <a:rPr lang="en-US" dirty="0">
                <a:solidFill>
                  <a:schemeClr val="bg1"/>
                </a:solidFill>
                <a:latin typeface="Corbel" panose="020B0503020204020204" pitchFamily="34" charset="0"/>
              </a:rPr>
              <a:t>According to CMS, telehealth does </a:t>
            </a:r>
            <a:r>
              <a:rPr lang="en-US" b="1" i="1" u="sng" dirty="0">
                <a:solidFill>
                  <a:schemeClr val="bg1"/>
                </a:solidFill>
                <a:latin typeface="Corbel" panose="020B0503020204020204" pitchFamily="34" charset="0"/>
              </a:rPr>
              <a:t>NOT</a:t>
            </a:r>
            <a:r>
              <a:rPr lang="en-US" dirty="0">
                <a:solidFill>
                  <a:schemeClr val="bg1"/>
                </a:solidFill>
                <a:latin typeface="Corbel" panose="020B0503020204020204" pitchFamily="34" charset="0"/>
              </a:rPr>
              <a:t> include phone calls, emails, images transmitted via fax, and text messages without the visualization of the patient.</a:t>
            </a:r>
          </a:p>
          <a:p>
            <a:pPr lvl="1"/>
            <a:r>
              <a:rPr lang="en-US" dirty="0">
                <a:solidFill>
                  <a:schemeClr val="bg1"/>
                </a:solidFill>
                <a:latin typeface="Corbel" panose="020B0503020204020204" pitchFamily="34" charset="0"/>
              </a:rPr>
              <a:t>However, CMS WILL pay monthly fees to physicians, nurse practitioners, physician assistants and others to manage the care of patients with two or more chronic conditions WITHOUT face to face communication (including visualization of the patient). These covered services include communication through phone calls, secure messaging and email.</a:t>
            </a:r>
          </a:p>
          <a:p>
            <a:pPr lvl="2"/>
            <a:r>
              <a:rPr lang="en-US" dirty="0">
                <a:solidFill>
                  <a:schemeClr val="bg1"/>
                </a:solidFill>
                <a:latin typeface="Corbel" panose="020B0503020204020204" pitchFamily="34" charset="0"/>
              </a:rPr>
              <a:t>This doesn’t mean that CMS considers these services to be telehealth.</a:t>
            </a:r>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831939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What ISN’T Telehealth?</a:t>
            </a:r>
          </a:p>
        </p:txBody>
      </p:sp>
      <p:sp>
        <p:nvSpPr>
          <p:cNvPr id="3" name="Content Placeholder 2"/>
          <p:cNvSpPr>
            <a:spLocks noGrp="1"/>
          </p:cNvSpPr>
          <p:nvPr>
            <p:ph idx="1"/>
          </p:nvPr>
        </p:nvSpPr>
        <p:spPr>
          <a:xfrm>
            <a:off x="1096720" y="1539551"/>
            <a:ext cx="8821721" cy="4599992"/>
          </a:xfrm>
        </p:spPr>
        <p:txBody>
          <a:bodyPr>
            <a:normAutofit/>
          </a:bodyPr>
          <a:lstStyle/>
          <a:p>
            <a:r>
              <a:rPr lang="en-US" dirty="0">
                <a:solidFill>
                  <a:schemeClr val="bg1"/>
                </a:solidFill>
                <a:latin typeface="Corbel" panose="020B0503020204020204" pitchFamily="34" charset="0"/>
              </a:rPr>
              <a:t>The ATA has interpreted telemedicine to include transmission of an evaluative or therapeutic act through any means, method, device, or instrumentality, including emails and phone calls. </a:t>
            </a:r>
          </a:p>
          <a:p>
            <a:r>
              <a:rPr lang="en-US" dirty="0">
                <a:solidFill>
                  <a:schemeClr val="bg1"/>
                </a:solidFill>
                <a:latin typeface="Corbel" panose="020B0503020204020204" pitchFamily="34" charset="0"/>
              </a:rPr>
              <a:t>The FSMB Model Policy tracks the CMS definition, excluding phone calls, emails, instant messaging and fax.</a:t>
            </a:r>
          </a:p>
          <a:p>
            <a:pPr marL="0" indent="0">
              <a:buNone/>
            </a:pPr>
            <a:endParaRPr lang="en-US" dirty="0"/>
          </a:p>
          <a:p>
            <a:endParaRPr lang="en-US" dirty="0"/>
          </a:p>
        </p:txBody>
      </p:sp>
      <p:pic>
        <p:nvPicPr>
          <p:cNvPr id="7" name="Picture 6"/>
          <p:cNvPicPr>
            <a:picLocks noChangeAspect="1"/>
          </p:cNvPicPr>
          <p:nvPr/>
        </p:nvPicPr>
        <p:blipFill>
          <a:blip r:embed="rId3"/>
          <a:stretch>
            <a:fillRect/>
          </a:stretch>
        </p:blipFill>
        <p:spPr>
          <a:xfrm>
            <a:off x="838200" y="4354215"/>
            <a:ext cx="3769138" cy="2503785"/>
          </a:xfrm>
          <a:prstGeom prst="rect">
            <a:avLst/>
          </a:prstGeom>
        </p:spPr>
      </p:pic>
    </p:spTree>
    <p:extLst>
      <p:ext uri="{BB962C8B-B14F-4D97-AF65-F5344CB8AC3E}">
        <p14:creationId xmlns:p14="http://schemas.microsoft.com/office/powerpoint/2010/main" val="3400057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What ISN’T Telehealth?</a:t>
            </a:r>
          </a:p>
        </p:txBody>
      </p:sp>
      <p:sp>
        <p:nvSpPr>
          <p:cNvPr id="3" name="Content Placeholder 2"/>
          <p:cNvSpPr>
            <a:spLocks noGrp="1"/>
          </p:cNvSpPr>
          <p:nvPr>
            <p:ph idx="1"/>
          </p:nvPr>
        </p:nvSpPr>
        <p:spPr>
          <a:xfrm>
            <a:off x="1067686" y="1874789"/>
            <a:ext cx="8946541" cy="3775388"/>
          </a:xfrm>
        </p:spPr>
        <p:txBody>
          <a:bodyPr>
            <a:normAutofit fontScale="92500" lnSpcReduction="10000"/>
          </a:bodyPr>
          <a:lstStyle/>
          <a:p>
            <a:pPr marL="0" indent="0">
              <a:buNone/>
            </a:pPr>
            <a:r>
              <a:rPr lang="en-US" dirty="0">
                <a:solidFill>
                  <a:schemeClr val="bg1"/>
                </a:solidFill>
                <a:latin typeface="Corbel" panose="020B0503020204020204" pitchFamily="34" charset="0"/>
              </a:rPr>
              <a:t>Store and Forward?*</a:t>
            </a:r>
          </a:p>
          <a:p>
            <a:r>
              <a:rPr lang="en-US" dirty="0">
                <a:solidFill>
                  <a:schemeClr val="bg1"/>
                </a:solidFill>
                <a:latin typeface="Corbel" panose="020B0503020204020204" pitchFamily="34" charset="0"/>
              </a:rPr>
              <a:t>Store and Forward refers to technology where information is stored and transmitted to be viewed by the distant site at any time. </a:t>
            </a:r>
          </a:p>
          <a:p>
            <a:r>
              <a:rPr lang="en-US" dirty="0">
                <a:solidFill>
                  <a:schemeClr val="bg1"/>
                </a:solidFill>
                <a:latin typeface="Corbel" panose="020B0503020204020204" pitchFamily="34" charset="0"/>
              </a:rPr>
              <a:t>It is not interactive, however, and therefore does NOT meet Kentucky (or many other) standards for telehealth services.</a:t>
            </a:r>
          </a:p>
          <a:p>
            <a:r>
              <a:rPr lang="en-US" dirty="0">
                <a:solidFill>
                  <a:schemeClr val="bg1"/>
                </a:solidFill>
                <a:latin typeface="Corbel" panose="020B0503020204020204" pitchFamily="34" charset="0"/>
              </a:rPr>
              <a:t>Store and forward technology is as simple as sending x-rays or digital photos of skin conditions. In ophthalmology, retinal cameras can take pictures of retinas and send them to specialists to review for diabetic retinopathy.</a:t>
            </a:r>
          </a:p>
          <a:p>
            <a:endParaRPr lang="en-US" dirty="0">
              <a:solidFill>
                <a:schemeClr val="bg1"/>
              </a:solidFill>
            </a:endParaRPr>
          </a:p>
          <a:p>
            <a:pPr marL="0" indent="0">
              <a:buNone/>
            </a:pPr>
            <a:endParaRPr lang="en-US" dirty="0"/>
          </a:p>
          <a:p>
            <a:endParaRPr lang="en-US" dirty="0"/>
          </a:p>
        </p:txBody>
      </p:sp>
    </p:spTree>
    <p:extLst>
      <p:ext uri="{BB962C8B-B14F-4D97-AF65-F5344CB8AC3E}">
        <p14:creationId xmlns:p14="http://schemas.microsoft.com/office/powerpoint/2010/main" val="943209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40017" y="815761"/>
            <a:ext cx="8946541" cy="1517218"/>
          </a:xfrm>
        </p:spPr>
        <p:txBody>
          <a:bodyPr>
            <a:normAutofit/>
          </a:bodyPr>
          <a:lstStyle/>
          <a:p>
            <a:pPr marL="0" indent="0" algn="ctr">
              <a:buNone/>
            </a:pPr>
            <a:r>
              <a:rPr lang="en-US" sz="4000" dirty="0">
                <a:latin typeface="Garamond" panose="02020404030301010803" pitchFamily="18" charset="0"/>
              </a:rPr>
              <a:t>What is the difference between “telehealth” and “telemedicine”?</a:t>
            </a:r>
          </a:p>
        </p:txBody>
      </p:sp>
      <p:sp>
        <p:nvSpPr>
          <p:cNvPr id="5" name="TextBox 4"/>
          <p:cNvSpPr txBox="1"/>
          <p:nvPr/>
        </p:nvSpPr>
        <p:spPr>
          <a:xfrm>
            <a:off x="1240017" y="2412357"/>
            <a:ext cx="9228930" cy="3108543"/>
          </a:xfrm>
          <a:prstGeom prst="rect">
            <a:avLst/>
          </a:prstGeom>
          <a:noFill/>
        </p:spPr>
        <p:txBody>
          <a:bodyPr wrap="square" rtlCol="0">
            <a:spAutoFit/>
          </a:bodyPr>
          <a:lstStyle/>
          <a:p>
            <a:pPr algn="ctr"/>
            <a:r>
              <a:rPr lang="en-US" sz="2800" dirty="0">
                <a:latin typeface="Corbel" panose="020B0503020204020204" pitchFamily="34" charset="0"/>
              </a:rPr>
              <a:t>The terms are often used synonymously, but precise definitions may differ, depending on which entity is defining the term. Generally, telehealth is a broader category than telemedicine, but different entities use it in different ways. </a:t>
            </a:r>
          </a:p>
          <a:p>
            <a:pPr algn="ctr"/>
            <a:endParaRPr lang="en-US" sz="2800" dirty="0">
              <a:latin typeface="Corbel" panose="020B0503020204020204" pitchFamily="34" charset="0"/>
            </a:endParaRPr>
          </a:p>
          <a:p>
            <a:pPr algn="ctr"/>
            <a:r>
              <a:rPr lang="en-US" sz="2800" dirty="0">
                <a:latin typeface="Corbel" panose="020B0503020204020204" pitchFamily="34" charset="0"/>
              </a:rPr>
              <a:t>In Kentucky, “telehealth” is the term used by statute, so the remainder of this presentation will use that term.</a:t>
            </a:r>
          </a:p>
        </p:txBody>
      </p:sp>
    </p:spTree>
    <p:extLst>
      <p:ext uri="{BB962C8B-B14F-4D97-AF65-F5344CB8AC3E}">
        <p14:creationId xmlns:p14="http://schemas.microsoft.com/office/powerpoint/2010/main" val="48266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HIPAA Privacy and Security</a:t>
            </a:r>
          </a:p>
        </p:txBody>
      </p:sp>
      <p:sp>
        <p:nvSpPr>
          <p:cNvPr id="3" name="Content Placeholder 2"/>
          <p:cNvSpPr>
            <a:spLocks noGrp="1"/>
          </p:cNvSpPr>
          <p:nvPr>
            <p:ph idx="1"/>
          </p:nvPr>
        </p:nvSpPr>
        <p:spPr/>
        <p:txBody>
          <a:bodyPr>
            <a:normAutofit/>
          </a:bodyPr>
          <a:lstStyle/>
          <a:p>
            <a:r>
              <a:rPr lang="en-US" sz="3200" dirty="0">
                <a:solidFill>
                  <a:schemeClr val="bg1"/>
                </a:solidFill>
                <a:latin typeface="Corbel" panose="020B0503020204020204" pitchFamily="34" charset="0"/>
              </a:rPr>
              <a:t>Telehealth providers must abide by the strictures of the HIPAA, which include Privacy and Security Rules.</a:t>
            </a:r>
          </a:p>
          <a:p>
            <a:pPr lvl="1"/>
            <a:r>
              <a:rPr lang="en-US" sz="2800" dirty="0">
                <a:solidFill>
                  <a:schemeClr val="bg1"/>
                </a:solidFill>
                <a:latin typeface="Corbel" panose="020B0503020204020204" pitchFamily="34" charset="0"/>
              </a:rPr>
              <a:t>The Privacy Rule outlines how electronic Protected Health Information (“</a:t>
            </a:r>
            <a:r>
              <a:rPr lang="en-US" sz="2800" dirty="0" err="1">
                <a:solidFill>
                  <a:schemeClr val="bg1"/>
                </a:solidFill>
                <a:latin typeface="Corbel" panose="020B0503020204020204" pitchFamily="34" charset="0"/>
              </a:rPr>
              <a:t>ePHI</a:t>
            </a:r>
            <a:r>
              <a:rPr lang="en-US" sz="2800" dirty="0">
                <a:solidFill>
                  <a:schemeClr val="bg1"/>
                </a:solidFill>
                <a:latin typeface="Corbel" panose="020B0503020204020204" pitchFamily="34" charset="0"/>
              </a:rPr>
              <a:t>”) can and cannot be disclosed.</a:t>
            </a:r>
          </a:p>
          <a:p>
            <a:pPr lvl="1"/>
            <a:r>
              <a:rPr lang="en-US" sz="2800" dirty="0">
                <a:solidFill>
                  <a:schemeClr val="bg1"/>
                </a:solidFill>
                <a:latin typeface="Corbel" panose="020B0503020204020204" pitchFamily="34" charset="0"/>
              </a:rPr>
              <a:t>The Security Rule requires technical and administrative safeguards to protect the retention and transmittal of </a:t>
            </a:r>
            <a:r>
              <a:rPr lang="en-US" sz="2800" dirty="0" err="1">
                <a:solidFill>
                  <a:schemeClr val="bg1"/>
                </a:solidFill>
                <a:latin typeface="Corbel" panose="020B0503020204020204" pitchFamily="34" charset="0"/>
              </a:rPr>
              <a:t>ePHI</a:t>
            </a:r>
            <a:r>
              <a:rPr lang="en-US" sz="2800" dirty="0">
                <a:solidFill>
                  <a:schemeClr val="bg1"/>
                </a:solidFill>
                <a:latin typeface="Corbel" panose="020B0503020204020204" pitchFamily="34" charset="0"/>
              </a:rPr>
              <a:t> to prevent breach and inadvertent disclosure.</a:t>
            </a:r>
          </a:p>
        </p:txBody>
      </p:sp>
    </p:spTree>
    <p:extLst>
      <p:ext uri="{BB962C8B-B14F-4D97-AF65-F5344CB8AC3E}">
        <p14:creationId xmlns:p14="http://schemas.microsoft.com/office/powerpoint/2010/main" val="1790427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Telehealth in Kentucky</a:t>
            </a:r>
          </a:p>
        </p:txBody>
      </p:sp>
      <p:sp>
        <p:nvSpPr>
          <p:cNvPr id="3" name="Content Placeholder 2"/>
          <p:cNvSpPr>
            <a:spLocks noGrp="1"/>
          </p:cNvSpPr>
          <p:nvPr>
            <p:ph idx="1"/>
          </p:nvPr>
        </p:nvSpPr>
        <p:spPr>
          <a:xfrm>
            <a:off x="4332523" y="1455576"/>
            <a:ext cx="7021277" cy="4730620"/>
          </a:xfrm>
        </p:spPr>
        <p:txBody>
          <a:bodyPr>
            <a:normAutofit fontScale="92500" lnSpcReduction="10000"/>
          </a:bodyPr>
          <a:lstStyle/>
          <a:p>
            <a:r>
              <a:rPr lang="en-US" dirty="0">
                <a:solidFill>
                  <a:schemeClr val="bg1"/>
                </a:solidFill>
                <a:latin typeface="Corbel" panose="020B0503020204020204" pitchFamily="34" charset="0"/>
              </a:rPr>
              <a:t>Kentucky’s Medical Practice Act defines </a:t>
            </a:r>
            <a:r>
              <a:rPr lang="en-US" b="1" dirty="0">
                <a:solidFill>
                  <a:schemeClr val="bg1"/>
                </a:solidFill>
                <a:latin typeface="Corbel" panose="020B0503020204020204" pitchFamily="34" charset="0"/>
              </a:rPr>
              <a:t>telehealth</a:t>
            </a:r>
            <a:r>
              <a:rPr lang="en-US" dirty="0">
                <a:solidFill>
                  <a:schemeClr val="bg1"/>
                </a:solidFill>
                <a:latin typeface="Corbel" panose="020B0503020204020204" pitchFamily="34" charset="0"/>
              </a:rPr>
              <a:t> as “the use of interactive audio, video, or other electronic media to deliver health care.  It includes the use of electronic media for diagnosis, consultation, treatment, transfer of medical data and medical education.” KRS 311.550(17).</a:t>
            </a:r>
          </a:p>
          <a:p>
            <a:r>
              <a:rPr lang="en-US" dirty="0">
                <a:solidFill>
                  <a:schemeClr val="bg1"/>
                </a:solidFill>
                <a:latin typeface="Corbel" panose="020B0503020204020204" pitchFamily="34" charset="0"/>
              </a:rPr>
              <a:t>In 2014, the Kentucky Board of Medical Licensure (“KBML”) adopted a helpful policy that accepts the FSMB’s model policy as the accepted and prevailing standard of practice for use of telehealth tools when practicing medicine.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426377">
            <a:off x="-288296" y="2842742"/>
            <a:ext cx="4379058" cy="2483665"/>
          </a:xfrm>
          <a:prstGeom prst="rect">
            <a:avLst/>
          </a:prstGeom>
        </p:spPr>
      </p:pic>
    </p:spTree>
    <p:extLst>
      <p:ext uri="{BB962C8B-B14F-4D97-AF65-F5344CB8AC3E}">
        <p14:creationId xmlns:p14="http://schemas.microsoft.com/office/powerpoint/2010/main" val="1400681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54" y="0"/>
            <a:ext cx="9929148" cy="7546459"/>
          </a:xfrm>
          <a:prstGeom prst="rect">
            <a:avLst/>
          </a:prstGeom>
        </p:spPr>
      </p:pic>
    </p:spTree>
    <p:extLst>
      <p:ext uri="{BB962C8B-B14F-4D97-AF65-F5344CB8AC3E}">
        <p14:creationId xmlns:p14="http://schemas.microsoft.com/office/powerpoint/2010/main" val="3633969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Telehealth in Kentucky</a:t>
            </a:r>
          </a:p>
        </p:txBody>
      </p:sp>
      <p:sp>
        <p:nvSpPr>
          <p:cNvPr id="3" name="Content Placeholder 2"/>
          <p:cNvSpPr>
            <a:spLocks noGrp="1"/>
          </p:cNvSpPr>
          <p:nvPr>
            <p:ph idx="1"/>
          </p:nvPr>
        </p:nvSpPr>
        <p:spPr>
          <a:xfrm>
            <a:off x="1104293" y="1758719"/>
            <a:ext cx="8946541" cy="4387639"/>
          </a:xfrm>
        </p:spPr>
        <p:txBody>
          <a:bodyPr>
            <a:normAutofit/>
          </a:bodyPr>
          <a:lstStyle/>
          <a:p>
            <a:r>
              <a:rPr lang="en-US" dirty="0">
                <a:solidFill>
                  <a:schemeClr val="bg1"/>
                </a:solidFill>
                <a:latin typeface="Corbel" panose="020B0503020204020204" pitchFamily="34" charset="0"/>
              </a:rPr>
              <a:t>The KBML recognizes that a patient/physician relationship via telehealth can be established with the informed consent of the patient, but includes complicated requirements for:</a:t>
            </a:r>
          </a:p>
          <a:p>
            <a:pPr lvl="1"/>
            <a:r>
              <a:rPr lang="en-US" dirty="0">
                <a:solidFill>
                  <a:schemeClr val="bg1"/>
                </a:solidFill>
                <a:latin typeface="Corbel" panose="020B0503020204020204" pitchFamily="34" charset="0"/>
              </a:rPr>
              <a:t>Establishing the patient/physician relationship</a:t>
            </a:r>
          </a:p>
          <a:p>
            <a:pPr lvl="1"/>
            <a:r>
              <a:rPr lang="en-US" dirty="0">
                <a:solidFill>
                  <a:schemeClr val="bg1"/>
                </a:solidFill>
                <a:latin typeface="Corbel" panose="020B0503020204020204" pitchFamily="34" charset="0"/>
              </a:rPr>
              <a:t>Obtaining informed consent</a:t>
            </a:r>
          </a:p>
          <a:p>
            <a:pPr lvl="1"/>
            <a:r>
              <a:rPr lang="en-US" dirty="0">
                <a:solidFill>
                  <a:schemeClr val="bg1"/>
                </a:solidFill>
                <a:latin typeface="Corbel" panose="020B0503020204020204" pitchFamily="34" charset="0"/>
              </a:rPr>
              <a:t>Providing examination and treatment services</a:t>
            </a:r>
          </a:p>
          <a:p>
            <a:pPr lvl="1"/>
            <a:r>
              <a:rPr lang="en-US" dirty="0">
                <a:solidFill>
                  <a:schemeClr val="bg1"/>
                </a:solidFill>
                <a:latin typeface="Corbel" panose="020B0503020204020204" pitchFamily="34" charset="0"/>
              </a:rPr>
              <a:t>Keeping medical records</a:t>
            </a:r>
          </a:p>
          <a:p>
            <a:pPr lvl="1"/>
            <a:r>
              <a:rPr lang="en-US" dirty="0">
                <a:solidFill>
                  <a:schemeClr val="bg1"/>
                </a:solidFill>
                <a:latin typeface="Corbel" panose="020B0503020204020204" pitchFamily="34" charset="0"/>
              </a:rPr>
              <a:t>Maintaining patient privacy</a:t>
            </a:r>
          </a:p>
          <a:p>
            <a:pPr lvl="1"/>
            <a:r>
              <a:rPr lang="en-US" dirty="0">
                <a:solidFill>
                  <a:schemeClr val="bg1"/>
                </a:solidFill>
                <a:latin typeface="Corbel" panose="020B0503020204020204" pitchFamily="34" charset="0"/>
              </a:rPr>
              <a:t>Prescribing</a:t>
            </a:r>
          </a:p>
        </p:txBody>
      </p:sp>
    </p:spTree>
    <p:extLst>
      <p:ext uri="{BB962C8B-B14F-4D97-AF65-F5344CB8AC3E}">
        <p14:creationId xmlns:p14="http://schemas.microsoft.com/office/powerpoint/2010/main" val="15539494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Telehealth in Kentucky</a:t>
            </a:r>
          </a:p>
        </p:txBody>
      </p:sp>
      <p:sp>
        <p:nvSpPr>
          <p:cNvPr id="3" name="Content Placeholder 2"/>
          <p:cNvSpPr>
            <a:spLocks noGrp="1"/>
          </p:cNvSpPr>
          <p:nvPr>
            <p:ph idx="1"/>
          </p:nvPr>
        </p:nvSpPr>
        <p:spPr>
          <a:xfrm>
            <a:off x="1104293" y="1758719"/>
            <a:ext cx="8946541" cy="4387639"/>
          </a:xfrm>
        </p:spPr>
        <p:txBody>
          <a:bodyPr>
            <a:normAutofit/>
          </a:bodyPr>
          <a:lstStyle/>
          <a:p>
            <a:r>
              <a:rPr lang="en-US" dirty="0">
                <a:solidFill>
                  <a:schemeClr val="bg1"/>
                </a:solidFill>
                <a:latin typeface="Corbel" panose="020B0503020204020204" pitchFamily="34" charset="0"/>
              </a:rPr>
              <a:t>All requirements for prescribing whether in person or via telemedicine must be met.</a:t>
            </a:r>
          </a:p>
          <a:p>
            <a:r>
              <a:rPr lang="en-US" dirty="0">
                <a:solidFill>
                  <a:schemeClr val="bg1"/>
                </a:solidFill>
                <a:latin typeface="Corbel" panose="020B0503020204020204" pitchFamily="34" charset="0"/>
              </a:rPr>
              <a:t>Physicians will be held to the same standards for in-person prescribing when prescribing via telemedicine. </a:t>
            </a:r>
          </a:p>
        </p:txBody>
      </p:sp>
    </p:spTree>
    <p:extLst>
      <p:ext uri="{BB962C8B-B14F-4D97-AF65-F5344CB8AC3E}">
        <p14:creationId xmlns:p14="http://schemas.microsoft.com/office/powerpoint/2010/main" val="1277561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Getting Reimbursed for Telehealth Services - MEDICARE</a:t>
            </a:r>
          </a:p>
        </p:txBody>
      </p:sp>
      <p:sp>
        <p:nvSpPr>
          <p:cNvPr id="3" name="Content Placeholder 2"/>
          <p:cNvSpPr>
            <a:spLocks noGrp="1"/>
          </p:cNvSpPr>
          <p:nvPr>
            <p:ph idx="1"/>
          </p:nvPr>
        </p:nvSpPr>
        <p:spPr/>
        <p:txBody>
          <a:bodyPr/>
          <a:lstStyle/>
          <a:p>
            <a:pPr marL="0" indent="0">
              <a:buNone/>
            </a:pPr>
            <a:r>
              <a:rPr lang="en-US" dirty="0">
                <a:solidFill>
                  <a:schemeClr val="bg1"/>
                </a:solidFill>
                <a:latin typeface="Corbel" panose="020B0503020204020204" pitchFamily="34" charset="0"/>
              </a:rPr>
              <a:t>CMS announced final requirements for Medicare telehealth services in 2014.</a:t>
            </a:r>
          </a:p>
          <a:p>
            <a:endParaRPr lang="en-US" dirty="0">
              <a:solidFill>
                <a:schemeClr val="bg1"/>
              </a:solidFill>
              <a:latin typeface="Corbel" panose="020B0503020204020204" pitchFamily="34" charset="0"/>
            </a:endParaRPr>
          </a:p>
          <a:p>
            <a:pPr lvl="1"/>
            <a:r>
              <a:rPr lang="en-US" dirty="0">
                <a:solidFill>
                  <a:schemeClr val="bg1"/>
                </a:solidFill>
                <a:latin typeface="Corbel" panose="020B0503020204020204" pitchFamily="34" charset="0"/>
              </a:rPr>
              <a:t>What are the requirements?</a:t>
            </a:r>
          </a:p>
          <a:p>
            <a:pPr lvl="2"/>
            <a:r>
              <a:rPr lang="en-US" dirty="0">
                <a:solidFill>
                  <a:schemeClr val="bg1"/>
                </a:solidFill>
                <a:latin typeface="Corbel" panose="020B0503020204020204" pitchFamily="34" charset="0"/>
              </a:rPr>
              <a:t>Beneficiary must be located in an area outside a metropolitan statistical area or in a Rural Health Professional Shortage Area (“HPSA”).</a:t>
            </a:r>
          </a:p>
          <a:p>
            <a:pPr lvl="2"/>
            <a:r>
              <a:rPr lang="en-US" dirty="0">
                <a:solidFill>
                  <a:schemeClr val="bg1"/>
                </a:solidFill>
                <a:latin typeface="Corbel" panose="020B0503020204020204" pitchFamily="34" charset="0"/>
              </a:rPr>
              <a:t>Medicare will only pay for face-to-face, interactive consultation service.</a:t>
            </a:r>
          </a:p>
          <a:p>
            <a:pPr lvl="2"/>
            <a:r>
              <a:rPr lang="en-US" dirty="0">
                <a:solidFill>
                  <a:schemeClr val="bg1"/>
                </a:solidFill>
                <a:latin typeface="Corbel" panose="020B0503020204020204" pitchFamily="34" charset="0"/>
              </a:rPr>
              <a:t>The patient must be present in an approved healthcare facility (hospitals, rural health clinics, physician offices, etc.)</a:t>
            </a:r>
          </a:p>
          <a:p>
            <a:pPr lvl="2"/>
            <a:r>
              <a:rPr lang="en-US" dirty="0">
                <a:solidFill>
                  <a:schemeClr val="bg1"/>
                </a:solidFill>
                <a:latin typeface="Corbel" panose="020B0503020204020204" pitchFamily="34" charset="0"/>
              </a:rPr>
              <a:t>An interactive audio and video telecommunications system that permits real-time communication between the provider and the beneficiary must be used. </a:t>
            </a:r>
          </a:p>
        </p:txBody>
      </p:sp>
    </p:spTree>
    <p:extLst>
      <p:ext uri="{BB962C8B-B14F-4D97-AF65-F5344CB8AC3E}">
        <p14:creationId xmlns:p14="http://schemas.microsoft.com/office/powerpoint/2010/main" val="2136616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Getting Reimbursed for Telehealth Services - MEDICARE</a:t>
            </a:r>
          </a:p>
        </p:txBody>
      </p:sp>
      <p:sp>
        <p:nvSpPr>
          <p:cNvPr id="3" name="Content Placeholder 2"/>
          <p:cNvSpPr>
            <a:spLocks noGrp="1"/>
          </p:cNvSpPr>
          <p:nvPr>
            <p:ph idx="1"/>
          </p:nvPr>
        </p:nvSpPr>
        <p:spPr/>
        <p:txBody>
          <a:bodyPr/>
          <a:lstStyle/>
          <a:p>
            <a:r>
              <a:rPr lang="en-US" dirty="0">
                <a:solidFill>
                  <a:schemeClr val="bg1"/>
                </a:solidFill>
                <a:latin typeface="Corbel" panose="020B0503020204020204" pitchFamily="34" charset="0"/>
              </a:rPr>
              <a:t>Who may receive payment?</a:t>
            </a:r>
          </a:p>
          <a:p>
            <a:pPr lvl="1"/>
            <a:r>
              <a:rPr lang="en-US" dirty="0">
                <a:solidFill>
                  <a:schemeClr val="bg1"/>
                </a:solidFill>
                <a:latin typeface="Corbel" panose="020B0503020204020204" pitchFamily="34" charset="0"/>
              </a:rPr>
              <a:t>Physicians</a:t>
            </a:r>
          </a:p>
          <a:p>
            <a:pPr lvl="1"/>
            <a:r>
              <a:rPr lang="en-US" dirty="0">
                <a:solidFill>
                  <a:schemeClr val="bg1"/>
                </a:solidFill>
                <a:latin typeface="Corbel" panose="020B0503020204020204" pitchFamily="34" charset="0"/>
              </a:rPr>
              <a:t>Physician assistants</a:t>
            </a:r>
          </a:p>
          <a:p>
            <a:pPr lvl="1"/>
            <a:r>
              <a:rPr lang="en-US" dirty="0">
                <a:solidFill>
                  <a:schemeClr val="bg1"/>
                </a:solidFill>
                <a:latin typeface="Corbel" panose="020B0503020204020204" pitchFamily="34" charset="0"/>
              </a:rPr>
              <a:t>Nurse practitioners</a:t>
            </a:r>
          </a:p>
          <a:p>
            <a:pPr lvl="1"/>
            <a:r>
              <a:rPr lang="en-US" dirty="0">
                <a:solidFill>
                  <a:schemeClr val="bg1"/>
                </a:solidFill>
                <a:latin typeface="Corbel" panose="020B0503020204020204" pitchFamily="34" charset="0"/>
              </a:rPr>
              <a:t>Nurse-midwives</a:t>
            </a:r>
          </a:p>
          <a:p>
            <a:pPr lvl="1"/>
            <a:r>
              <a:rPr lang="en-US" dirty="0">
                <a:solidFill>
                  <a:schemeClr val="bg1"/>
                </a:solidFill>
                <a:latin typeface="Corbel" panose="020B0503020204020204" pitchFamily="34" charset="0"/>
              </a:rPr>
              <a:t>Clinical nurse specialists</a:t>
            </a:r>
          </a:p>
          <a:p>
            <a:pPr lvl="1"/>
            <a:r>
              <a:rPr lang="en-US" dirty="0">
                <a:solidFill>
                  <a:schemeClr val="bg1"/>
                </a:solidFill>
                <a:latin typeface="Corbel" panose="020B0503020204020204" pitchFamily="34" charset="0"/>
              </a:rPr>
              <a:t>Clinical psychologists</a:t>
            </a:r>
          </a:p>
          <a:p>
            <a:pPr lvl="1"/>
            <a:r>
              <a:rPr lang="en-US" dirty="0">
                <a:solidFill>
                  <a:schemeClr val="bg1"/>
                </a:solidFill>
                <a:latin typeface="Corbel" panose="020B0503020204020204" pitchFamily="34" charset="0"/>
              </a:rPr>
              <a:t>Clinical social workers</a:t>
            </a:r>
          </a:p>
          <a:p>
            <a:pPr lvl="1"/>
            <a:r>
              <a:rPr lang="en-US" dirty="0">
                <a:solidFill>
                  <a:schemeClr val="bg1"/>
                </a:solidFill>
                <a:latin typeface="Corbel" panose="020B0503020204020204" pitchFamily="34" charset="0"/>
              </a:rPr>
              <a:t>Dieticians or nutrition professionals</a:t>
            </a:r>
          </a:p>
        </p:txBody>
      </p:sp>
      <p:pic>
        <p:nvPicPr>
          <p:cNvPr id="5" name="Picture 4"/>
          <p:cNvPicPr>
            <a:picLocks noChangeAspect="1"/>
          </p:cNvPicPr>
          <p:nvPr/>
        </p:nvPicPr>
        <p:blipFill>
          <a:blip r:embed="rId3"/>
          <a:stretch>
            <a:fillRect/>
          </a:stretch>
        </p:blipFill>
        <p:spPr>
          <a:xfrm>
            <a:off x="6626577" y="1474237"/>
            <a:ext cx="5721710" cy="3812527"/>
          </a:xfrm>
          <a:prstGeom prst="rect">
            <a:avLst/>
          </a:prstGeom>
        </p:spPr>
      </p:pic>
    </p:spTree>
    <p:extLst>
      <p:ext uri="{BB962C8B-B14F-4D97-AF65-F5344CB8AC3E}">
        <p14:creationId xmlns:p14="http://schemas.microsoft.com/office/powerpoint/2010/main" val="26031829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Getting Reimbursed for Telehealth Services - MEDICARE</a:t>
            </a:r>
          </a:p>
        </p:txBody>
      </p:sp>
      <p:sp>
        <p:nvSpPr>
          <p:cNvPr id="3" name="Content Placeholder 2"/>
          <p:cNvSpPr>
            <a:spLocks noGrp="1"/>
          </p:cNvSpPr>
          <p:nvPr>
            <p:ph idx="1"/>
          </p:nvPr>
        </p:nvSpPr>
        <p:spPr/>
        <p:txBody>
          <a:bodyPr>
            <a:normAutofit fontScale="92500" lnSpcReduction="10000"/>
          </a:bodyPr>
          <a:lstStyle/>
          <a:p>
            <a:r>
              <a:rPr lang="en-US" dirty="0">
                <a:solidFill>
                  <a:schemeClr val="bg1"/>
                </a:solidFill>
                <a:latin typeface="Corbel" panose="020B0503020204020204" pitchFamily="34" charset="0"/>
              </a:rPr>
              <a:t>What services are covered?</a:t>
            </a:r>
          </a:p>
          <a:p>
            <a:pPr lvl="1"/>
            <a:r>
              <a:rPr lang="en-US" dirty="0">
                <a:solidFill>
                  <a:schemeClr val="bg1"/>
                </a:solidFill>
                <a:latin typeface="Corbel" panose="020B0503020204020204" pitchFamily="34" charset="0"/>
              </a:rPr>
              <a:t>Psychiatric and behavioral services</a:t>
            </a:r>
          </a:p>
          <a:p>
            <a:pPr lvl="1"/>
            <a:r>
              <a:rPr lang="en-US" dirty="0">
                <a:solidFill>
                  <a:schemeClr val="bg1"/>
                </a:solidFill>
                <a:latin typeface="Corbel" panose="020B0503020204020204" pitchFamily="34" charset="0"/>
              </a:rPr>
              <a:t>Remote medical services</a:t>
            </a:r>
          </a:p>
          <a:p>
            <a:pPr lvl="1"/>
            <a:r>
              <a:rPr lang="en-US" dirty="0">
                <a:solidFill>
                  <a:schemeClr val="bg1"/>
                </a:solidFill>
                <a:latin typeface="Corbel" panose="020B0503020204020204" pitchFamily="34" charset="0"/>
              </a:rPr>
              <a:t>Psychological testing</a:t>
            </a:r>
          </a:p>
          <a:p>
            <a:pPr lvl="1"/>
            <a:r>
              <a:rPr lang="en-US" dirty="0">
                <a:solidFill>
                  <a:schemeClr val="bg1"/>
                </a:solidFill>
                <a:latin typeface="Corbel" panose="020B0503020204020204" pitchFamily="34" charset="0"/>
              </a:rPr>
              <a:t>Psychotherapy</a:t>
            </a:r>
          </a:p>
          <a:p>
            <a:pPr lvl="1"/>
            <a:r>
              <a:rPr lang="en-US" dirty="0">
                <a:solidFill>
                  <a:schemeClr val="bg1"/>
                </a:solidFill>
                <a:latin typeface="Corbel" panose="020B0503020204020204" pitchFamily="34" charset="0"/>
              </a:rPr>
              <a:t>Prolonged office visits</a:t>
            </a:r>
          </a:p>
          <a:p>
            <a:pPr lvl="1"/>
            <a:r>
              <a:rPr lang="en-US" dirty="0">
                <a:solidFill>
                  <a:schemeClr val="bg1"/>
                </a:solidFill>
                <a:latin typeface="Corbel" panose="020B0503020204020204" pitchFamily="34" charset="0"/>
              </a:rPr>
              <a:t>Annual wellness check-ups</a:t>
            </a:r>
          </a:p>
          <a:p>
            <a:pPr lvl="1"/>
            <a:r>
              <a:rPr lang="en-US" dirty="0">
                <a:solidFill>
                  <a:schemeClr val="bg1"/>
                </a:solidFill>
                <a:latin typeface="Corbel" panose="020B0503020204020204" pitchFamily="34" charset="0"/>
              </a:rPr>
              <a:t>Non face-to-face chronic care management</a:t>
            </a:r>
          </a:p>
          <a:p>
            <a:pPr lvl="1"/>
            <a:r>
              <a:rPr lang="en-US" dirty="0">
                <a:solidFill>
                  <a:schemeClr val="bg1"/>
                </a:solidFill>
                <a:latin typeface="Corbel" panose="020B0503020204020204" pitchFamily="34" charset="0"/>
              </a:rPr>
              <a:t>Transitional care management services</a:t>
            </a:r>
          </a:p>
          <a:p>
            <a:pPr lvl="1"/>
            <a:r>
              <a:rPr lang="en-US" dirty="0">
                <a:solidFill>
                  <a:schemeClr val="bg1"/>
                </a:solidFill>
                <a:latin typeface="Corbel" panose="020B0503020204020204" pitchFamily="34" charset="0"/>
              </a:rPr>
              <a:t>Smoking cessation</a:t>
            </a:r>
          </a:p>
          <a:p>
            <a:pPr lvl="1"/>
            <a:r>
              <a:rPr lang="en-US" dirty="0">
                <a:solidFill>
                  <a:schemeClr val="bg1"/>
                </a:solidFill>
                <a:latin typeface="Corbel" panose="020B0503020204020204" pitchFamily="34" charset="0"/>
              </a:rPr>
              <a:t>Telehealth pharmacologic management</a:t>
            </a:r>
          </a:p>
          <a:p>
            <a:pPr lvl="1"/>
            <a:r>
              <a:rPr lang="en-US" dirty="0">
                <a:solidFill>
                  <a:schemeClr val="bg1"/>
                </a:solidFill>
                <a:latin typeface="Corbel" panose="020B0503020204020204" pitchFamily="34" charset="0"/>
              </a:rPr>
              <a:t>And more…</a:t>
            </a:r>
          </a:p>
        </p:txBody>
      </p:sp>
      <p:pic>
        <p:nvPicPr>
          <p:cNvPr id="5" name="Picture 4"/>
          <p:cNvPicPr>
            <a:picLocks noChangeAspect="1"/>
          </p:cNvPicPr>
          <p:nvPr/>
        </p:nvPicPr>
        <p:blipFill>
          <a:blip r:embed="rId3"/>
          <a:stretch>
            <a:fillRect/>
          </a:stretch>
        </p:blipFill>
        <p:spPr>
          <a:xfrm>
            <a:off x="6727369" y="886407"/>
            <a:ext cx="4786605" cy="4786605"/>
          </a:xfrm>
          <a:prstGeom prst="rect">
            <a:avLst/>
          </a:prstGeom>
        </p:spPr>
      </p:pic>
    </p:spTree>
    <p:extLst>
      <p:ext uri="{BB962C8B-B14F-4D97-AF65-F5344CB8AC3E}">
        <p14:creationId xmlns:p14="http://schemas.microsoft.com/office/powerpoint/2010/main" val="4019553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Reimbursement and Payment Issues for Telehealth</a:t>
            </a:r>
          </a:p>
        </p:txBody>
      </p:sp>
      <p:sp>
        <p:nvSpPr>
          <p:cNvPr id="3" name="Content Placeholder 2"/>
          <p:cNvSpPr>
            <a:spLocks noGrp="1"/>
          </p:cNvSpPr>
          <p:nvPr>
            <p:ph idx="1"/>
          </p:nvPr>
        </p:nvSpPr>
        <p:spPr/>
        <p:txBody>
          <a:bodyPr/>
          <a:lstStyle/>
          <a:p>
            <a:r>
              <a:rPr lang="en-US" dirty="0">
                <a:solidFill>
                  <a:schemeClr val="bg1"/>
                </a:solidFill>
                <a:latin typeface="Corbel" panose="020B0503020204020204" pitchFamily="34" charset="0"/>
              </a:rPr>
              <a:t>Third party payers have not traditionally covered telehealth services in the same manner as other services, and not to the same degree as the federal government.</a:t>
            </a:r>
          </a:p>
          <a:p>
            <a:pPr lvl="1"/>
            <a:r>
              <a:rPr lang="en-US" dirty="0">
                <a:solidFill>
                  <a:schemeClr val="bg1"/>
                </a:solidFill>
                <a:latin typeface="Corbel" panose="020B0503020204020204" pitchFamily="34" charset="0"/>
              </a:rPr>
              <a:t>Telehealth services have been denied for coverage on the basis of being considered experimental or investigational.</a:t>
            </a:r>
          </a:p>
          <a:p>
            <a:pPr lvl="1"/>
            <a:r>
              <a:rPr lang="en-US" dirty="0">
                <a:solidFill>
                  <a:schemeClr val="bg1"/>
                </a:solidFill>
                <a:latin typeface="Corbel" panose="020B0503020204020204" pitchFamily="34" charset="0"/>
              </a:rPr>
              <a:t>Third party payers have been concerned that telehealth services will lead to overutilization.</a:t>
            </a:r>
          </a:p>
          <a:p>
            <a:pPr lvl="1"/>
            <a:r>
              <a:rPr lang="en-US" dirty="0">
                <a:solidFill>
                  <a:schemeClr val="bg1"/>
                </a:solidFill>
                <a:latin typeface="Corbel" panose="020B0503020204020204" pitchFamily="34" charset="0"/>
              </a:rPr>
              <a:t>Increased coverage costs are a concern as well, as increased access may lead to expanded coverage.</a:t>
            </a:r>
          </a:p>
        </p:txBody>
      </p:sp>
    </p:spTree>
    <p:extLst>
      <p:ext uri="{BB962C8B-B14F-4D97-AF65-F5344CB8AC3E}">
        <p14:creationId xmlns:p14="http://schemas.microsoft.com/office/powerpoint/2010/main" val="41600223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panose="02020404030301010803" pitchFamily="18" charset="0"/>
              </a:rPr>
              <a:t>Telehealth Reimbursement in Kentucky</a:t>
            </a:r>
          </a:p>
        </p:txBody>
      </p:sp>
      <p:sp>
        <p:nvSpPr>
          <p:cNvPr id="3" name="Content Placeholder 2"/>
          <p:cNvSpPr>
            <a:spLocks noGrp="1"/>
          </p:cNvSpPr>
          <p:nvPr>
            <p:ph idx="1"/>
          </p:nvPr>
        </p:nvSpPr>
        <p:spPr>
          <a:xfrm>
            <a:off x="2827176" y="1993577"/>
            <a:ext cx="8526624" cy="4351338"/>
          </a:xfrm>
        </p:spPr>
        <p:txBody>
          <a:bodyPr>
            <a:normAutofit/>
          </a:bodyPr>
          <a:lstStyle/>
          <a:p>
            <a:pPr marL="0" indent="0">
              <a:buNone/>
            </a:pPr>
            <a:r>
              <a:rPr lang="en-US" dirty="0">
                <a:latin typeface="Corbel" panose="020B0503020204020204" pitchFamily="34" charset="0"/>
              </a:rPr>
              <a:t>KRS 304.17A-138 (1)(a):</a:t>
            </a:r>
          </a:p>
          <a:p>
            <a:pPr marL="0" indent="0">
              <a:buNone/>
            </a:pPr>
            <a:r>
              <a:rPr lang="en-US" sz="2400" dirty="0">
                <a:latin typeface="Corbel" panose="020B0503020204020204" pitchFamily="34" charset="0"/>
              </a:rPr>
              <a:t>“A health benefit plan shall not exclude a service from coverage solely because the service is provided through telehealth and not provided through a face-to-face consultation </a:t>
            </a:r>
            <a:r>
              <a:rPr lang="en-US" sz="2400" u="sng" dirty="0">
                <a:latin typeface="Corbel" panose="020B0503020204020204" pitchFamily="34" charset="0"/>
              </a:rPr>
              <a:t>if the consultation is provided through the telehealth network</a:t>
            </a:r>
            <a:r>
              <a:rPr lang="en-US" sz="2400" dirty="0">
                <a:latin typeface="Corbel" panose="020B0503020204020204" pitchFamily="34" charset="0"/>
              </a:rPr>
              <a:t> established under KRS 194A.125. A health benefit plan may provide coverage for a consultation at a site not within the telehealth network at the discretion of the insurer.”</a:t>
            </a:r>
          </a:p>
        </p:txBody>
      </p:sp>
    </p:spTree>
    <p:extLst>
      <p:ext uri="{BB962C8B-B14F-4D97-AF65-F5344CB8AC3E}">
        <p14:creationId xmlns:p14="http://schemas.microsoft.com/office/powerpoint/2010/main" val="33759909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Telehealth Reimbursement in Kentucky</a:t>
            </a:r>
          </a:p>
        </p:txBody>
      </p:sp>
      <p:sp>
        <p:nvSpPr>
          <p:cNvPr id="3" name="Content Placeholder 2"/>
          <p:cNvSpPr>
            <a:spLocks noGrp="1"/>
          </p:cNvSpPr>
          <p:nvPr>
            <p:ph idx="1"/>
          </p:nvPr>
        </p:nvSpPr>
        <p:spPr>
          <a:xfrm>
            <a:off x="838200" y="1690688"/>
            <a:ext cx="10515600" cy="4351338"/>
          </a:xfrm>
        </p:spPr>
        <p:txBody>
          <a:bodyPr>
            <a:normAutofit/>
          </a:bodyPr>
          <a:lstStyle/>
          <a:p>
            <a:r>
              <a:rPr lang="en-US" dirty="0">
                <a:solidFill>
                  <a:schemeClr val="bg1"/>
                </a:solidFill>
                <a:latin typeface="Corbel" panose="020B0503020204020204" pitchFamily="34" charset="0"/>
              </a:rPr>
              <a:t>KRS 194A.125 created a Telehealth Board to create a network of telehealth providers supported by the hospitals at the University of Kentucky and the University of Louisville. </a:t>
            </a:r>
          </a:p>
          <a:p>
            <a:r>
              <a:rPr lang="en-US" dirty="0">
                <a:solidFill>
                  <a:schemeClr val="bg1"/>
                </a:solidFill>
                <a:latin typeface="Corbel" panose="020B0503020204020204" pitchFamily="34" charset="0"/>
              </a:rPr>
              <a:t>The network includes no more than 25 rural sites established by the board, as well as ten local health departments, and any other site that is operating as a telemedicine or telehealth site that demonstrates its capability to follow the board’s protocols and standards. </a:t>
            </a:r>
          </a:p>
          <a:p>
            <a:r>
              <a:rPr lang="en-US" dirty="0">
                <a:solidFill>
                  <a:schemeClr val="bg1"/>
                </a:solidFill>
                <a:latin typeface="Corbel" panose="020B0503020204020204" pitchFamily="34" charset="0"/>
              </a:rPr>
              <a:t>There are currently 55 telehealth sites listed on kytelehealth.net, the site set up by the Kentucky Telehealth Board to handle scheduling.</a:t>
            </a:r>
          </a:p>
        </p:txBody>
      </p:sp>
    </p:spTree>
    <p:extLst>
      <p:ext uri="{BB962C8B-B14F-4D97-AF65-F5344CB8AC3E}">
        <p14:creationId xmlns:p14="http://schemas.microsoft.com/office/powerpoint/2010/main" val="14080450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panose="02020404030301010803" pitchFamily="18" charset="0"/>
              </a:rPr>
              <a:t>Telehealth Reimbursement in Kentucky: Parity</a:t>
            </a:r>
          </a:p>
        </p:txBody>
      </p:sp>
      <p:sp>
        <p:nvSpPr>
          <p:cNvPr id="3" name="Content Placeholder 2"/>
          <p:cNvSpPr>
            <a:spLocks noGrp="1"/>
          </p:cNvSpPr>
          <p:nvPr>
            <p:ph idx="1"/>
          </p:nvPr>
        </p:nvSpPr>
        <p:spPr>
          <a:xfrm>
            <a:off x="2967135" y="1993576"/>
            <a:ext cx="8386665" cy="4351338"/>
          </a:xfrm>
        </p:spPr>
        <p:txBody>
          <a:bodyPr>
            <a:normAutofit/>
          </a:bodyPr>
          <a:lstStyle/>
          <a:p>
            <a:pPr marL="0" indent="0">
              <a:buNone/>
            </a:pPr>
            <a:r>
              <a:rPr lang="en-US" dirty="0">
                <a:latin typeface="Corbel" panose="020B0503020204020204" pitchFamily="34" charset="0"/>
              </a:rPr>
              <a:t>KRS 304.17A-138 (2):</a:t>
            </a:r>
          </a:p>
          <a:p>
            <a:pPr marL="0" indent="0">
              <a:buNone/>
            </a:pPr>
            <a:r>
              <a:rPr lang="en-US" sz="2400" dirty="0">
                <a:latin typeface="Corbel" panose="020B0503020204020204" pitchFamily="34" charset="0"/>
              </a:rPr>
              <a:t>“Benefits for a service provided through telehealth required by this section may be made subject to a deductible, copayment, or coinsurance requirement. </a:t>
            </a:r>
            <a:r>
              <a:rPr lang="en-US" sz="2400" b="1" u="sng" dirty="0">
                <a:latin typeface="Corbel" panose="020B0503020204020204" pitchFamily="34" charset="0"/>
              </a:rPr>
              <a:t>A deductible, copayment, or coinsurance applicable to a particular service provided through telehealth shall not exceed the deductible, copayment, or coinsurance required by the health benefit plan for the same service provided through a face-to-face consultation.”</a:t>
            </a:r>
          </a:p>
        </p:txBody>
      </p:sp>
    </p:spTree>
    <p:extLst>
      <p:ext uri="{BB962C8B-B14F-4D97-AF65-F5344CB8AC3E}">
        <p14:creationId xmlns:p14="http://schemas.microsoft.com/office/powerpoint/2010/main" val="2053358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Telehealth Reimbursement in Kentucky: Parity</a:t>
            </a:r>
          </a:p>
        </p:txBody>
      </p:sp>
      <p:sp>
        <p:nvSpPr>
          <p:cNvPr id="3" name="Content Placeholder 2"/>
          <p:cNvSpPr>
            <a:spLocks noGrp="1"/>
          </p:cNvSpPr>
          <p:nvPr>
            <p:ph idx="1"/>
          </p:nvPr>
        </p:nvSpPr>
        <p:spPr>
          <a:xfrm>
            <a:off x="838200" y="1573698"/>
            <a:ext cx="10515600" cy="4351338"/>
          </a:xfrm>
        </p:spPr>
        <p:txBody>
          <a:bodyPr>
            <a:normAutofit fontScale="92500" lnSpcReduction="10000"/>
          </a:bodyPr>
          <a:lstStyle/>
          <a:p>
            <a:pPr marL="0" indent="0">
              <a:buNone/>
            </a:pPr>
            <a:r>
              <a:rPr lang="en-US" dirty="0">
                <a:solidFill>
                  <a:schemeClr val="bg1"/>
                </a:solidFill>
                <a:latin typeface="Corbel" panose="020B0503020204020204" pitchFamily="34" charset="0"/>
              </a:rPr>
              <a:t>What does this mean?</a:t>
            </a:r>
          </a:p>
          <a:p>
            <a:r>
              <a:rPr lang="en-US" dirty="0">
                <a:solidFill>
                  <a:schemeClr val="bg1"/>
                </a:solidFill>
                <a:latin typeface="Corbel" panose="020B0503020204020204" pitchFamily="34" charset="0"/>
              </a:rPr>
              <a:t>If an insured receives telehealth specifically through the telehealth network established by Kentucky statute, then that care MUST be covered.</a:t>
            </a:r>
          </a:p>
          <a:p>
            <a:r>
              <a:rPr lang="en-US" dirty="0">
                <a:solidFill>
                  <a:schemeClr val="bg1"/>
                </a:solidFill>
                <a:latin typeface="Corbel" panose="020B0503020204020204" pitchFamily="34" charset="0"/>
              </a:rPr>
              <a:t>According to the language of KRS 304.17A-138 (2), it appears as though the patient cannot be charged a deductible, copayment or coinsurance required by the health plan at a higher rate than if the service had occurred face-to-face.</a:t>
            </a:r>
          </a:p>
          <a:p>
            <a:r>
              <a:rPr lang="en-US" dirty="0">
                <a:solidFill>
                  <a:schemeClr val="bg1"/>
                </a:solidFill>
                <a:latin typeface="Corbel" panose="020B0503020204020204" pitchFamily="34" charset="0"/>
              </a:rPr>
              <a:t>In other words, insurers may elect to NOT cover telehealth at sites not included in the Kentucky Telehealth Network, but if they do, the cost to the patient cannot exceed that of similar face-to-face coverage.</a:t>
            </a:r>
          </a:p>
          <a:p>
            <a:pPr marL="0" indent="0">
              <a:buNone/>
            </a:pPr>
            <a:endParaRPr lang="en-US" dirty="0">
              <a:solidFill>
                <a:schemeClr val="bg1"/>
              </a:solidFill>
              <a:latin typeface="Corbel" panose="020B0503020204020204" pitchFamily="34" charset="0"/>
            </a:endParaRPr>
          </a:p>
          <a:p>
            <a:pPr marL="0" indent="0">
              <a:buNone/>
            </a:pPr>
            <a:endParaRPr lang="en-US" dirty="0"/>
          </a:p>
        </p:txBody>
      </p:sp>
    </p:spTree>
    <p:extLst>
      <p:ext uri="{BB962C8B-B14F-4D97-AF65-F5344CB8AC3E}">
        <p14:creationId xmlns:p14="http://schemas.microsoft.com/office/powerpoint/2010/main" val="195613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897" y="94289"/>
            <a:ext cx="11889571" cy="6591557"/>
          </a:xfrm>
        </p:spPr>
      </p:pic>
    </p:spTree>
    <p:extLst>
      <p:ext uri="{BB962C8B-B14F-4D97-AF65-F5344CB8AC3E}">
        <p14:creationId xmlns:p14="http://schemas.microsoft.com/office/powerpoint/2010/main" val="20421521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Accountable Care and Risk-Based Reimbursement</a:t>
            </a:r>
          </a:p>
        </p:txBody>
      </p:sp>
      <p:sp>
        <p:nvSpPr>
          <p:cNvPr id="3" name="Content Placeholder 2"/>
          <p:cNvSpPr>
            <a:spLocks noGrp="1"/>
          </p:cNvSpPr>
          <p:nvPr>
            <p:ph idx="1"/>
          </p:nvPr>
        </p:nvSpPr>
        <p:spPr/>
        <p:txBody>
          <a:bodyPr>
            <a:normAutofit lnSpcReduction="10000"/>
          </a:bodyPr>
          <a:lstStyle/>
          <a:p>
            <a:r>
              <a:rPr lang="en-US" dirty="0">
                <a:solidFill>
                  <a:schemeClr val="bg1"/>
                </a:solidFill>
                <a:latin typeface="Corbel" panose="020B0503020204020204" pitchFamily="34" charset="0"/>
              </a:rPr>
              <a:t>The Patient Protection and Affordable Care Act (“ACA”) created an option for health care networks to form Accountable Care Organizations (“ACO”). </a:t>
            </a:r>
          </a:p>
          <a:p>
            <a:r>
              <a:rPr lang="en-US" dirty="0">
                <a:solidFill>
                  <a:schemeClr val="bg1"/>
                </a:solidFill>
                <a:latin typeface="Corbel" panose="020B0503020204020204" pitchFamily="34" charset="0"/>
              </a:rPr>
              <a:t>These ACOs are incentivized to provide high-quality care in an efficient manner. </a:t>
            </a:r>
          </a:p>
          <a:p>
            <a:r>
              <a:rPr lang="en-US" dirty="0">
                <a:solidFill>
                  <a:schemeClr val="bg1"/>
                </a:solidFill>
                <a:latin typeface="Corbel" panose="020B0503020204020204" pitchFamily="34" charset="0"/>
              </a:rPr>
              <a:t>Telehealth is a cost-effective way for these organizations to meet quality benchmarks in areas such as chronic care management and hospital re-admission rates (if, for instance, doctors conduct follow-up check-ups with patients via telehealth). </a:t>
            </a:r>
          </a:p>
          <a:p>
            <a:r>
              <a:rPr lang="en-US" dirty="0">
                <a:solidFill>
                  <a:schemeClr val="bg1"/>
                </a:solidFill>
                <a:latin typeface="Corbel" panose="020B0503020204020204" pitchFamily="34" charset="0"/>
              </a:rPr>
              <a:t>Telehealth should be a key tactic for health systems under risk-based reimbursement and a valuable tool.</a:t>
            </a:r>
          </a:p>
        </p:txBody>
      </p:sp>
    </p:spTree>
    <p:extLst>
      <p:ext uri="{BB962C8B-B14F-4D97-AF65-F5344CB8AC3E}">
        <p14:creationId xmlns:p14="http://schemas.microsoft.com/office/powerpoint/2010/main" val="22889532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716" y="127221"/>
            <a:ext cx="11733779" cy="6627412"/>
          </a:xfrm>
        </p:spPr>
      </p:pic>
    </p:spTree>
    <p:extLst>
      <p:ext uri="{BB962C8B-B14F-4D97-AF65-F5344CB8AC3E}">
        <p14:creationId xmlns:p14="http://schemas.microsoft.com/office/powerpoint/2010/main" val="16642946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9256" y="182704"/>
            <a:ext cx="11513488" cy="6502989"/>
          </a:xfrm>
        </p:spPr>
      </p:pic>
    </p:spTree>
    <p:extLst>
      <p:ext uri="{BB962C8B-B14F-4D97-AF65-F5344CB8AC3E}">
        <p14:creationId xmlns:p14="http://schemas.microsoft.com/office/powerpoint/2010/main" val="40665144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8209" y="218166"/>
            <a:ext cx="11495581" cy="6492875"/>
          </a:xfrm>
        </p:spPr>
      </p:pic>
    </p:spTree>
    <p:extLst>
      <p:ext uri="{BB962C8B-B14F-4D97-AF65-F5344CB8AC3E}">
        <p14:creationId xmlns:p14="http://schemas.microsoft.com/office/powerpoint/2010/main" val="517173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2072" y="143123"/>
            <a:ext cx="11575372" cy="6537941"/>
          </a:xfrm>
        </p:spPr>
      </p:pic>
    </p:spTree>
    <p:extLst>
      <p:ext uri="{BB962C8B-B14F-4D97-AF65-F5344CB8AC3E}">
        <p14:creationId xmlns:p14="http://schemas.microsoft.com/office/powerpoint/2010/main" val="40521635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2"/>
                </a:solidFill>
                <a:latin typeface="Garamond" panose="02020404030301010803" pitchFamily="18" charset="0"/>
              </a:rPr>
              <a:t>Contact</a:t>
            </a:r>
            <a:r>
              <a:rPr lang="en-US" dirty="0"/>
              <a:t> </a:t>
            </a:r>
          </a:p>
        </p:txBody>
      </p:sp>
      <p:sp>
        <p:nvSpPr>
          <p:cNvPr id="3" name="Content Placeholder 2"/>
          <p:cNvSpPr>
            <a:spLocks noGrp="1"/>
          </p:cNvSpPr>
          <p:nvPr>
            <p:ph idx="1"/>
          </p:nvPr>
        </p:nvSpPr>
        <p:spPr/>
        <p:txBody>
          <a:bodyPr/>
          <a:lstStyle/>
          <a:p>
            <a:pPr marL="0" indent="0">
              <a:buNone/>
            </a:pPr>
            <a:r>
              <a:rPr lang="en-US" sz="4800" dirty="0">
                <a:solidFill>
                  <a:schemeClr val="bg2"/>
                </a:solidFill>
                <a:latin typeface="Corbel" panose="020B0503020204020204" pitchFamily="34" charset="0"/>
              </a:rPr>
              <a:t>John Finney, MBA </a:t>
            </a:r>
          </a:p>
          <a:p>
            <a:pPr marL="0" indent="0">
              <a:buNone/>
            </a:pPr>
            <a:r>
              <a:rPr lang="en-US" sz="4800" dirty="0">
                <a:solidFill>
                  <a:schemeClr val="bg2"/>
                </a:solidFill>
                <a:latin typeface="Corbel" panose="020B0503020204020204" pitchFamily="34" charset="0"/>
              </a:rPr>
              <a:t>(606) 424-5654</a:t>
            </a:r>
          </a:p>
          <a:p>
            <a:pPr marL="0" indent="0">
              <a:buNone/>
            </a:pPr>
            <a:r>
              <a:rPr lang="en-US" sz="4800" u="sng" dirty="0">
                <a:solidFill>
                  <a:schemeClr val="bg2"/>
                </a:solidFill>
                <a:latin typeface="Corbel" panose="020B0503020204020204" pitchFamily="34" charset="0"/>
              </a:rPr>
              <a:t>Johnfinney@bene-fits.com</a:t>
            </a:r>
            <a:endParaRPr lang="en-US" sz="4800" dirty="0">
              <a:solidFill>
                <a:schemeClr val="bg2"/>
              </a:solidFill>
              <a:latin typeface="Corbel" panose="020B0503020204020204" pitchFamily="34" charset="0"/>
            </a:endParaRPr>
          </a:p>
          <a:p>
            <a:endParaRPr lang="en-US" dirty="0">
              <a:latin typeface="Corbel" panose="020B0503020204020204" pitchFamily="34" charset="0"/>
            </a:endParaRPr>
          </a:p>
        </p:txBody>
      </p:sp>
    </p:spTree>
    <p:extLst>
      <p:ext uri="{BB962C8B-B14F-4D97-AF65-F5344CB8AC3E}">
        <p14:creationId xmlns:p14="http://schemas.microsoft.com/office/powerpoint/2010/main" val="38878354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45" y="0"/>
            <a:ext cx="4907902" cy="6737094"/>
          </a:xfrm>
          <a:prstGeom prst="rect">
            <a:avLst/>
          </a:prstGeom>
        </p:spPr>
      </p:pic>
      <p:sp>
        <p:nvSpPr>
          <p:cNvPr id="7" name="Rectangle 6"/>
          <p:cNvSpPr/>
          <p:nvPr/>
        </p:nvSpPr>
        <p:spPr>
          <a:xfrm>
            <a:off x="3830216" y="2407298"/>
            <a:ext cx="7156580" cy="2985433"/>
          </a:xfrm>
          <a:prstGeom prst="rect">
            <a:avLst/>
          </a:prstGeom>
        </p:spPr>
        <p:txBody>
          <a:bodyPr wrap="square">
            <a:spAutoFit/>
          </a:bodyPr>
          <a:lstStyle/>
          <a:p>
            <a:r>
              <a:rPr lang="en-US" sz="4800" dirty="0">
                <a:latin typeface="Garamond" panose="02020404030301010803" pitchFamily="18" charset="0"/>
              </a:rPr>
              <a:t>Lisa English Hinkle</a:t>
            </a:r>
          </a:p>
          <a:p>
            <a:r>
              <a:rPr lang="en-US" sz="2800" dirty="0">
                <a:latin typeface="Corbel" panose="020B0503020204020204" pitchFamily="34" charset="0"/>
                <a:hlinkClick r:id="rId5"/>
              </a:rPr>
              <a:t>lhinkle@mmlk.com</a:t>
            </a:r>
            <a:endParaRPr lang="en-US" sz="2800" dirty="0">
              <a:latin typeface="Corbel" panose="020B0503020204020204" pitchFamily="34" charset="0"/>
            </a:endParaRPr>
          </a:p>
          <a:p>
            <a:r>
              <a:rPr lang="en-US" sz="2800" dirty="0">
                <a:latin typeface="Corbel" panose="020B0503020204020204" pitchFamily="34" charset="0"/>
              </a:rPr>
              <a:t>(859) 231-8780, ext. 256</a:t>
            </a:r>
          </a:p>
          <a:p>
            <a:endParaRPr lang="en-US" sz="2800" dirty="0">
              <a:latin typeface="Corbel" panose="020B0503020204020204" pitchFamily="34" charset="0"/>
            </a:endParaRPr>
          </a:p>
          <a:p>
            <a:r>
              <a:rPr lang="en-US" sz="2800" dirty="0">
                <a:latin typeface="Corbel" panose="020B0503020204020204" pitchFamily="34" charset="0"/>
                <a:hlinkClick r:id="rId6"/>
              </a:rPr>
              <a:t>www.mmlk.com</a:t>
            </a:r>
            <a:endParaRPr lang="en-US" sz="2800" dirty="0">
              <a:latin typeface="Corbel" panose="020B0503020204020204" pitchFamily="34" charset="0"/>
            </a:endParaRPr>
          </a:p>
          <a:p>
            <a:r>
              <a:rPr lang="en-US" sz="2800" dirty="0">
                <a:latin typeface="Corbel" panose="020B0503020204020204" pitchFamily="34" charset="0"/>
                <a:hlinkClick r:id="rId7"/>
              </a:rPr>
              <a:t>www.mcbrayerhealthcare.com</a:t>
            </a:r>
            <a:r>
              <a:rPr lang="en-US" sz="2800" dirty="0">
                <a:latin typeface="Corbel" panose="020B0503020204020204" pitchFamily="34" charset="0"/>
              </a:rPr>
              <a:t> </a:t>
            </a:r>
          </a:p>
        </p:txBody>
      </p:sp>
      <p:sp>
        <p:nvSpPr>
          <p:cNvPr id="8" name="TextBox 7"/>
          <p:cNvSpPr txBox="1"/>
          <p:nvPr/>
        </p:nvSpPr>
        <p:spPr>
          <a:xfrm>
            <a:off x="6055567" y="481214"/>
            <a:ext cx="5747657" cy="1015663"/>
          </a:xfrm>
          <a:prstGeom prst="rect">
            <a:avLst/>
          </a:prstGeom>
          <a:noFill/>
        </p:spPr>
        <p:txBody>
          <a:bodyPr wrap="square" rtlCol="0">
            <a:spAutoFit/>
          </a:bodyPr>
          <a:lstStyle/>
          <a:p>
            <a:r>
              <a:rPr lang="en-US" sz="6000" dirty="0">
                <a:latin typeface="Garamond" panose="02020404030301010803" pitchFamily="18" charset="0"/>
              </a:rPr>
              <a:t>Any questions?</a:t>
            </a:r>
          </a:p>
        </p:txBody>
      </p:sp>
    </p:spTree>
    <p:extLst>
      <p:ext uri="{BB962C8B-B14F-4D97-AF65-F5344CB8AC3E}">
        <p14:creationId xmlns:p14="http://schemas.microsoft.com/office/powerpoint/2010/main" val="1251018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506" y="152853"/>
            <a:ext cx="11764815" cy="6522392"/>
          </a:xfrm>
        </p:spPr>
      </p:pic>
    </p:spTree>
    <p:extLst>
      <p:ext uri="{BB962C8B-B14F-4D97-AF65-F5344CB8AC3E}">
        <p14:creationId xmlns:p14="http://schemas.microsoft.com/office/powerpoint/2010/main" val="695971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860" y="81643"/>
            <a:ext cx="11869471" cy="6580414"/>
          </a:xfrm>
        </p:spPr>
      </p:pic>
    </p:spTree>
    <p:extLst>
      <p:ext uri="{BB962C8B-B14F-4D97-AF65-F5344CB8AC3E}">
        <p14:creationId xmlns:p14="http://schemas.microsoft.com/office/powerpoint/2010/main" val="1586416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042" y="111125"/>
            <a:ext cx="11993011" cy="6648904"/>
          </a:xfrm>
        </p:spPr>
      </p:pic>
    </p:spTree>
    <p:extLst>
      <p:ext uri="{BB962C8B-B14F-4D97-AF65-F5344CB8AC3E}">
        <p14:creationId xmlns:p14="http://schemas.microsoft.com/office/powerpoint/2010/main" val="608107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51" y="102300"/>
            <a:ext cx="11891115" cy="6592413"/>
          </a:xfrm>
        </p:spPr>
      </p:pic>
    </p:spTree>
    <p:extLst>
      <p:ext uri="{BB962C8B-B14F-4D97-AF65-F5344CB8AC3E}">
        <p14:creationId xmlns:p14="http://schemas.microsoft.com/office/powerpoint/2010/main" val="3651946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Why telemedicine?</a:t>
            </a:r>
          </a:p>
        </p:txBody>
      </p:sp>
      <p:sp>
        <p:nvSpPr>
          <p:cNvPr id="3" name="Content Placeholder 2"/>
          <p:cNvSpPr>
            <a:spLocks noGrp="1"/>
          </p:cNvSpPr>
          <p:nvPr>
            <p:ph idx="1"/>
          </p:nvPr>
        </p:nvSpPr>
        <p:spPr/>
        <p:txBody>
          <a:bodyPr/>
          <a:lstStyle/>
          <a:p>
            <a:r>
              <a:rPr lang="en-US" dirty="0">
                <a:solidFill>
                  <a:schemeClr val="bg1"/>
                </a:solidFill>
                <a:latin typeface="Corbel" panose="020B0503020204020204" pitchFamily="34" charset="0"/>
              </a:rPr>
              <a:t>The Affordable Care Act has resulted in millions of newly eligible insurable Americans seeking access to an already strained health care system.</a:t>
            </a:r>
          </a:p>
          <a:p>
            <a:r>
              <a:rPr lang="en-US" dirty="0">
                <a:solidFill>
                  <a:schemeClr val="bg1"/>
                </a:solidFill>
                <a:latin typeface="Corbel" panose="020B0503020204020204" pitchFamily="34" charset="0"/>
              </a:rPr>
              <a:t>There is a serious shortage of primary care providers nationwide, especially in rural areas.</a:t>
            </a:r>
          </a:p>
          <a:p>
            <a:r>
              <a:rPr lang="en-US" dirty="0">
                <a:solidFill>
                  <a:schemeClr val="bg1"/>
                </a:solidFill>
                <a:latin typeface="Corbel" panose="020B0503020204020204" pitchFamily="34" charset="0"/>
              </a:rPr>
              <a:t>Video encounters, mobile health, and remote monitoring, among other tools, can extend the reach of health services, result in greater patient adherence to care plans, increase proactive engagement, reduce hospital readmissions, and improve patient satisfaction.</a:t>
            </a:r>
          </a:p>
        </p:txBody>
      </p:sp>
    </p:spTree>
    <p:extLst>
      <p:ext uri="{BB962C8B-B14F-4D97-AF65-F5344CB8AC3E}">
        <p14:creationId xmlns:p14="http://schemas.microsoft.com/office/powerpoint/2010/main" val="4099485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Garamond" panose="02020404030301010803" pitchFamily="18" charset="0"/>
              </a:rPr>
              <a:t>Why telemedicine?</a:t>
            </a:r>
          </a:p>
        </p:txBody>
      </p:sp>
      <p:sp>
        <p:nvSpPr>
          <p:cNvPr id="3" name="Content Placeholder 2"/>
          <p:cNvSpPr>
            <a:spLocks noGrp="1"/>
          </p:cNvSpPr>
          <p:nvPr>
            <p:ph idx="1"/>
          </p:nvPr>
        </p:nvSpPr>
        <p:spPr>
          <a:xfrm>
            <a:off x="838200" y="2252372"/>
            <a:ext cx="10515600" cy="4351338"/>
          </a:xfrm>
        </p:spPr>
        <p:txBody>
          <a:bodyPr/>
          <a:lstStyle/>
          <a:p>
            <a:pPr marL="0" indent="0" algn="ctr">
              <a:buNone/>
            </a:pPr>
            <a:r>
              <a:rPr lang="en-US" dirty="0">
                <a:solidFill>
                  <a:schemeClr val="bg1"/>
                </a:solidFill>
                <a:latin typeface="Corbel" panose="020B0503020204020204" pitchFamily="34" charset="0"/>
                <a:cs typeface="Arial" panose="020B0604020202020204" pitchFamily="34" charset="0"/>
              </a:rPr>
              <a:t>On December 15, 2016, the Federation of State Medical Boards (“FSMB”) released the results of a 2016 survey of state medical boards. </a:t>
            </a:r>
          </a:p>
          <a:p>
            <a:endParaRPr lang="en-US" dirty="0">
              <a:solidFill>
                <a:schemeClr val="bg1"/>
              </a:solidFill>
              <a:latin typeface="Corbel" panose="020B0503020204020204" pitchFamily="34" charset="0"/>
              <a:cs typeface="Arial" panose="020B0604020202020204" pitchFamily="34" charset="0"/>
            </a:endParaRPr>
          </a:p>
          <a:p>
            <a:pPr marL="0" indent="0" algn="ctr">
              <a:buNone/>
            </a:pPr>
            <a:r>
              <a:rPr lang="en-US" sz="3600" b="1" dirty="0">
                <a:solidFill>
                  <a:schemeClr val="bg1"/>
                </a:solidFill>
                <a:latin typeface="Corbel" panose="020B0503020204020204" pitchFamily="34" charset="0"/>
                <a:cs typeface="Arial" panose="020B0604020202020204" pitchFamily="34" charset="0"/>
              </a:rPr>
              <a:t>The survey found that the single most important regulatory topic for state medical boards in 2016 was telemedicine.</a:t>
            </a:r>
          </a:p>
          <a:p>
            <a:pPr marL="0" indent="0" algn="ctr">
              <a:buNone/>
            </a:pP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46318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9794</TotalTime>
  <Words>1842</Words>
  <Application>Microsoft Office PowerPoint</Application>
  <PresentationFormat>Widescreen</PresentationFormat>
  <Paragraphs>154</Paragraphs>
  <Slides>36</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Calibri Light</vt:lpstr>
      <vt:lpstr>Corbel</vt:lpstr>
      <vt:lpstr>Garamond</vt:lpstr>
      <vt:lpstr>Office Theme</vt:lpstr>
      <vt:lpstr>Telehealth/ Telemedicine</vt:lpstr>
      <vt:lpstr>PowerPoint Presentation</vt:lpstr>
      <vt:lpstr>PowerPoint Presentation</vt:lpstr>
      <vt:lpstr>PowerPoint Presentation</vt:lpstr>
      <vt:lpstr>PowerPoint Presentation</vt:lpstr>
      <vt:lpstr>PowerPoint Presentation</vt:lpstr>
      <vt:lpstr>PowerPoint Presentation</vt:lpstr>
      <vt:lpstr>Why telemedicine?</vt:lpstr>
      <vt:lpstr>Why telemedicine?</vt:lpstr>
      <vt:lpstr>Why telemedicine?</vt:lpstr>
      <vt:lpstr>Telehealth/Telemedicine: The Basics</vt:lpstr>
      <vt:lpstr>Telehealth/Telemedicine: AMA Guiding Principles</vt:lpstr>
      <vt:lpstr>Telehealth/Telemedicine: AMA Guiding Principles (cont’d)</vt:lpstr>
      <vt:lpstr>What ISN’T Telehealth?</vt:lpstr>
      <vt:lpstr>What ISN’T Telehealth?</vt:lpstr>
      <vt:lpstr>What ISN’T Telehealth?</vt:lpstr>
      <vt:lpstr>PowerPoint Presentation</vt:lpstr>
      <vt:lpstr>HIPAA Privacy and Security</vt:lpstr>
      <vt:lpstr>Telehealth in Kentucky</vt:lpstr>
      <vt:lpstr>Telehealth in Kentucky</vt:lpstr>
      <vt:lpstr>Telehealth in Kentucky</vt:lpstr>
      <vt:lpstr>Getting Reimbursed for Telehealth Services - MEDICARE</vt:lpstr>
      <vt:lpstr>Getting Reimbursed for Telehealth Services - MEDICARE</vt:lpstr>
      <vt:lpstr>Getting Reimbursed for Telehealth Services - MEDICARE</vt:lpstr>
      <vt:lpstr>Reimbursement and Payment Issues for Telehealth</vt:lpstr>
      <vt:lpstr>Telehealth Reimbursement in Kentucky</vt:lpstr>
      <vt:lpstr>Telehealth Reimbursement in Kentucky</vt:lpstr>
      <vt:lpstr>Telehealth Reimbursement in Kentucky: Parity</vt:lpstr>
      <vt:lpstr>Telehealth Reimbursement in Kentucky: Parity</vt:lpstr>
      <vt:lpstr>Accountable Care and Risk-Based Reimbursement</vt:lpstr>
      <vt:lpstr>PowerPoint Presentation</vt:lpstr>
      <vt:lpstr>PowerPoint Presentation</vt:lpstr>
      <vt:lpstr>PowerPoint Presentation</vt:lpstr>
      <vt:lpstr>PowerPoint Presentation</vt:lpstr>
      <vt:lpstr>Contact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Telehealth/Telemedicine</dc:title>
  <dc:creator>Brian Powers</dc:creator>
  <cp:lastModifiedBy>Brian Powers</cp:lastModifiedBy>
  <cp:revision>52</cp:revision>
  <cp:lastPrinted>2017-04-11T13:26:15Z</cp:lastPrinted>
  <dcterms:created xsi:type="dcterms:W3CDTF">2017-02-03T19:16:39Z</dcterms:created>
  <dcterms:modified xsi:type="dcterms:W3CDTF">2017-04-11T13:55:57Z</dcterms:modified>
</cp:coreProperties>
</file>