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20"/>
  </p:notesMasterIdLst>
  <p:handoutMasterIdLst>
    <p:handoutMasterId r:id="rId21"/>
  </p:handoutMasterIdLst>
  <p:sldIdLst>
    <p:sldId id="272" r:id="rId3"/>
    <p:sldId id="273" r:id="rId4"/>
    <p:sldId id="274" r:id="rId5"/>
    <p:sldId id="287" r:id="rId6"/>
    <p:sldId id="293" r:id="rId7"/>
    <p:sldId id="281" r:id="rId8"/>
    <p:sldId id="294" r:id="rId9"/>
    <p:sldId id="295" r:id="rId10"/>
    <p:sldId id="296" r:id="rId11"/>
    <p:sldId id="277" r:id="rId12"/>
    <p:sldId id="282" r:id="rId13"/>
    <p:sldId id="283" r:id="rId14"/>
    <p:sldId id="284" r:id="rId15"/>
    <p:sldId id="279" r:id="rId16"/>
    <p:sldId id="297" r:id="rId17"/>
    <p:sldId id="292" r:id="rId18"/>
    <p:sldId id="298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9" d="100"/>
        <a:sy n="9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69D951-DEC6-41A1-8D7B-682425A29875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041B7-9C72-45B0-895D-D6D415BC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743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0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2/28/2018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t>2/28/2018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https://mlsvc01-prod.s3.amazonaws.com/564c4551501/2c37b620-628d-418e-b5ca-370ad7d77795.gif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https://mlsvc01-prod.s3.amazonaws.com/564c4551501/2c37b620-628d-418e-b5ca-370ad7d77795.gi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https://mlsvc01-prod.s3.amazonaws.com/564c4551501/2c37b620-628d-418e-b5ca-370ad7d77795.gi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s://mlsvc01-prod.s3.amazonaws.com/564c4551501/2c37b620-628d-418e-b5ca-370ad7d77795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https://mlsvc01-prod.s3.amazonaws.com/564c4551501/2c37b620-628d-418e-b5ca-370ad7d77795.gi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s://mlsvc01-prod.s3.amazonaws.com/564c4551501/2c37b620-628d-418e-b5ca-370ad7d77795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s://mlsvc01-prod.s3.amazonaws.com/564c4551501/2c37b620-628d-418e-b5ca-370ad7d77795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https://mlsvc01-prod.s3.amazonaws.com/564c4551501/2c37b620-628d-418e-b5ca-370ad7d77795.gi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https://mlsvc01-prod.s3.amazonaws.com/564c4551501/2c37b620-628d-418e-b5ca-370ad7d77795.gi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mlsvc01-prod.s3.amazonaws.com/564c4551501/2c37b620-628d-418e-b5ca-370ad7d77795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businessdictionary.com/definition/customer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https://mlsvc01-prod.s3.amazonaws.com/564c4551501/2c37b620-628d-418e-b5ca-370ad7d77795.gi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businessdictionary.com/definition/moment-of-truth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https://mlsvc01-prod.s3.amazonaws.com/564c4551501/2c37b620-628d-418e-b5ca-370ad7d77795.gif" TargetMode="Externa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https://mlsvc01-prod.s3.amazonaws.com/564c4551501/2c37b620-628d-418e-b5ca-370ad7d77795.gif" TargetMode="External"/><Relationship Id="rId5" Type="http://schemas.openxmlformats.org/officeDocument/2006/relationships/image" Target="../media/image2.gif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s://mlsvc01-prod.s3.amazonaws.com/564c4551501/2c37b620-628d-418e-b5ca-370ad7d77795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s://mlsvc01-prod.s3.amazonaws.com/564c4551501/2c37b620-628d-418e-b5ca-370ad7d77795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s://mlsvc01-prod.s3.amazonaws.com/564c4551501/2c37b620-628d-418e-b5ca-370ad7d77795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s://mlsvc01-prod.s3.amazonaws.com/564c4551501/2c37b620-628d-418e-b5ca-370ad7d77795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07136" y="4858237"/>
            <a:ext cx="10472928" cy="1269043"/>
          </a:xfrm>
        </p:spPr>
        <p:txBody>
          <a:bodyPr>
            <a:normAutofit fontScale="85000" lnSpcReduction="20000"/>
          </a:bodyPr>
          <a:lstStyle/>
          <a:p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Brian Simmons, SHRM-CP, PHR</a:t>
            </a:r>
          </a:p>
          <a:p>
            <a:r>
              <a:rPr lang="en-US" sz="2400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Senior Human Resources Advisor</a:t>
            </a:r>
          </a:p>
          <a:p>
            <a:r>
              <a:rPr lang="en-US" sz="1400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March 6, 2018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61568" y="3232445"/>
            <a:ext cx="10468864" cy="18288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Extraordinary Customer Relations for Business Success</a:t>
            </a:r>
            <a:b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b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endParaRPr lang="en-US" sz="2700" dirty="0">
              <a:solidFill>
                <a:srgbClr val="002060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6" name="Picture 3" descr="https://mlsvc01-prod.s3.amazonaws.com/564c4551501/2c37b620-628d-418e-b5ca-370ad7d77795.gif"/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4744518" y="6361208"/>
            <a:ext cx="270298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 2018 CMI Consulting, LLC. All Rights Reserved</a:t>
            </a:r>
            <a:endParaRPr lang="en-US" sz="1000" dirty="0"/>
          </a:p>
        </p:txBody>
      </p:sp>
      <p:pic>
        <p:nvPicPr>
          <p:cNvPr id="1028" name="Picture 4" descr="http://ckahu.com/images/header.jpg">
            <a:extLst>
              <a:ext uri="{FF2B5EF4-FFF2-40B4-BE49-F238E27FC236}">
                <a16:creationId xmlns:a16="http://schemas.microsoft.com/office/drawing/2014/main" id="{99A66410-AD70-458E-B8A9-78808F880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3898" y="741098"/>
            <a:ext cx="4544204" cy="21303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ckahu.com/images/site_logo_001.png">
            <a:extLst>
              <a:ext uri="{FF2B5EF4-FFF2-40B4-BE49-F238E27FC236}">
                <a16:creationId xmlns:a16="http://schemas.microsoft.com/office/drawing/2014/main" id="{2C5A1EBD-D269-40DD-8F51-1AA1A2CB7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243777"/>
            <a:ext cx="10972800" cy="394839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When you surpass a customer’s expectations, you create positive memorable customer experiences.</a:t>
            </a:r>
          </a:p>
          <a:p>
            <a:pPr lvl="1">
              <a:lnSpc>
                <a:spcPct val="150000"/>
              </a:lnSpc>
            </a:pPr>
            <a:r>
              <a:rPr lang="en-US" sz="3600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Listen</a:t>
            </a:r>
            <a:r>
              <a:rPr lang="en-US" sz="3600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with care</a:t>
            </a:r>
          </a:p>
          <a:p>
            <a:pPr lvl="1">
              <a:lnSpc>
                <a:spcPct val="150000"/>
              </a:lnSpc>
            </a:pPr>
            <a:r>
              <a:rPr lang="en-US" sz="3600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Respond</a:t>
            </a:r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with care</a:t>
            </a:r>
          </a:p>
          <a:p>
            <a:pPr lvl="1">
              <a:lnSpc>
                <a:spcPct val="150000"/>
              </a:lnSpc>
            </a:pPr>
            <a:r>
              <a:rPr lang="en-US" sz="3600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Close</a:t>
            </a:r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with care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046988"/>
            <a:ext cx="10972800" cy="114300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Adapting to Your Customers With Care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683" y="3429000"/>
            <a:ext cx="4405746" cy="2753591"/>
          </a:xfrm>
          <a:prstGeom prst="rect">
            <a:avLst/>
          </a:prstGeom>
        </p:spPr>
      </p:pic>
      <p:pic>
        <p:nvPicPr>
          <p:cNvPr id="7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B081F0D2-5D24-4A93-8D97-BCDD8812F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ckahu.com/images/site_logo_001.png">
            <a:extLst>
              <a:ext uri="{FF2B5EF4-FFF2-40B4-BE49-F238E27FC236}">
                <a16:creationId xmlns:a16="http://schemas.microsoft.com/office/drawing/2014/main" id="{B666BC44-BC40-4E33-BBB2-CE9A34E2CD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45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2004" y="2313711"/>
            <a:ext cx="10972800" cy="393998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  <a:p>
            <a:r>
              <a:rPr lang="en-US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Listening</a:t>
            </a:r>
          </a:p>
          <a:p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Passive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Conveys that you are paying attention</a:t>
            </a:r>
          </a:p>
          <a:p>
            <a:pPr lvl="1"/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Paraphrasing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Conveys that you understand what the customer is saying</a:t>
            </a:r>
          </a:p>
          <a:p>
            <a:pPr lvl="1"/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Agreement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Conveys agreement with the customer point of view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92005" y="1109334"/>
            <a:ext cx="11080042" cy="1143000"/>
          </a:xfrm>
        </p:spPr>
        <p:txBody>
          <a:bodyPr anchor="ctr">
            <a:noAutofit/>
          </a:bodyPr>
          <a:lstStyle/>
          <a:p>
            <a:r>
              <a:rPr lang="en-US" sz="37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Creating Positive Memorable Customer Experiences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44" y="2664710"/>
            <a:ext cx="799956" cy="939079"/>
          </a:xfrm>
          <a:prstGeom prst="rect">
            <a:avLst/>
          </a:prstGeom>
        </p:spPr>
      </p:pic>
      <p:pic>
        <p:nvPicPr>
          <p:cNvPr id="7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23FD878D-E552-4234-8B50-B0FBE2063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ckahu.com/images/site_logo_001.png">
            <a:extLst>
              <a:ext uri="{FF2B5EF4-FFF2-40B4-BE49-F238E27FC236}">
                <a16:creationId xmlns:a16="http://schemas.microsoft.com/office/drawing/2014/main" id="{F09BDE30-C745-4AE3-9FC6-160E65BF5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952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287310"/>
            <a:ext cx="10972800" cy="396109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Caring Responses 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en-US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Four “A”s</a:t>
            </a:r>
          </a:p>
          <a:p>
            <a:endParaRPr lang="en-US" sz="12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Acknowledge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Become aware visually or by response</a:t>
            </a:r>
          </a:p>
          <a:p>
            <a:pPr lvl="1"/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Appreciate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Statement(s) of appreciation during the interaction</a:t>
            </a:r>
          </a:p>
          <a:p>
            <a:pPr lvl="1"/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Affirm 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Sincere compliments about the customer’s choices</a:t>
            </a:r>
          </a:p>
          <a:p>
            <a:pPr lvl="1"/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Assure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Take on the responsibility of the customer’s issues or requests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21471B01-4B6C-4222-9709-A64D3CF91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005" y="1109334"/>
            <a:ext cx="11080042" cy="1143000"/>
          </a:xfrm>
        </p:spPr>
        <p:txBody>
          <a:bodyPr anchor="ctr">
            <a:noAutofit/>
          </a:bodyPr>
          <a:lstStyle/>
          <a:p>
            <a:r>
              <a:rPr lang="en-US" sz="37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Creating Positive Memorable Customer Experiences</a:t>
            </a:r>
          </a:p>
        </p:txBody>
      </p:sp>
      <p:pic>
        <p:nvPicPr>
          <p:cNvPr id="9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1D5F8C77-99F3-44DF-80E2-8B40248D2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http://ckahu.com/images/site_logo_001.png">
            <a:extLst>
              <a:ext uri="{FF2B5EF4-FFF2-40B4-BE49-F238E27FC236}">
                <a16:creationId xmlns:a16="http://schemas.microsoft.com/office/drawing/2014/main" id="{CD474486-FC12-4449-A3E0-A3B41D45B4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81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4474" y="2354046"/>
            <a:ext cx="10972800" cy="381318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Positive Close</a:t>
            </a:r>
          </a:p>
          <a:p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Use any of the </a:t>
            </a:r>
            <a:r>
              <a:rPr lang="en-US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four “A”s</a:t>
            </a:r>
          </a:p>
          <a:p>
            <a:pPr lvl="1"/>
            <a:endParaRPr lang="en-US" b="1" i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Human – Business Model</a:t>
            </a:r>
          </a:p>
        </p:txBody>
      </p:sp>
      <p:sp>
        <p:nvSpPr>
          <p:cNvPr id="7" name="Rectangle 6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5965" y="3020084"/>
            <a:ext cx="3797768" cy="2527242"/>
          </a:xfrm>
          <a:prstGeom prst="rect">
            <a:avLst/>
          </a:prstGeom>
        </p:spPr>
      </p:pic>
      <p:sp>
        <p:nvSpPr>
          <p:cNvPr id="9" name="Title 2">
            <a:extLst>
              <a:ext uri="{FF2B5EF4-FFF2-40B4-BE49-F238E27FC236}">
                <a16:creationId xmlns:a16="http://schemas.microsoft.com/office/drawing/2014/main" id="{E770D99D-F607-45D8-A831-0CC04069F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005" y="1109334"/>
            <a:ext cx="11080042" cy="1143000"/>
          </a:xfrm>
        </p:spPr>
        <p:txBody>
          <a:bodyPr anchor="ctr">
            <a:noAutofit/>
          </a:bodyPr>
          <a:lstStyle/>
          <a:p>
            <a:r>
              <a:rPr lang="en-US" sz="37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Creating Positive Memorable Customer Experiences</a:t>
            </a:r>
          </a:p>
        </p:txBody>
      </p:sp>
      <p:pic>
        <p:nvPicPr>
          <p:cNvPr id="11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49EF7EB6-DB14-44AE-81F3-A205A7F05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http://ckahu.com/images/site_logo_001.png">
            <a:extLst>
              <a:ext uri="{FF2B5EF4-FFF2-40B4-BE49-F238E27FC236}">
                <a16:creationId xmlns:a16="http://schemas.microsoft.com/office/drawing/2014/main" id="{8273AD48-411B-488D-926E-99E13E1EC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85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29499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en-US" dirty="0"/>
          </a:p>
          <a:p>
            <a:pPr lvl="0" algn="just"/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 must identify the REAL needs and expectations of the REAL Customer in Moments of Truth.</a:t>
            </a:r>
          </a:p>
          <a:p>
            <a:pPr lvl="0" algn="just"/>
            <a:endParaRPr lang="en-US" sz="36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 algn="just"/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When your organization surpasses customers’ expectations, positive memorable experiences are created.  </a:t>
            </a:r>
            <a:r>
              <a:rPr lang="en-US" sz="36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Measure often. </a:t>
            </a:r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sz="3600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surveys, targeted studies, observational studies, shopper programs and "voice of customer" research</a:t>
            </a:r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en-US" sz="3600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endParaRPr lang="en-US" sz="32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9662" y="755872"/>
            <a:ext cx="11412675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Last Words of Extraordinary Service Wisdom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6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D401FE5F-ED9E-4841-9BC9-219BB866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ckahu.com/images/site_logo_001.png">
            <a:extLst>
              <a:ext uri="{FF2B5EF4-FFF2-40B4-BE49-F238E27FC236}">
                <a16:creationId xmlns:a16="http://schemas.microsoft.com/office/drawing/2014/main" id="{374D5A05-1856-4B6E-87B4-5CE0962D87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0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29499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en-US" dirty="0"/>
          </a:p>
          <a:p>
            <a:pPr lvl="0" algn="just"/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Create Positive Memorable Customer Experiences by listening, responding and closing with care.</a:t>
            </a:r>
          </a:p>
          <a:p>
            <a:pPr lvl="0" algn="just"/>
            <a:endParaRPr lang="en-US" sz="36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 algn="just"/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Visualize situations before they happen in order to prepare and practice your reaction.</a:t>
            </a:r>
          </a:p>
          <a:p>
            <a:pPr lvl="0" algn="just"/>
            <a:endParaRPr lang="en-US" sz="36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Remember, there are two (2) sides to every Customer interaction – Human and Business.</a:t>
            </a:r>
          </a:p>
          <a:p>
            <a:pPr lvl="0" algn="just"/>
            <a:endParaRPr lang="en-US" sz="36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9662" y="755872"/>
            <a:ext cx="11412675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Last Words of Extraordinary Service Wisdom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6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72CCFB7E-D8B0-4130-A1B8-1A1E446F2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ckahu.com/images/site_logo_001.png">
            <a:extLst>
              <a:ext uri="{FF2B5EF4-FFF2-40B4-BE49-F238E27FC236}">
                <a16:creationId xmlns:a16="http://schemas.microsoft.com/office/drawing/2014/main" id="{B3D9143C-2176-4B18-822D-E7610CBD4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337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9" y="1935480"/>
            <a:ext cx="11116235" cy="4389120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0" indent="0">
              <a:buClr>
                <a:srgbClr val="C0CF3A"/>
              </a:buClr>
              <a:buNone/>
            </a:pPr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0" indent="0">
              <a:buClr>
                <a:srgbClr val="C0CF3A"/>
              </a:buClr>
              <a:buNone/>
            </a:pPr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4098" name="Picture 2" descr="Image result for customer service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93" b="40397"/>
          <a:stretch/>
        </p:blipFill>
        <p:spPr bwMode="auto">
          <a:xfrm>
            <a:off x="1033380" y="1935480"/>
            <a:ext cx="10268672" cy="313854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9621E7D4-6D22-42FD-914B-3F7C2E5A1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ckahu.com/images/site_logo_001.png">
            <a:extLst>
              <a:ext uri="{FF2B5EF4-FFF2-40B4-BE49-F238E27FC236}">
                <a16:creationId xmlns:a16="http://schemas.microsoft.com/office/drawing/2014/main" id="{52B5D827-3B18-442F-8198-87B358F64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871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61568" y="3072139"/>
            <a:ext cx="10468864" cy="18288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Extraordinary Customer Relations for Business Success</a:t>
            </a:r>
            <a:b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b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endParaRPr lang="en-US" sz="2700" dirty="0">
              <a:solidFill>
                <a:srgbClr val="002060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6" name="Picture 3" descr="https://mlsvc01-prod.s3.amazonaws.com/564c4551501/2c37b620-628d-418e-b5ca-370ad7d77795.gif"/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15076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4744518" y="6361208"/>
            <a:ext cx="270298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 2018 CMI Consulting, LLC. All Rights Reserved</a:t>
            </a:r>
            <a:endParaRPr lang="en-US" sz="1000" dirty="0"/>
          </a:p>
        </p:txBody>
      </p:sp>
      <p:pic>
        <p:nvPicPr>
          <p:cNvPr id="1028" name="Picture 4" descr="http://ckahu.com/images/header.jpg">
            <a:extLst>
              <a:ext uri="{FF2B5EF4-FFF2-40B4-BE49-F238E27FC236}">
                <a16:creationId xmlns:a16="http://schemas.microsoft.com/office/drawing/2014/main" id="{99A66410-AD70-458E-B8A9-78808F880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3898" y="741098"/>
            <a:ext cx="4544204" cy="21303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CE9EF5D0-0BD5-486D-B7AC-627681F92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584" y="4490761"/>
            <a:ext cx="2562832" cy="140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http://ckahu.com/images/site_logo_001.png">
            <a:extLst>
              <a:ext uri="{FF2B5EF4-FFF2-40B4-BE49-F238E27FC236}">
                <a16:creationId xmlns:a16="http://schemas.microsoft.com/office/drawing/2014/main" id="{6BEFD051-FB80-4AC4-95DE-C8276E844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28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10521"/>
            <a:ext cx="10972800" cy="429499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12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25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Identify your REAL Customers</a:t>
            </a:r>
          </a:p>
          <a:p>
            <a:pPr lvl="0"/>
            <a:endParaRPr lang="en-US" sz="25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25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Understand what’s at the root of Customer Perceptions</a:t>
            </a:r>
          </a:p>
          <a:p>
            <a:pPr lvl="0"/>
            <a:endParaRPr lang="en-US" sz="25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r>
              <a:rPr lang="en-US" sz="25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Learn the four (4) expectations of all Customers</a:t>
            </a:r>
          </a:p>
          <a:p>
            <a:pPr lvl="0"/>
            <a:endParaRPr lang="en-US" sz="25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r>
              <a:rPr lang="en-US" sz="25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Identify specific behaviors that create Positive Memorable Customer Experiences</a:t>
            </a:r>
            <a:endParaRPr lang="en-US" sz="2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Session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7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9863B0B2-3265-44EC-AFDB-6482C7167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ckahu.com/images/site_logo_001.png">
            <a:extLst>
              <a:ext uri="{FF2B5EF4-FFF2-40B4-BE49-F238E27FC236}">
                <a16:creationId xmlns:a16="http://schemas.microsoft.com/office/drawing/2014/main" id="{CA567C26-5FE6-4F82-B49D-9B122EDC4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7541" y="1847088"/>
            <a:ext cx="11196918" cy="438912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sz="1200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Customer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-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party, client or entity that receives or consumes products (</a:t>
            </a:r>
            <a:r>
              <a:rPr lang="en-US" sz="2000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goods or services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and has the ability to choose between different products and suppliers. </a:t>
            </a:r>
            <a:r>
              <a:rPr lang="en-US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hlinkClick r:id="rId2"/>
              </a:rPr>
              <a:t>http://www.businessdictionary.com/definition/customer.html</a:t>
            </a:r>
            <a:r>
              <a:rPr lang="en-US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endParaRPr lang="en-US" sz="12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sz="12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en-US" sz="2000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“Someone who depends on the timeliness, quality, and accuracy of someone else’s work.”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Ask Yourself: Who depends on the timeliness, quality, and accuracy of my work?</a:t>
            </a:r>
          </a:p>
          <a:p>
            <a:pPr lvl="1"/>
            <a:endParaRPr lang="en-US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ctr">
              <a:buClr>
                <a:schemeClr val="accent3"/>
              </a:buClr>
            </a:pPr>
            <a:r>
              <a:rPr lang="en-US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External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Customers who come to your organization for services or products</a:t>
            </a:r>
          </a:p>
          <a:p>
            <a:pPr lvl="1" algn="ctr">
              <a:buClr>
                <a:schemeClr val="accent3"/>
              </a:buClr>
            </a:pPr>
            <a:r>
              <a:rPr lang="en-US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Internal</a:t>
            </a:r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Customers of others within the business or organization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Who Are Your Customers?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6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265053CA-BF26-4769-A446-6254E404A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ckahu.com/images/site_logo_001.png">
            <a:extLst>
              <a:ext uri="{FF2B5EF4-FFF2-40B4-BE49-F238E27FC236}">
                <a16:creationId xmlns:a16="http://schemas.microsoft.com/office/drawing/2014/main" id="{9C46AAC1-AA4E-4005-A047-EB40FAEC1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3000" tmFilter="0, 0; .2, .5; .8, .5; 1, 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500" autoRev="1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886522"/>
            <a:ext cx="11116235" cy="426739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Clr>
                <a:srgbClr val="C0CF3A"/>
              </a:buClr>
            </a:pPr>
            <a:endParaRPr lang="en-US" sz="1200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>
              <a:buClr>
                <a:srgbClr val="C0CF3A"/>
              </a:buClr>
            </a:pPr>
            <a:r>
              <a:rPr lang="en-US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Moments of Truth – 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Any instances of contact or interactions between a customer and a business (</a:t>
            </a:r>
            <a:r>
              <a:rPr lang="en-US" sz="2000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through a product, sales force, ecommerce or </a:t>
            </a:r>
            <a:r>
              <a:rPr lang="en-US" sz="2000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digital user interface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that gives the customer an opportunity to form (</a:t>
            </a:r>
            <a:r>
              <a:rPr lang="en-US" sz="2000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or change</a:t>
            </a:r>
            <a:r>
              <a:rPr lang="en-US" sz="20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an impression about the business. </a:t>
            </a:r>
            <a:r>
              <a:rPr lang="en-US" sz="1200" dirty="0">
                <a:solidFill>
                  <a:prstClr val="black"/>
                </a:solidFill>
              </a:rPr>
              <a:t>(</a:t>
            </a:r>
            <a:r>
              <a:rPr lang="en-US" sz="1200" dirty="0">
                <a:solidFill>
                  <a:prstClr val="black"/>
                </a:solidFill>
                <a:hlinkClick r:id="rId2"/>
              </a:rPr>
              <a:t>http://www.businessdictionary.com/definition/moment-of-truth.html</a:t>
            </a:r>
            <a:r>
              <a:rPr lang="en-US" sz="1200" dirty="0">
                <a:solidFill>
                  <a:prstClr val="black"/>
                </a:solidFill>
              </a:rPr>
              <a:t>)</a:t>
            </a: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Do Customers Perceive?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47151" y="6361208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1026" name="Picture 2" descr="Image result for moments of truth customer service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754" y="3717663"/>
            <a:ext cx="2773926" cy="217477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6F0937CB-BF41-44CB-A329-EE5BF97F4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ckahu.com/images/site_logo_001.png">
            <a:extLst>
              <a:ext uri="{FF2B5EF4-FFF2-40B4-BE49-F238E27FC236}">
                <a16:creationId xmlns:a16="http://schemas.microsoft.com/office/drawing/2014/main" id="{9648E3DF-8EA5-4777-A62A-6D2194DEC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5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9" y="1935480"/>
            <a:ext cx="11116235" cy="4389120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0" indent="0">
              <a:buClr>
                <a:srgbClr val="C0CF3A"/>
              </a:buClr>
              <a:buNone/>
            </a:pPr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0" indent="0">
              <a:buClr>
                <a:srgbClr val="C0CF3A"/>
              </a:buClr>
              <a:buNone/>
            </a:pPr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4274" y="1004253"/>
            <a:ext cx="10972800" cy="114300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  <a:ea typeface="Arial Unicode MS" panose="020B0604020202020204" pitchFamily="34" charset="-128"/>
              </a:rPr>
              <a:t>There are three (3) ways your Customers build their impressions and perceptions of your service.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47150" y="6557627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sp>
        <p:nvSpPr>
          <p:cNvPr id="8" name="Rectangle 7"/>
          <p:cNvSpPr/>
          <p:nvPr/>
        </p:nvSpPr>
        <p:spPr>
          <a:xfrm>
            <a:off x="609599" y="2245272"/>
            <a:ext cx="6818573" cy="433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2060"/>
                </a:solidFill>
                <a:ea typeface="Arial Unicode MS" panose="020B0604020202020204" pitchFamily="34" charset="-128"/>
              </a:rPr>
              <a:t>What we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74295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2"/>
            </a:pPr>
            <a:r>
              <a:rPr lang="en-US" sz="3600" dirty="0">
                <a:solidFill>
                  <a:srgbClr val="002060"/>
                </a:solidFill>
                <a:ea typeface="Arial Unicode MS" panose="020B0604020202020204" pitchFamily="34" charset="-128"/>
              </a:rPr>
              <a:t>Tone/Pitch of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74295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3"/>
            </a:pPr>
            <a:r>
              <a:rPr lang="en-US" sz="3600" dirty="0">
                <a:solidFill>
                  <a:srgbClr val="002060"/>
                </a:solidFill>
                <a:ea typeface="Arial Unicode MS" panose="020B0604020202020204" pitchFamily="34" charset="-128"/>
              </a:rPr>
              <a:t>            that we say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393" y="2366327"/>
            <a:ext cx="1581150" cy="8854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5604" y="3429000"/>
            <a:ext cx="1581150" cy="1052184"/>
          </a:xfrm>
          <a:prstGeom prst="rect">
            <a:avLst/>
          </a:prstGeom>
        </p:spPr>
      </p:pic>
      <p:pic>
        <p:nvPicPr>
          <p:cNvPr id="11" name="Picture 6" descr="Image result for word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729" y="4756904"/>
            <a:ext cx="1581150" cy="883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298905" y="2579986"/>
            <a:ext cx="78553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b="1" dirty="0"/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98905" y="4258270"/>
            <a:ext cx="78553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b="1" dirty="0"/>
              <a:t>+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8372474" y="3048003"/>
            <a:ext cx="1371600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744074" y="2508935"/>
            <a:ext cx="78553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b="1" dirty="0"/>
              <a:t>%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8372474" y="4410078"/>
            <a:ext cx="1371600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372474" y="5953128"/>
            <a:ext cx="1371600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721794" y="3883167"/>
            <a:ext cx="78553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b="1" dirty="0"/>
              <a:t>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21794" y="5418428"/>
            <a:ext cx="78553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b="1" dirty="0"/>
              <a:t>%</a:t>
            </a:r>
          </a:p>
        </p:txBody>
      </p:sp>
      <p:pic>
        <p:nvPicPr>
          <p:cNvPr id="20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FDF93998-1C7B-44F0-AA06-AAD5B9041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 descr="http://ckahu.com/images/site_logo_001.png">
            <a:extLst>
              <a:ext uri="{FF2B5EF4-FFF2-40B4-BE49-F238E27FC236}">
                <a16:creationId xmlns:a16="http://schemas.microsoft.com/office/drawing/2014/main" id="{05F29299-1701-4933-BBD2-EE42E5957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70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73666"/>
            <a:ext cx="10972800" cy="429682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sz="39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fact, there are Four (4) Expectations of All Customers:</a:t>
            </a:r>
            <a:endParaRPr lang="en-US" sz="39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ctr"/>
            <a:endParaRPr lang="en-US" sz="3600" i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850392" lvl="1" indent="-457200" algn="ctr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Friendly, caring service </a:t>
            </a:r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More than courtesy</a:t>
            </a:r>
          </a:p>
          <a:p>
            <a:pPr marL="850392" lvl="1" indent="-457200" algn="ctr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endParaRPr lang="en-US" sz="36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1" indent="0" algn="just">
              <a:buClr>
                <a:schemeClr val="accent1">
                  <a:lumMod val="50000"/>
                </a:schemeClr>
              </a:buClr>
              <a:buNone/>
            </a:pPr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Customers want to feel as though their needs are important – that they are important.</a:t>
            </a:r>
            <a:endParaRPr lang="en-US" sz="3600" i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Do Customers Expect?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422763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6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2E08E032-DFAB-45A6-8419-9B426DA32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ckahu.com/images/site_logo_001.png">
            <a:extLst>
              <a:ext uri="{FF2B5EF4-FFF2-40B4-BE49-F238E27FC236}">
                <a16:creationId xmlns:a16="http://schemas.microsoft.com/office/drawing/2014/main" id="{3E46D07B-F143-40F3-8447-5BA5776871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213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73666"/>
            <a:ext cx="10972800" cy="464141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fact, there are Four (4) Expectations of All Customers:</a:t>
            </a:r>
            <a:endParaRPr lang="en-US" sz="36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ctr"/>
            <a:endParaRPr lang="en-US" sz="3600" i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136142" lvl="1" indent="-742950" algn="ctr">
              <a:buClr>
                <a:schemeClr val="accent1">
                  <a:lumMod val="50000"/>
                </a:schemeClr>
              </a:buClr>
              <a:buFont typeface="+mj-lt"/>
              <a:buAutoNum type="arabicPeriod" startAt="2"/>
            </a:pPr>
            <a:r>
              <a:rPr lang="en-US" sz="3600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Flexibility </a:t>
            </a:r>
            <a:r>
              <a:rPr lang="en-US" sz="36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Make it work for the customer</a:t>
            </a:r>
          </a:p>
          <a:p>
            <a:pPr marL="667512" lvl="2" indent="0" algn="ctr">
              <a:buNone/>
            </a:pPr>
            <a:endParaRPr lang="en-US" sz="36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2" indent="0" algn="just">
              <a:buNone/>
            </a:pPr>
            <a:r>
              <a:rPr lang="en-US" sz="36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Customers don’t want to hear “no.”</a:t>
            </a:r>
          </a:p>
          <a:p>
            <a:pPr marL="850392" lvl="1" indent="-457200">
              <a:buFont typeface="+mj-lt"/>
              <a:buAutoNum type="arabicPeriod" startAt="2"/>
            </a:pPr>
            <a:endParaRPr lang="en-US" i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Do Customers Expect?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422763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6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0A94B054-15C2-4FED-AC03-B5B250EA5C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ckahu.com/images/site_logo_001.png">
            <a:extLst>
              <a:ext uri="{FF2B5EF4-FFF2-40B4-BE49-F238E27FC236}">
                <a16:creationId xmlns:a16="http://schemas.microsoft.com/office/drawing/2014/main" id="{3C696C7C-BB45-4C18-B0FE-6B5B112F2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466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73666"/>
            <a:ext cx="10972800" cy="464141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sz="39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fact, there are Four (4) Expectations of All Customers:</a:t>
            </a:r>
          </a:p>
          <a:p>
            <a:pPr algn="ctr"/>
            <a:endParaRPr lang="en-US" sz="39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136142" lvl="1" indent="-742950" algn="ctr">
              <a:buClr>
                <a:schemeClr val="accent1">
                  <a:lumMod val="50000"/>
                </a:schemeClr>
              </a:buClr>
              <a:buFont typeface="+mj-lt"/>
              <a:buAutoNum type="arabicPeriod" startAt="3"/>
            </a:pPr>
            <a:r>
              <a:rPr lang="en-US" sz="3900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Problem Resolution</a:t>
            </a:r>
            <a:r>
              <a:rPr lang="en-US" sz="39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en-US" sz="39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Help them find a solution</a:t>
            </a:r>
          </a:p>
          <a:p>
            <a:pPr marL="667512" lvl="2" indent="0" algn="ctr">
              <a:buNone/>
            </a:pPr>
            <a:endParaRPr lang="en-US" sz="39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2" indent="0" algn="just">
              <a:buNone/>
            </a:pPr>
            <a:r>
              <a:rPr lang="en-US" sz="39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Customers want to know that you will help them find a solution, even if you can’t handle it yourself.</a:t>
            </a:r>
          </a:p>
          <a:p>
            <a:pPr marL="850392" lvl="1" indent="-457200" algn="ctr">
              <a:buFont typeface="+mj-lt"/>
              <a:buAutoNum type="arabicPeriod" startAt="3"/>
            </a:pPr>
            <a:endParaRPr lang="en-US" sz="3600" i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Do Customers Expect?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422763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6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6676B88E-749C-4AED-8747-BD1CAB1865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://ckahu.com/images/site_logo_001.png">
            <a:extLst>
              <a:ext uri="{FF2B5EF4-FFF2-40B4-BE49-F238E27FC236}">
                <a16:creationId xmlns:a16="http://schemas.microsoft.com/office/drawing/2014/main" id="{941E0880-9149-4DF3-A1E3-D33DA33FC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341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73666"/>
            <a:ext cx="10972800" cy="464141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endParaRPr lang="en-US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sz="65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fact, there are Four (4) Expectations of All Customers:</a:t>
            </a:r>
            <a:endParaRPr lang="en-US" sz="65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ctr"/>
            <a:endParaRPr lang="en-US" sz="5800" i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850392" lvl="1" indent="-457200" algn="ctr">
              <a:buClr>
                <a:schemeClr val="accent1">
                  <a:lumMod val="50000"/>
                </a:schemeClr>
              </a:buClr>
              <a:buFont typeface="+mj-lt"/>
              <a:buAutoNum type="arabicPeriod" startAt="4"/>
            </a:pPr>
            <a:r>
              <a:rPr lang="en-US" sz="5800" b="1" i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Recovery – </a:t>
            </a:r>
            <a:r>
              <a:rPr lang="en-US" sz="58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Correct mistakes quickly and satisfactorily</a:t>
            </a:r>
          </a:p>
          <a:p>
            <a:pPr marL="667512" lvl="2" indent="0" algn="ctr">
              <a:buNone/>
            </a:pPr>
            <a:endParaRPr lang="en-US" sz="58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667512" lvl="2" indent="0" algn="ctr">
              <a:buNone/>
            </a:pPr>
            <a:endParaRPr lang="en-US" sz="58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2" indent="0" algn="just">
              <a:buNone/>
            </a:pPr>
            <a:r>
              <a:rPr lang="en-US" sz="58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Customers want some kind of action that recognizes a mistake has been made and every effort is being made to correct it.</a:t>
            </a:r>
          </a:p>
          <a:p>
            <a:pPr lvl="1"/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Do Customers Expect?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7151" y="6422763"/>
            <a:ext cx="32976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materials are considered confidential and proprietary.</a:t>
            </a:r>
            <a:endParaRPr lang="en-US" sz="1000" dirty="0"/>
          </a:p>
        </p:txBody>
      </p:sp>
      <p:pic>
        <p:nvPicPr>
          <p:cNvPr id="6" name="Picture 3" descr="https://mlsvc01-prod.s3.amazonaws.com/564c4551501/2c37b620-628d-418e-b5ca-370ad7d77795.gif">
            <a:extLst>
              <a:ext uri="{FF2B5EF4-FFF2-40B4-BE49-F238E27FC236}">
                <a16:creationId xmlns:a16="http://schemas.microsoft.com/office/drawing/2014/main" id="{D55C811B-248A-42D5-9E1E-D94408FF2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8F9F9"/>
              </a:clrFrom>
              <a:clrTo>
                <a:srgbClr val="F8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0064" y="6309913"/>
            <a:ext cx="842211" cy="46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://ckahu.com/images/site_logo_001.png">
            <a:extLst>
              <a:ext uri="{FF2B5EF4-FFF2-40B4-BE49-F238E27FC236}">
                <a16:creationId xmlns:a16="http://schemas.microsoft.com/office/drawing/2014/main" id="{FB746F85-0F61-4E5F-AFD4-62A6A9DC3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47" y="6353557"/>
            <a:ext cx="1649453" cy="4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510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 on brainstorming" id="{C229246F-E851-40FB-8E1D-535DCA6AFD71}" vid="{8D346C02-FE09-4A8E-BC58-EB73E373F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3BE57A2-D666-4652-B423-3EEF5C79D9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0</TotalTime>
  <Words>832</Words>
  <Application>Microsoft Office PowerPoint</Application>
  <PresentationFormat>Widescreen</PresentationFormat>
  <Paragraphs>135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 Unicode MS</vt:lpstr>
      <vt:lpstr>Arial</vt:lpstr>
      <vt:lpstr>Calibri</vt:lpstr>
      <vt:lpstr>Century Gothic</vt:lpstr>
      <vt:lpstr>Palatino Linotype</vt:lpstr>
      <vt:lpstr>Times New Roman</vt:lpstr>
      <vt:lpstr>Wingdings 2</vt:lpstr>
      <vt:lpstr>Presentation on brainstorming</vt:lpstr>
      <vt:lpstr>Extraordinary Customer Relations for Business Success  </vt:lpstr>
      <vt:lpstr>Session Objectives</vt:lpstr>
      <vt:lpstr>Who Are Your Customers?</vt:lpstr>
      <vt:lpstr>What Do Customers Perceive?</vt:lpstr>
      <vt:lpstr>There are three (3) ways your Customers build their impressions and perceptions of your service.</vt:lpstr>
      <vt:lpstr>What Do Customers Expect?</vt:lpstr>
      <vt:lpstr>What Do Customers Expect?</vt:lpstr>
      <vt:lpstr>What Do Customers Expect?</vt:lpstr>
      <vt:lpstr>What Do Customers Expect?</vt:lpstr>
      <vt:lpstr>Adapting to Your Customers With Care</vt:lpstr>
      <vt:lpstr>Creating Positive Memorable Customer Experiences</vt:lpstr>
      <vt:lpstr>Creating Positive Memorable Customer Experiences</vt:lpstr>
      <vt:lpstr>Creating Positive Memorable Customer Experiences</vt:lpstr>
      <vt:lpstr>Last Words of Extraordinary Service Wisdom</vt:lpstr>
      <vt:lpstr>Last Words of Extraordinary Service Wisdom</vt:lpstr>
      <vt:lpstr>PowerPoint Presentation</vt:lpstr>
      <vt:lpstr>Extraordinary Customer Relations for Business Success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2016-12-29T14:43:56Z</dcterms:created>
  <dcterms:modified xsi:type="dcterms:W3CDTF">2018-02-28T17:43:32Z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TC034606379991</vt:lpwstr>
  </property>
</Properties>
</file>