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1" r:id="rId4"/>
    <p:sldId id="262" r:id="rId5"/>
    <p:sldId id="263" r:id="rId6"/>
    <p:sldId id="264" r:id="rId7"/>
    <p:sldId id="268" r:id="rId8"/>
    <p:sldId id="273" r:id="rId9"/>
    <p:sldId id="274" r:id="rId10"/>
    <p:sldId id="269" r:id="rId11"/>
    <p:sldId id="270" r:id="rId12"/>
    <p:sldId id="271" r:id="rId13"/>
    <p:sldId id="272" r:id="rId14"/>
    <p:sldId id="275" r:id="rId15"/>
    <p:sldId id="266" r:id="rId16"/>
    <p:sldId id="276" r:id="rId17"/>
    <p:sldId id="279" r:id="rId18"/>
    <p:sldId id="267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89" r:id="rId3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470" autoAdjust="0"/>
  </p:normalViewPr>
  <p:slideViewPr>
    <p:cSldViewPr showGuides="1">
      <p:cViewPr varScale="1">
        <p:scale>
          <a:sx n="103" d="100"/>
          <a:sy n="103" d="100"/>
        </p:scale>
        <p:origin x="858" y="108"/>
      </p:cViewPr>
      <p:guideLst>
        <p:guide orient="horz" pos="2160"/>
        <p:guide orient="horz" pos="1008"/>
        <p:guide orient="horz" pos="3792"/>
        <p:guide orient="horz" pos="336"/>
        <p:guide orient="horz" pos="1872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261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2/28/2018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2/28/2018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2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65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6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89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42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39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400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89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2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43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00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1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8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86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30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5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4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8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229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4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20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18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5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16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90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1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7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3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Is Technology Derailing Your Performance?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787400"/>
          </a:xfrm>
        </p:spPr>
        <p:txBody>
          <a:bodyPr/>
          <a:lstStyle/>
          <a:p>
            <a:r>
              <a:rPr lang="en-US" dirty="0"/>
              <a:t>How to Lose the Distractions &amp; Increase your Productivity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3A4ABC-F62A-4255-AB94-7890C1B83CD6}"/>
              </a:ext>
            </a:extLst>
          </p:cNvPr>
          <p:cNvSpPr txBox="1"/>
          <p:nvPr/>
        </p:nvSpPr>
        <p:spPr>
          <a:xfrm>
            <a:off x="684212" y="4613703"/>
            <a:ext cx="7086600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/>
              <a:t>Jennifer Wheatley, SHRM, SHRM-SCP &amp; Amy Olds, PHR, SHRM-CP</a:t>
            </a:r>
          </a:p>
          <a:p>
            <a:endParaRPr lang="en-US" sz="1600" dirty="0"/>
          </a:p>
          <a:p>
            <a:r>
              <a:rPr lang="en-US" sz="1600" dirty="0"/>
              <a:t>HR Affiliates, LLC.</a:t>
            </a: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4BC3-2A04-404A-958E-59A85D16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23853-C2DD-4569-950C-80D701169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905000"/>
            <a:ext cx="6477000" cy="3886200"/>
          </a:xfrm>
        </p:spPr>
      </p:pic>
    </p:spTree>
    <p:extLst>
      <p:ext uri="{BB962C8B-B14F-4D97-AF65-F5344CB8AC3E}">
        <p14:creationId xmlns:p14="http://schemas.microsoft.com/office/powerpoint/2010/main" val="40695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5EC-16CE-4096-B355-FC49D5DA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164C-2450-4419-A711-1E3FC5F2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37% percent of employee time is spent in meetings.</a:t>
            </a:r>
          </a:p>
          <a:p>
            <a:r>
              <a:rPr lang="en-US" dirty="0"/>
              <a:t>Management can attend more than 60 meetings a month.</a:t>
            </a:r>
          </a:p>
          <a:p>
            <a:r>
              <a:rPr lang="en-US" dirty="0"/>
              <a:t>47% of employees consider meetings a waste of time.</a:t>
            </a:r>
          </a:p>
          <a:p>
            <a:r>
              <a:rPr lang="en-US" dirty="0"/>
              <a:t>39% of meeting participants admitted to dozing off during a meeting.</a:t>
            </a:r>
          </a:p>
          <a:p>
            <a:r>
              <a:rPr lang="en-US" dirty="0"/>
              <a:t>Over 70% of employees admit to bringing other work to meetings.</a:t>
            </a:r>
          </a:p>
          <a:p>
            <a:r>
              <a:rPr lang="en-US" dirty="0"/>
              <a:t>The more meetings attended, the more exhausted employees felt along with a perception of a higher workload.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54D4-1483-49A7-BFB4-41450F2A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D8F919-D02F-472D-AAF8-BAAAAFB53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981200"/>
            <a:ext cx="6172200" cy="3810000"/>
          </a:xfrm>
        </p:spPr>
      </p:pic>
    </p:spTree>
    <p:extLst>
      <p:ext uri="{BB962C8B-B14F-4D97-AF65-F5344CB8AC3E}">
        <p14:creationId xmlns:p14="http://schemas.microsoft.com/office/powerpoint/2010/main" val="8832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784D-91A2-4C7E-B173-89E15110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E6CF-2F7A-4DB1-9E6A-CACCF62F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Employees don’t feel appreciated for their work.</a:t>
            </a:r>
          </a:p>
          <a:p>
            <a:r>
              <a:rPr lang="en-US" sz="2800" dirty="0"/>
              <a:t>48% of employees don’t like their jobs.</a:t>
            </a:r>
          </a:p>
          <a:p>
            <a:r>
              <a:rPr lang="en-US" sz="2800" dirty="0"/>
              <a:t>80% of U.S. workers feel stressed at the office.</a:t>
            </a:r>
          </a:p>
          <a:p>
            <a:r>
              <a:rPr lang="en-US" sz="2800" dirty="0"/>
              <a:t>$300 Billion is the cost of an unmotivated workforce.</a:t>
            </a:r>
          </a:p>
          <a:p>
            <a:r>
              <a:rPr lang="en-US" sz="2800" dirty="0"/>
              <a:t>Companies with motivated (engaged) employees were 43% more productive compared to the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EC56-634A-49A1-A40A-1E1BCAC3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D1615-AD11-4C42-BA1F-7B19FE030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Email</a:t>
            </a:r>
          </a:p>
          <a:p>
            <a:r>
              <a:rPr lang="en-US" sz="3200" dirty="0"/>
              <a:t>Instant Messaging</a:t>
            </a:r>
          </a:p>
          <a:p>
            <a:r>
              <a:rPr lang="en-US" sz="3200" dirty="0"/>
              <a:t>Internal Software</a:t>
            </a:r>
          </a:p>
          <a:p>
            <a:r>
              <a:rPr lang="en-US" sz="3200" dirty="0"/>
              <a:t>Cell Phones</a:t>
            </a:r>
          </a:p>
          <a:p>
            <a:r>
              <a:rPr lang="en-US" sz="3200" dirty="0"/>
              <a:t>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13B5-1FF6-471A-B6A0-2535CFA0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= The Enemy?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875AAB-1B7F-4E72-A37A-34C4DD155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828800"/>
            <a:ext cx="7848600" cy="4495800"/>
          </a:xfrm>
        </p:spPr>
      </p:pic>
    </p:spTree>
    <p:extLst>
      <p:ext uri="{BB962C8B-B14F-4D97-AF65-F5344CB8AC3E}">
        <p14:creationId xmlns:p14="http://schemas.microsoft.com/office/powerpoint/2010/main" val="6306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BECD-DE45-469D-9114-2061FE4F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= The Enemy?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93FF-10F0-46DD-B984-29F3B31E0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average employee checks his or her email 36 times an hour.</a:t>
            </a:r>
          </a:p>
          <a:p>
            <a:r>
              <a:rPr lang="en-US" sz="2800" dirty="0"/>
              <a:t>Email is listed as the #1 killer of productivity.</a:t>
            </a:r>
          </a:p>
          <a:p>
            <a:r>
              <a:rPr lang="en-US" sz="2800" dirty="0"/>
              <a:t>Businesses lose $650 billion dollars a year due to “unnecessary” emails.</a:t>
            </a:r>
          </a:p>
          <a:p>
            <a:r>
              <a:rPr lang="en-US" sz="2800" dirty="0"/>
              <a:t>Employees use email as an instant gratification vessel.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75A8-3ABF-44C4-B7FB-CC7F88DF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776-9131-4914-B1E8-33CF214C5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32% of the total time spent on social media during working hours is for personal use.</a:t>
            </a:r>
          </a:p>
          <a:p>
            <a:r>
              <a:rPr lang="en-US" sz="2400" dirty="0"/>
              <a:t>13% of total employee productivity is lost to social media. </a:t>
            </a:r>
          </a:p>
          <a:p>
            <a:r>
              <a:rPr lang="en-US" sz="2400" dirty="0"/>
              <a:t>A social media interruption occurs on average every 10.5 minutes.</a:t>
            </a:r>
          </a:p>
          <a:p>
            <a:r>
              <a:rPr lang="en-US" sz="2400" dirty="0"/>
              <a:t>It takes employees approximately 23 minutes to get back on track. </a:t>
            </a:r>
          </a:p>
          <a:p>
            <a:r>
              <a:rPr lang="en-US" sz="2400" dirty="0"/>
              <a:t>Each social media user costs their company $4,452 per year.</a:t>
            </a:r>
          </a:p>
          <a:p>
            <a:pPr marL="4572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89F0-489F-4612-9394-4019949EC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Full Work Days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14481D-CAC5-4BAF-B135-FE661A2F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1482375"/>
            <a:ext cx="5856373" cy="389325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0AEBD-F2B7-498B-AEFE-F82329937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That’s the amount of time we devote to Facebook on a monthly basis.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every user replaced 20 minutes of FB time with minimum wage work, they could collectively buy the company TWO TIMES every year.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it really a “break”?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Engineered to be addictive.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D5E87-4A6B-408E-B65B-EC091470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 Messaging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42911-7F63-4536-9884-B24DBD768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Real time communication.</a:t>
            </a:r>
          </a:p>
          <a:p>
            <a:r>
              <a:rPr lang="en-US" sz="2800" dirty="0"/>
              <a:t>75% of companies use Instant Messaging at work.</a:t>
            </a:r>
          </a:p>
          <a:p>
            <a:r>
              <a:rPr lang="en-US" sz="2800" dirty="0"/>
              <a:t>Employees spend more time chatting with co-workers interfere with normal daily routines.</a:t>
            </a:r>
          </a:p>
          <a:p>
            <a:r>
              <a:rPr lang="en-US" sz="2800" dirty="0"/>
              <a:t>It can be a source of constant distraction for employees.</a:t>
            </a:r>
          </a:p>
          <a:p>
            <a:r>
              <a:rPr lang="en-US" sz="2800" dirty="0"/>
              <a:t>Enhances cognitive distraction.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0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b="1" dirty="0"/>
              <a:t>How “Busy” are We as a Workforce?</a:t>
            </a:r>
          </a:p>
          <a:p>
            <a:pPr marL="45720" indent="0">
              <a:buNone/>
            </a:pPr>
            <a:endParaRPr lang="en-US" b="1" dirty="0"/>
          </a:p>
          <a:p>
            <a:r>
              <a:rPr lang="en-US" b="1" dirty="0"/>
              <a:t>What are the Biggest Distractions in the Workforce?</a:t>
            </a:r>
          </a:p>
          <a:p>
            <a:pPr marL="45720" indent="0">
              <a:buNone/>
            </a:pPr>
            <a:endParaRPr lang="en-US" b="1" dirty="0"/>
          </a:p>
          <a:p>
            <a:r>
              <a:rPr lang="en-US" b="1" dirty="0"/>
              <a:t>Tips and Tools to Discourage Distractions and Increase Productivity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D92B-C92C-48AF-8AA7-C11D31E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Distractions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B766-296C-4CBD-95FC-0F3B31209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Dangers of Multi-tasking.</a:t>
            </a:r>
          </a:p>
          <a:p>
            <a:endParaRPr lang="en-US" sz="2400" dirty="0"/>
          </a:p>
          <a:p>
            <a:r>
              <a:rPr lang="en-US" sz="2400" dirty="0"/>
              <a:t>The Default Mode Network.</a:t>
            </a:r>
          </a:p>
          <a:p>
            <a:endParaRPr lang="en-US" sz="2400" dirty="0"/>
          </a:p>
          <a:p>
            <a:r>
              <a:rPr lang="en-US" sz="2400" dirty="0"/>
              <a:t>The Direct Attention Network.</a:t>
            </a:r>
          </a:p>
          <a:p>
            <a:endParaRPr lang="en-US" sz="2400" dirty="0"/>
          </a:p>
          <a:p>
            <a:r>
              <a:rPr lang="en-US" sz="2400" dirty="0"/>
              <a:t>It can take 10-18 minutes to get the same level of attention back.</a:t>
            </a:r>
          </a:p>
        </p:txBody>
      </p:sp>
    </p:spTree>
    <p:extLst>
      <p:ext uri="{BB962C8B-B14F-4D97-AF65-F5344CB8AC3E}">
        <p14:creationId xmlns:p14="http://schemas.microsoft.com/office/powerpoint/2010/main" val="16054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8E38-3FEE-4DBD-8DB4-20D95E4B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Being “Always Available”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1F4D-8246-48FC-918B-A93B4AD7C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Studies show that distractions on average cost companies $10,000 per employee annually.</a:t>
            </a:r>
          </a:p>
          <a:p>
            <a:endParaRPr lang="en-US" sz="2400" dirty="0"/>
          </a:p>
          <a:p>
            <a:r>
              <a:rPr lang="en-US" sz="2400" dirty="0"/>
              <a:t>Remember it can take up to 23 minutes to get back to focused work once you have been interrupted.</a:t>
            </a:r>
          </a:p>
          <a:p>
            <a:endParaRPr lang="en-US" sz="2400" dirty="0"/>
          </a:p>
          <a:p>
            <a:r>
              <a:rPr lang="en-US" sz="2400" dirty="0"/>
              <a:t>More likely to make mistakes.</a:t>
            </a:r>
          </a:p>
        </p:txBody>
      </p:sp>
    </p:spTree>
    <p:extLst>
      <p:ext uri="{BB962C8B-B14F-4D97-AF65-F5344CB8AC3E}">
        <p14:creationId xmlns:p14="http://schemas.microsoft.com/office/powerpoint/2010/main" val="14154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8292-327E-4701-8A44-109F1A26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Solutions???</a:t>
            </a:r>
          </a:p>
        </p:txBody>
      </p:sp>
      <p:pic>
        <p:nvPicPr>
          <p:cNvPr id="5" name="Content Placeholder 4" descr="A person using a computer&#10;&#10;Description generated with very high confidence">
            <a:extLst>
              <a:ext uri="{FF2B5EF4-FFF2-40B4-BE49-F238E27FC236}">
                <a16:creationId xmlns:a16="http://schemas.microsoft.com/office/drawing/2014/main" id="{ADD8E7C2-8E54-4A6B-B609-6BAFBCF61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83" y="1828800"/>
            <a:ext cx="5930660" cy="4191000"/>
          </a:xfrm>
        </p:spPr>
      </p:pic>
    </p:spTree>
    <p:extLst>
      <p:ext uri="{BB962C8B-B14F-4D97-AF65-F5344CB8AC3E}">
        <p14:creationId xmlns:p14="http://schemas.microsoft.com/office/powerpoint/2010/main" val="428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AF87-F4BE-40CF-9B04-BC325902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355C9-60A6-42CB-A4B2-4B87C351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Schedule time to check your email.</a:t>
            </a:r>
          </a:p>
          <a:p>
            <a:endParaRPr lang="en-US" sz="2400" dirty="0"/>
          </a:p>
          <a:p>
            <a:r>
              <a:rPr lang="en-US" sz="2400" dirty="0"/>
              <a:t>Choose low-productivity times.</a:t>
            </a:r>
          </a:p>
          <a:p>
            <a:endParaRPr lang="en-US" sz="2400" dirty="0"/>
          </a:p>
          <a:p>
            <a:r>
              <a:rPr lang="en-US" sz="2400" dirty="0"/>
              <a:t>Turn emails into action items.</a:t>
            </a:r>
          </a:p>
          <a:p>
            <a:endParaRPr lang="en-US" sz="2400" dirty="0"/>
          </a:p>
          <a:p>
            <a:r>
              <a:rPr lang="en-US" sz="2400" dirty="0"/>
              <a:t>Use the Trash!</a:t>
            </a:r>
          </a:p>
          <a:p>
            <a:endParaRPr lang="en-US" sz="2400" dirty="0"/>
          </a:p>
          <a:p>
            <a:r>
              <a:rPr lang="en-US" sz="2400" dirty="0"/>
              <a:t>Turn it Off.</a:t>
            </a:r>
          </a:p>
        </p:txBody>
      </p:sp>
    </p:spTree>
    <p:extLst>
      <p:ext uri="{BB962C8B-B14F-4D97-AF65-F5344CB8AC3E}">
        <p14:creationId xmlns:p14="http://schemas.microsoft.com/office/powerpoint/2010/main" val="5054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6255-F0D2-4100-8CF7-9EA27F17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Focus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2AAE-7B68-484B-885B-BF29AEE4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Set aside specific creative focus time – schedule a meeting with yourself.</a:t>
            </a:r>
          </a:p>
          <a:p>
            <a:r>
              <a:rPr lang="en-US" sz="2800" dirty="0"/>
              <a:t>Start small and build up your time.</a:t>
            </a:r>
          </a:p>
          <a:p>
            <a:r>
              <a:rPr lang="en-US" sz="2800" dirty="0"/>
              <a:t>Don’t give in!</a:t>
            </a:r>
          </a:p>
          <a:p>
            <a:r>
              <a:rPr lang="en-US" sz="2800" dirty="0"/>
              <a:t>Tackle a clearly identified and isolated task.</a:t>
            </a:r>
          </a:p>
          <a:p>
            <a:r>
              <a:rPr lang="en-US" sz="2800" dirty="0"/>
              <a:t>Consider using a different location.</a:t>
            </a:r>
          </a:p>
          <a:p>
            <a:r>
              <a:rPr lang="en-US" sz="2800" dirty="0"/>
              <a:t>When possible, use pen and paper.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156D-BD7E-4E44-BE16-CC83F207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Against Interruptions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EA314-832A-4AA2-818E-2C0FE3453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Time Lock Agreements</a:t>
            </a:r>
          </a:p>
          <a:p>
            <a:endParaRPr lang="en-US" sz="2400" dirty="0"/>
          </a:p>
          <a:p>
            <a:r>
              <a:rPr lang="en-US" sz="2400" dirty="0"/>
              <a:t>Identify your Time Bandits</a:t>
            </a:r>
          </a:p>
          <a:p>
            <a:endParaRPr lang="en-US" sz="2400" dirty="0"/>
          </a:p>
          <a:p>
            <a:r>
              <a:rPr lang="en-US" sz="2400" dirty="0"/>
              <a:t>Everyone is given dedicated quiet time to concentrate</a:t>
            </a:r>
          </a:p>
          <a:p>
            <a:endParaRPr lang="en-US" sz="2400" dirty="0"/>
          </a:p>
          <a:p>
            <a:r>
              <a:rPr lang="en-US" sz="2400" dirty="0"/>
              <a:t>Agree in writing not to interrupt</a:t>
            </a:r>
          </a:p>
          <a:p>
            <a:endParaRPr lang="en-US" sz="2400" dirty="0"/>
          </a:p>
          <a:p>
            <a:r>
              <a:rPr lang="en-US" sz="2400" dirty="0"/>
              <a:t>Studies show that productivity increased by 40-60%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5B186-5FA6-413D-90E2-EF8C721F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Lights</a:t>
            </a:r>
          </a:p>
        </p:txBody>
      </p:sp>
      <p:pic>
        <p:nvPicPr>
          <p:cNvPr id="5" name="Content Placeholder 4" descr="A red traffic light&#10;&#10;Description generated with very high confidence">
            <a:extLst>
              <a:ext uri="{FF2B5EF4-FFF2-40B4-BE49-F238E27FC236}">
                <a16:creationId xmlns:a16="http://schemas.microsoft.com/office/drawing/2014/main" id="{6B91C393-9EC2-4186-B5FD-467783412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828800"/>
            <a:ext cx="7086600" cy="4191000"/>
          </a:xfrm>
        </p:spPr>
      </p:pic>
    </p:spTree>
    <p:extLst>
      <p:ext uri="{BB962C8B-B14F-4D97-AF65-F5344CB8AC3E}">
        <p14:creationId xmlns:p14="http://schemas.microsoft.com/office/powerpoint/2010/main" val="4158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D1D5-4DC3-4C5C-B663-4CDE01CA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or Green?</a:t>
            </a:r>
          </a:p>
        </p:txBody>
      </p:sp>
      <p:pic>
        <p:nvPicPr>
          <p:cNvPr id="6" name="Picture Placeholder 5" descr="A person sitting at a desk&#10;&#10;Description generated with very high confidence">
            <a:extLst>
              <a:ext uri="{FF2B5EF4-FFF2-40B4-BE49-F238E27FC236}">
                <a16:creationId xmlns:a16="http://schemas.microsoft.com/office/drawing/2014/main" id="{54F4C75A-C180-42E0-BCDB-C81FB2201B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3" r="10103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51B57-29C0-4707-9786-685691266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FlowLights</a:t>
            </a:r>
            <a:r>
              <a:rPr lang="en-US" dirty="0"/>
              <a:t> have reduced office interruptions by 46%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Lights motivated them to work faster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light can be lit no more than a maximum period per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217041-7BC5-4C21-9644-A938B5F9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the Right Technology?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D0D08-C084-4178-87AD-A9CDC460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Manage Passwords – </a:t>
            </a:r>
            <a:r>
              <a:rPr lang="en-US" sz="2400" dirty="0" err="1"/>
              <a:t>iPassword</a:t>
            </a:r>
            <a:r>
              <a:rPr lang="en-US" sz="2400" dirty="0"/>
              <a:t>, Chrome extensions (LastPass)</a:t>
            </a:r>
          </a:p>
          <a:p>
            <a:endParaRPr lang="en-US" sz="2400" dirty="0"/>
          </a:p>
          <a:p>
            <a:r>
              <a:rPr lang="en-US" sz="2400" dirty="0"/>
              <a:t>Evernote</a:t>
            </a:r>
          </a:p>
          <a:p>
            <a:endParaRPr lang="en-US" sz="2400" dirty="0"/>
          </a:p>
          <a:p>
            <a:r>
              <a:rPr lang="en-US" sz="2400" dirty="0"/>
              <a:t>Headspace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/>
              <a:t>Calendars</a:t>
            </a:r>
          </a:p>
          <a:p>
            <a:endParaRPr lang="en-US" sz="2400" dirty="0"/>
          </a:p>
          <a:p>
            <a:r>
              <a:rPr lang="en-US" sz="2400" dirty="0"/>
              <a:t>Boomerang (Emails)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442B-B925-4806-893F-299B2E94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Working?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4DFE-F326-432E-BA00-00D1F43B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Measure Tasks, Not Hours or Days</a:t>
            </a:r>
          </a:p>
          <a:p>
            <a:endParaRPr lang="en-US" sz="2400" dirty="0"/>
          </a:p>
          <a:p>
            <a:r>
              <a:rPr lang="en-US" sz="2400" dirty="0"/>
              <a:t>Manage Communications and Expectations</a:t>
            </a:r>
          </a:p>
          <a:p>
            <a:endParaRPr lang="en-US" sz="2400" dirty="0"/>
          </a:p>
          <a:p>
            <a:r>
              <a:rPr lang="en-US" sz="2400" dirty="0"/>
              <a:t>Set Goals</a:t>
            </a:r>
          </a:p>
          <a:p>
            <a:endParaRPr lang="en-US" sz="2400" dirty="0"/>
          </a:p>
          <a:p>
            <a:r>
              <a:rPr lang="en-US" sz="2400" dirty="0"/>
              <a:t>Let the Results Tell the Story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Nearly half (47%) of employees feel they spend thirty minutes or less per week being unproductive because of unnecessary distractions.</a:t>
            </a:r>
          </a:p>
          <a:p>
            <a:r>
              <a:rPr lang="en-US" dirty="0"/>
              <a:t>56% of employees say they try to make up for time spent on personal, non-work related activities while at work by working at home or in the office after standard work hours.</a:t>
            </a:r>
          </a:p>
          <a:p>
            <a:r>
              <a:rPr lang="en-US" dirty="0"/>
              <a:t>An estimated 28% of our workday is consumed by interruptions fueled by technology.</a:t>
            </a:r>
          </a:p>
          <a:p>
            <a:r>
              <a:rPr lang="en-US" dirty="0"/>
              <a:t>2.75% of American workers don’t believe they have access to the latest productivity boosting technology.</a:t>
            </a:r>
          </a:p>
          <a:p>
            <a:r>
              <a:rPr lang="en-US" dirty="0"/>
              <a:t>65% of employees reported they use the internet at work for non-work purposes.</a:t>
            </a:r>
          </a:p>
          <a:p>
            <a:r>
              <a:rPr lang="en-US" dirty="0"/>
              <a:t>The U.S. has been experiencing a slowdown in measured labor productivity since 2004 despite the introduction and growth of new technology into the workplace.</a:t>
            </a:r>
          </a:p>
          <a:p>
            <a:r>
              <a:rPr lang="en-US" dirty="0"/>
              <a:t>Lost productivity costs the U.S. economy approximately $588 BILLION dollars each year.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8A7E-93EC-448F-BFDA-D58ABC668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DDA21-9FCC-423C-AC68-13C81E7E0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1828800"/>
            <a:ext cx="4953000" cy="4191000"/>
          </a:xfrm>
        </p:spPr>
      </p:pic>
    </p:spTree>
    <p:extLst>
      <p:ext uri="{BB962C8B-B14F-4D97-AF65-F5344CB8AC3E}">
        <p14:creationId xmlns:p14="http://schemas.microsoft.com/office/powerpoint/2010/main" val="22105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F4BD-AED1-4CA9-BD40-3AE506E2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Questions</a:t>
            </a:r>
          </a:p>
        </p:txBody>
      </p:sp>
      <p:pic>
        <p:nvPicPr>
          <p:cNvPr id="5" name="Content Placeholder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D64FDA36-FD04-4836-9CB6-DA1A8CB7D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2057400"/>
            <a:ext cx="7162800" cy="4267200"/>
          </a:xfrm>
        </p:spPr>
      </p:pic>
    </p:spTree>
    <p:extLst>
      <p:ext uri="{BB962C8B-B14F-4D97-AF65-F5344CB8AC3E}">
        <p14:creationId xmlns:p14="http://schemas.microsoft.com/office/powerpoint/2010/main" val="35511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Killers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A6968C-E948-42A4-89FB-09EAA4322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930846"/>
            <a:ext cx="6705600" cy="3479354"/>
          </a:xfrm>
        </p:spPr>
      </p:pic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Enhancers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255C8-2E5B-4134-B7BC-7379942BA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946702"/>
            <a:ext cx="6629399" cy="3539698"/>
          </a:xfrm>
        </p:spPr>
      </p:pic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4590-25F1-4CAE-9CEB-406641D9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Influences (Non-Technical)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68C4B6-9DDD-4F99-B53D-EE52F86AD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2057400"/>
            <a:ext cx="6400800" cy="3886200"/>
          </a:xfrm>
        </p:spPr>
      </p:pic>
    </p:spTree>
    <p:extLst>
      <p:ext uri="{BB962C8B-B14F-4D97-AF65-F5344CB8AC3E}">
        <p14:creationId xmlns:p14="http://schemas.microsoft.com/office/powerpoint/2010/main" val="18106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700C7-E430-4DD6-87A3-7BE5D212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Co-Workers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A593A-DE58-4609-BFAD-7C6D49FF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981200"/>
            <a:ext cx="7086600" cy="3962400"/>
          </a:xfrm>
        </p:spPr>
      </p:pic>
    </p:spTree>
    <p:extLst>
      <p:ext uri="{BB962C8B-B14F-4D97-AF65-F5344CB8AC3E}">
        <p14:creationId xmlns:p14="http://schemas.microsoft.com/office/powerpoint/2010/main" val="36596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EF87-A8E1-4060-8E4D-4A40F64E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762000"/>
          </a:xfrm>
        </p:spPr>
        <p:txBody>
          <a:bodyPr/>
          <a:lstStyle/>
          <a:p>
            <a:r>
              <a:rPr lang="en-US" dirty="0"/>
              <a:t>Co-Workers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7A89-3694-47AC-A58B-5BFCD9FD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71% of people report frequent interruptions when they are working.</a:t>
            </a:r>
          </a:p>
          <a:p>
            <a:pPr marL="0" indent="0">
              <a:buNone/>
            </a:pPr>
            <a:endParaRPr lang="en-US" sz="2800" dirty="0"/>
          </a:p>
          <a:p>
            <a:pPr marL="285750" indent="-285750"/>
            <a:r>
              <a:rPr lang="en-US" sz="2800" dirty="0"/>
              <a:t>Face-to-face interruptions account for one-third more intrusions than email or phone calls. </a:t>
            </a:r>
          </a:p>
          <a:p>
            <a:pPr marL="0" indent="0">
              <a:buNone/>
            </a:pPr>
            <a:endParaRPr lang="en-US" sz="2800" dirty="0"/>
          </a:p>
          <a:p>
            <a:pPr marL="285750" indent="-285750"/>
            <a:r>
              <a:rPr lang="en-US" sz="2800" dirty="0"/>
              <a:t>Open floor plans and low cubicles encourage collaboration but discourage high productivity.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03BAEC-616E-417A-AB4C-DEC2F4CB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Co-Workers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467ECB-C444-4671-AD10-7DB923F20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275" y="2133600"/>
            <a:ext cx="7686675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A5F13A6F-AB02-4A73-816C-34C20B6AA795}" vid="{DE7FCDCE-56F1-4731-A067-3AC58DCA2BCA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2361</TotalTime>
  <Words>950</Words>
  <Application>Microsoft Office PowerPoint</Application>
  <PresentationFormat>Custom</PresentationFormat>
  <Paragraphs>185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Palatino Linotype</vt:lpstr>
      <vt:lpstr>Business strategy presentation</vt:lpstr>
      <vt:lpstr>Is Technology Derailing Your Performance?</vt:lpstr>
      <vt:lpstr>Goals and Objectives</vt:lpstr>
      <vt:lpstr>How Did We Get Here?</vt:lpstr>
      <vt:lpstr>Productivity Killers</vt:lpstr>
      <vt:lpstr>Productivity Enhancers</vt:lpstr>
      <vt:lpstr>Outside Influences (Non-Technical)</vt:lpstr>
      <vt:lpstr>Co-Workers</vt:lpstr>
      <vt:lpstr>Co-Workers</vt:lpstr>
      <vt:lpstr>Co-Workers</vt:lpstr>
      <vt:lpstr>Meetings</vt:lpstr>
      <vt:lpstr>Meetings</vt:lpstr>
      <vt:lpstr>Motivation</vt:lpstr>
      <vt:lpstr>Motivation</vt:lpstr>
      <vt:lpstr>Technology</vt:lpstr>
      <vt:lpstr>Email = The Enemy?</vt:lpstr>
      <vt:lpstr>Email = The Enemy?</vt:lpstr>
      <vt:lpstr>Social Media</vt:lpstr>
      <vt:lpstr>Two Full Work Days</vt:lpstr>
      <vt:lpstr>Instant Messaging</vt:lpstr>
      <vt:lpstr>Cognitive Distractions</vt:lpstr>
      <vt:lpstr>The Cost of Being “Always Available”</vt:lpstr>
      <vt:lpstr>Solutions???</vt:lpstr>
      <vt:lpstr>Emails</vt:lpstr>
      <vt:lpstr>Daily Focus Blocks</vt:lpstr>
      <vt:lpstr>War Against Interruptions</vt:lpstr>
      <vt:lpstr>Flow Lights</vt:lpstr>
      <vt:lpstr>Red or Green?</vt:lpstr>
      <vt:lpstr>Do You Have the Right Technology?</vt:lpstr>
      <vt:lpstr>Is it Working?</vt:lpstr>
      <vt:lpstr>What Have we Learned??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Amy Olds</dc:creator>
  <cp:lastModifiedBy>Amy Olds</cp:lastModifiedBy>
  <cp:revision>58</cp:revision>
  <cp:lastPrinted>2018-02-27T20:49:14Z</cp:lastPrinted>
  <dcterms:created xsi:type="dcterms:W3CDTF">2018-02-19T18:44:08Z</dcterms:created>
  <dcterms:modified xsi:type="dcterms:W3CDTF">2018-02-28T19:38:24Z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