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0.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11.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22.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28"/>
  </p:notesMasterIdLst>
  <p:sldIdLst>
    <p:sldId id="256" r:id="rId2"/>
    <p:sldId id="289" r:id="rId3"/>
    <p:sldId id="290" r:id="rId4"/>
    <p:sldId id="293" r:id="rId5"/>
    <p:sldId id="304" r:id="rId6"/>
    <p:sldId id="277" r:id="rId7"/>
    <p:sldId id="278" r:id="rId8"/>
    <p:sldId id="292" r:id="rId9"/>
    <p:sldId id="281" r:id="rId10"/>
    <p:sldId id="280" r:id="rId11"/>
    <p:sldId id="284" r:id="rId12"/>
    <p:sldId id="295" r:id="rId13"/>
    <p:sldId id="294" r:id="rId14"/>
    <p:sldId id="313" r:id="rId15"/>
    <p:sldId id="296" r:id="rId16"/>
    <p:sldId id="297" r:id="rId17"/>
    <p:sldId id="315" r:id="rId18"/>
    <p:sldId id="335" r:id="rId19"/>
    <p:sldId id="336" r:id="rId20"/>
    <p:sldId id="300" r:id="rId21"/>
    <p:sldId id="302" r:id="rId22"/>
    <p:sldId id="301" r:id="rId23"/>
    <p:sldId id="303" r:id="rId24"/>
    <p:sldId id="337" r:id="rId25"/>
    <p:sldId id="291" r:id="rId26"/>
    <p:sldId id="31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2B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FA48E6-901B-4C01-87AA-46AEC6B02973}" v="1251" dt="2023-12-06T21:46:12.0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55" autoAdjust="0"/>
    <p:restoredTop sz="94660"/>
  </p:normalViewPr>
  <p:slideViewPr>
    <p:cSldViewPr snapToGrid="0">
      <p:cViewPr varScale="1">
        <p:scale>
          <a:sx n="108" d="100"/>
          <a:sy n="108" d="100"/>
        </p:scale>
        <p:origin x="87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EBSA</a:t>
            </a:r>
            <a:r>
              <a:rPr lang="en-US" b="1" baseline="0" dirty="0"/>
              <a:t> Enforcement Actions</a:t>
            </a:r>
            <a:endParaRPr lang="en-US"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1096853439528965"/>
          <c:y val="0.20757195193401179"/>
          <c:w val="0.59851021218650813"/>
          <c:h val="0.51569385691238456"/>
        </c:manualLayout>
      </c:layout>
      <c:barChart>
        <c:barDir val="col"/>
        <c:grouping val="clustered"/>
        <c:varyColors val="0"/>
        <c:ser>
          <c:idx val="0"/>
          <c:order val="0"/>
          <c:tx>
            <c:strRef>
              <c:f>Sheet1!$B$1</c:f>
              <c:strCache>
                <c:ptCount val="1"/>
                <c:pt idx="0">
                  <c:v>2020</c:v>
                </c:pt>
              </c:strCache>
            </c:strRef>
          </c:tx>
          <c:spPr>
            <a:solidFill>
              <a:schemeClr val="accent1"/>
            </a:solidFill>
            <a:ln>
              <a:noFill/>
            </a:ln>
            <a:effectLst/>
          </c:spPr>
          <c:invertIfNegative val="0"/>
          <c:cat>
            <c:numRef>
              <c:f>Sheet1!$A$2:$A$5</c:f>
              <c:numCache>
                <c:formatCode>General</c:formatCode>
                <c:ptCount val="4"/>
              </c:numCache>
            </c:numRef>
          </c:cat>
          <c:val>
            <c:numRef>
              <c:f>Sheet1!$B$2:$B$5</c:f>
              <c:numCache>
                <c:formatCode>General</c:formatCode>
                <c:ptCount val="4"/>
                <c:pt idx="0">
                  <c:v>3.1</c:v>
                </c:pt>
              </c:numCache>
            </c:numRef>
          </c:val>
          <c:extLst>
            <c:ext xmlns:c16="http://schemas.microsoft.com/office/drawing/2014/chart" uri="{C3380CC4-5D6E-409C-BE32-E72D297353CC}">
              <c16:uniqueId val="{00000000-80B9-4559-B612-5B8001461566}"/>
            </c:ext>
          </c:extLst>
        </c:ser>
        <c:ser>
          <c:idx val="1"/>
          <c:order val="1"/>
          <c:tx>
            <c:strRef>
              <c:f>Sheet1!$C$1</c:f>
              <c:strCache>
                <c:ptCount val="1"/>
                <c:pt idx="0">
                  <c:v>2021</c:v>
                </c:pt>
              </c:strCache>
            </c:strRef>
          </c:tx>
          <c:spPr>
            <a:solidFill>
              <a:schemeClr val="accent2"/>
            </a:solidFill>
            <a:ln>
              <a:noFill/>
            </a:ln>
            <a:effectLst/>
          </c:spPr>
          <c:invertIfNegative val="0"/>
          <c:cat>
            <c:numRef>
              <c:f>Sheet1!$A$2:$A$5</c:f>
              <c:numCache>
                <c:formatCode>General</c:formatCode>
                <c:ptCount val="4"/>
              </c:numCache>
            </c:numRef>
          </c:cat>
          <c:val>
            <c:numRef>
              <c:f>Sheet1!$C$2:$C$5</c:f>
              <c:numCache>
                <c:formatCode>General</c:formatCode>
                <c:ptCount val="4"/>
                <c:pt idx="0">
                  <c:v>2.4</c:v>
                </c:pt>
              </c:numCache>
            </c:numRef>
          </c:val>
          <c:extLst>
            <c:ext xmlns:c16="http://schemas.microsoft.com/office/drawing/2014/chart" uri="{C3380CC4-5D6E-409C-BE32-E72D297353CC}">
              <c16:uniqueId val="{00000001-80B9-4559-B612-5B8001461566}"/>
            </c:ext>
          </c:extLst>
        </c:ser>
        <c:ser>
          <c:idx val="2"/>
          <c:order val="2"/>
          <c:tx>
            <c:strRef>
              <c:f>Sheet1!$D$1</c:f>
              <c:strCache>
                <c:ptCount val="1"/>
                <c:pt idx="0">
                  <c:v>2022</c:v>
                </c:pt>
              </c:strCache>
            </c:strRef>
          </c:tx>
          <c:spPr>
            <a:solidFill>
              <a:schemeClr val="accent3"/>
            </a:solidFill>
            <a:ln>
              <a:noFill/>
            </a:ln>
            <a:effectLst/>
          </c:spPr>
          <c:invertIfNegative val="0"/>
          <c:cat>
            <c:numRef>
              <c:f>Sheet1!$A$2:$A$5</c:f>
              <c:numCache>
                <c:formatCode>General</c:formatCode>
                <c:ptCount val="4"/>
              </c:numCache>
            </c:numRef>
          </c:cat>
          <c:val>
            <c:numRef>
              <c:f>Sheet1!$D$2:$D$5</c:f>
              <c:numCache>
                <c:formatCode>General</c:formatCode>
                <c:ptCount val="4"/>
                <c:pt idx="0">
                  <c:v>1.4</c:v>
                </c:pt>
              </c:numCache>
            </c:numRef>
          </c:val>
          <c:extLst>
            <c:ext xmlns:c16="http://schemas.microsoft.com/office/drawing/2014/chart" uri="{C3380CC4-5D6E-409C-BE32-E72D297353CC}">
              <c16:uniqueId val="{00000002-80B9-4559-B612-5B8001461566}"/>
            </c:ext>
          </c:extLst>
        </c:ser>
        <c:dLbls>
          <c:showLegendKey val="0"/>
          <c:showVal val="0"/>
          <c:showCatName val="0"/>
          <c:showSerName val="0"/>
          <c:showPercent val="0"/>
          <c:showBubbleSize val="0"/>
        </c:dLbls>
        <c:gapWidth val="219"/>
        <c:overlap val="-27"/>
        <c:axId val="1657951791"/>
        <c:axId val="1702818367"/>
      </c:barChart>
      <c:catAx>
        <c:axId val="16579517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02818367"/>
        <c:crosses val="autoZero"/>
        <c:auto val="1"/>
        <c:lblAlgn val="ctr"/>
        <c:lblOffset val="100"/>
        <c:noMultiLvlLbl val="0"/>
      </c:catAx>
      <c:valAx>
        <c:axId val="17028183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57951791"/>
        <c:crosses val="autoZero"/>
        <c:crossBetween val="between"/>
        <c:dispUnits>
          <c:builtInUnit val="billions"/>
          <c:dispUnitsLbl>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730186-4A04-49CF-817A-705C08A7DB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B7795E2-8A70-4569-A895-367057650271}">
      <dgm:prSet phldrT="[Text]"/>
      <dgm:spPr/>
      <dgm:t>
        <a:bodyPr/>
        <a:lstStyle/>
        <a:p>
          <a:r>
            <a:rPr lang="en-US" dirty="0"/>
            <a:t>DOL has broad authority to audit compliance with ERISA</a:t>
          </a:r>
        </a:p>
      </dgm:t>
    </dgm:pt>
    <dgm:pt modelId="{75A060D0-4638-4D84-A89E-95D1153587AC}" type="parTrans" cxnId="{F2B410DD-4C67-44F8-97E8-00FDDAEC80AF}">
      <dgm:prSet/>
      <dgm:spPr/>
      <dgm:t>
        <a:bodyPr/>
        <a:lstStyle/>
        <a:p>
          <a:endParaRPr lang="en-US"/>
        </a:p>
      </dgm:t>
    </dgm:pt>
    <dgm:pt modelId="{17BF9306-2DF6-4AD7-81A4-E57CDBF6B76A}" type="sibTrans" cxnId="{F2B410DD-4C67-44F8-97E8-00FDDAEC80AF}">
      <dgm:prSet/>
      <dgm:spPr/>
      <dgm:t>
        <a:bodyPr/>
        <a:lstStyle/>
        <a:p>
          <a:endParaRPr lang="en-US"/>
        </a:p>
      </dgm:t>
    </dgm:pt>
    <dgm:pt modelId="{AA35A392-E022-4A5F-A982-D173B9216719}">
      <dgm:prSet phldrT="[Text]"/>
      <dgm:spPr/>
      <dgm:t>
        <a:bodyPr/>
        <a:lstStyle/>
        <a:p>
          <a:r>
            <a:rPr lang="en-US" dirty="0"/>
            <a:t>Audits performed by the Employee Benefit Security Administration (EBSA)</a:t>
          </a:r>
        </a:p>
      </dgm:t>
    </dgm:pt>
    <dgm:pt modelId="{F234D25C-3F0D-45D2-BFF7-1BFA44EC161C}" type="parTrans" cxnId="{9340FF77-466E-4A36-9484-0D0E3112B78D}">
      <dgm:prSet/>
      <dgm:spPr/>
      <dgm:t>
        <a:bodyPr/>
        <a:lstStyle/>
        <a:p>
          <a:endParaRPr lang="en-US"/>
        </a:p>
      </dgm:t>
    </dgm:pt>
    <dgm:pt modelId="{391C3485-E1E2-48DC-B4B8-940926A647B3}" type="sibTrans" cxnId="{9340FF77-466E-4A36-9484-0D0E3112B78D}">
      <dgm:prSet/>
      <dgm:spPr/>
      <dgm:t>
        <a:bodyPr/>
        <a:lstStyle/>
        <a:p>
          <a:endParaRPr lang="en-US"/>
        </a:p>
      </dgm:t>
    </dgm:pt>
    <dgm:pt modelId="{6EC9F2C2-8014-48B6-BEF7-670748AFF63D}">
      <dgm:prSet phldrT="[Text]"/>
      <dgm:spPr/>
      <dgm:t>
        <a:bodyPr/>
        <a:lstStyle/>
        <a:p>
          <a:r>
            <a:rPr lang="en-US" dirty="0"/>
            <a:t>Focus is on ERISA compliance:</a:t>
          </a:r>
        </a:p>
      </dgm:t>
    </dgm:pt>
    <dgm:pt modelId="{2592D367-56E4-4FE5-A59D-F4AA831C79BD}" type="parTrans" cxnId="{5C6635CA-EF27-40FD-BBEC-713E4E4A7FD4}">
      <dgm:prSet/>
      <dgm:spPr/>
      <dgm:t>
        <a:bodyPr/>
        <a:lstStyle/>
        <a:p>
          <a:endParaRPr lang="en-US"/>
        </a:p>
      </dgm:t>
    </dgm:pt>
    <dgm:pt modelId="{1BB2E0FF-E0FE-4607-A645-D3185147BECD}" type="sibTrans" cxnId="{5C6635CA-EF27-40FD-BBEC-713E4E4A7FD4}">
      <dgm:prSet/>
      <dgm:spPr/>
      <dgm:t>
        <a:bodyPr/>
        <a:lstStyle/>
        <a:p>
          <a:endParaRPr lang="en-US"/>
        </a:p>
      </dgm:t>
    </dgm:pt>
    <dgm:pt modelId="{C5067D5D-17A6-45E3-B396-A394C5CE7E8A}">
      <dgm:prSet phldrT="[Text]"/>
      <dgm:spPr/>
      <dgm:t>
        <a:bodyPr/>
        <a:lstStyle/>
        <a:p>
          <a:r>
            <a:rPr lang="en-US" dirty="0"/>
            <a:t>Fiduciary obligations</a:t>
          </a:r>
        </a:p>
      </dgm:t>
    </dgm:pt>
    <dgm:pt modelId="{7DCB055C-A3E4-42F8-BCE0-F4DFD9828EC9}" type="parTrans" cxnId="{27943CDE-161A-419F-9482-832A2EEBDA82}">
      <dgm:prSet/>
      <dgm:spPr/>
      <dgm:t>
        <a:bodyPr/>
        <a:lstStyle/>
        <a:p>
          <a:endParaRPr lang="en-US"/>
        </a:p>
      </dgm:t>
    </dgm:pt>
    <dgm:pt modelId="{77511C5F-6F67-46C0-B5D5-989F2C6673D5}" type="sibTrans" cxnId="{27943CDE-161A-419F-9482-832A2EEBDA82}">
      <dgm:prSet/>
      <dgm:spPr/>
      <dgm:t>
        <a:bodyPr/>
        <a:lstStyle/>
        <a:p>
          <a:endParaRPr lang="en-US"/>
        </a:p>
      </dgm:t>
    </dgm:pt>
    <dgm:pt modelId="{AF9F4DD7-AAC1-43F1-9AC3-17F20F717FCF}">
      <dgm:prSet phldrT="[Text]"/>
      <dgm:spPr/>
      <dgm:t>
        <a:bodyPr/>
        <a:lstStyle/>
        <a:p>
          <a:r>
            <a:rPr lang="en-US" dirty="0"/>
            <a:t>Reporting and disclosure</a:t>
          </a:r>
        </a:p>
      </dgm:t>
    </dgm:pt>
    <dgm:pt modelId="{253165E3-6C2A-41BC-8BFB-6A0264924830}" type="parTrans" cxnId="{77877A25-A38F-41B1-B1AA-CBF4B9FB1592}">
      <dgm:prSet/>
      <dgm:spPr/>
      <dgm:t>
        <a:bodyPr/>
        <a:lstStyle/>
        <a:p>
          <a:endParaRPr lang="en-US"/>
        </a:p>
      </dgm:t>
    </dgm:pt>
    <dgm:pt modelId="{31504287-F740-427C-B262-08DEB7F55CF3}" type="sibTrans" cxnId="{77877A25-A38F-41B1-B1AA-CBF4B9FB1592}">
      <dgm:prSet/>
      <dgm:spPr/>
      <dgm:t>
        <a:bodyPr/>
        <a:lstStyle/>
        <a:p>
          <a:endParaRPr lang="en-US"/>
        </a:p>
      </dgm:t>
    </dgm:pt>
    <dgm:pt modelId="{58EE078E-8A21-48E4-99D3-171E7A38A2CF}">
      <dgm:prSet phldrT="[Text]"/>
      <dgm:spPr/>
      <dgm:t>
        <a:bodyPr/>
        <a:lstStyle/>
        <a:p>
          <a:r>
            <a:rPr lang="en-US" dirty="0"/>
            <a:t>Group health plan requirements</a:t>
          </a:r>
        </a:p>
      </dgm:t>
    </dgm:pt>
    <dgm:pt modelId="{6A7682A2-1659-45B2-A69F-1EA3B823DF5B}" type="parTrans" cxnId="{E0B48241-2EF2-4D8D-BEBA-A8547D076906}">
      <dgm:prSet/>
      <dgm:spPr/>
      <dgm:t>
        <a:bodyPr/>
        <a:lstStyle/>
        <a:p>
          <a:endParaRPr lang="en-US"/>
        </a:p>
      </dgm:t>
    </dgm:pt>
    <dgm:pt modelId="{40609E74-9FE3-48A1-8FEE-797AF383C4F5}" type="sibTrans" cxnId="{E0B48241-2EF2-4D8D-BEBA-A8547D076906}">
      <dgm:prSet/>
      <dgm:spPr/>
      <dgm:t>
        <a:bodyPr/>
        <a:lstStyle/>
        <a:p>
          <a:endParaRPr lang="en-US"/>
        </a:p>
      </dgm:t>
    </dgm:pt>
    <dgm:pt modelId="{03CBC6D2-AD4D-4DE9-AE5A-CEDE0D99297F}">
      <dgm:prSet phldrT="[Text]"/>
      <dgm:spPr/>
      <dgm:t>
        <a:bodyPr/>
        <a:lstStyle/>
        <a:p>
          <a:r>
            <a:rPr lang="en-US" dirty="0"/>
            <a:t>Compliance with the Affordable Care Act (ACA)</a:t>
          </a:r>
        </a:p>
      </dgm:t>
    </dgm:pt>
    <dgm:pt modelId="{60890D87-D0A1-403A-8879-A3F83C796C31}" type="parTrans" cxnId="{5322FE2A-4A54-45DA-AE12-44EE33B63228}">
      <dgm:prSet/>
      <dgm:spPr/>
      <dgm:t>
        <a:bodyPr/>
        <a:lstStyle/>
        <a:p>
          <a:endParaRPr lang="en-US"/>
        </a:p>
      </dgm:t>
    </dgm:pt>
    <dgm:pt modelId="{82432D26-8FCD-49E4-85AD-8E9100664429}" type="sibTrans" cxnId="{5322FE2A-4A54-45DA-AE12-44EE33B63228}">
      <dgm:prSet/>
      <dgm:spPr/>
      <dgm:t>
        <a:bodyPr/>
        <a:lstStyle/>
        <a:p>
          <a:endParaRPr lang="en-US"/>
        </a:p>
      </dgm:t>
    </dgm:pt>
    <dgm:pt modelId="{C08251FB-4BBA-43B6-B23F-77279ABD3442}">
      <dgm:prSet phldrT="[Text]"/>
      <dgm:spPr/>
      <dgm:t>
        <a:bodyPr/>
        <a:lstStyle/>
        <a:p>
          <a:r>
            <a:rPr lang="en-US" dirty="0"/>
            <a:t>Compliance with the Consolidated Appropriations Act (CAA) of 2021</a:t>
          </a:r>
        </a:p>
      </dgm:t>
    </dgm:pt>
    <dgm:pt modelId="{33C24ECB-C21E-454D-AEAB-EC59278F424D}" type="parTrans" cxnId="{0C3C20A2-9F71-4AF3-B963-B9A724B12EA0}">
      <dgm:prSet/>
      <dgm:spPr/>
      <dgm:t>
        <a:bodyPr/>
        <a:lstStyle/>
        <a:p>
          <a:endParaRPr lang="en-US"/>
        </a:p>
      </dgm:t>
    </dgm:pt>
    <dgm:pt modelId="{C303DDA2-5B5F-403D-B1B5-5A2600000C55}" type="sibTrans" cxnId="{0C3C20A2-9F71-4AF3-B963-B9A724B12EA0}">
      <dgm:prSet/>
      <dgm:spPr/>
      <dgm:t>
        <a:bodyPr/>
        <a:lstStyle/>
        <a:p>
          <a:endParaRPr lang="en-US"/>
        </a:p>
      </dgm:t>
    </dgm:pt>
    <dgm:pt modelId="{2F6ADC2E-9494-40F8-9044-BD5DC43A31CD}" type="pres">
      <dgm:prSet presAssocID="{D3730186-4A04-49CF-817A-705C08A7DB9A}" presName="linear" presStyleCnt="0">
        <dgm:presLayoutVars>
          <dgm:animLvl val="lvl"/>
          <dgm:resizeHandles val="exact"/>
        </dgm:presLayoutVars>
      </dgm:prSet>
      <dgm:spPr/>
    </dgm:pt>
    <dgm:pt modelId="{5504A9A6-36A2-4CFE-A0D5-0F9A34DFDC61}" type="pres">
      <dgm:prSet presAssocID="{EB7795E2-8A70-4569-A895-367057650271}" presName="parentText" presStyleLbl="node1" presStyleIdx="0" presStyleCnt="1">
        <dgm:presLayoutVars>
          <dgm:chMax val="0"/>
          <dgm:bulletEnabled val="1"/>
        </dgm:presLayoutVars>
      </dgm:prSet>
      <dgm:spPr/>
    </dgm:pt>
    <dgm:pt modelId="{00035190-B410-4E20-BF63-7C0E5B630F60}" type="pres">
      <dgm:prSet presAssocID="{EB7795E2-8A70-4569-A895-367057650271}" presName="childText" presStyleLbl="revTx" presStyleIdx="0" presStyleCnt="1">
        <dgm:presLayoutVars>
          <dgm:bulletEnabled val="1"/>
        </dgm:presLayoutVars>
      </dgm:prSet>
      <dgm:spPr/>
    </dgm:pt>
  </dgm:ptLst>
  <dgm:cxnLst>
    <dgm:cxn modelId="{36C7F01F-07B3-4101-A5B6-DB8C5AF349C0}" type="presOf" srcId="{C08251FB-4BBA-43B6-B23F-77279ABD3442}" destId="{00035190-B410-4E20-BF63-7C0E5B630F60}" srcOrd="0" destOrd="6" presId="urn:microsoft.com/office/officeart/2005/8/layout/vList2"/>
    <dgm:cxn modelId="{77877A25-A38F-41B1-B1AA-CBF4B9FB1592}" srcId="{6EC9F2C2-8014-48B6-BEF7-670748AFF63D}" destId="{AF9F4DD7-AAC1-43F1-9AC3-17F20F717FCF}" srcOrd="1" destOrd="0" parTransId="{253165E3-6C2A-41BC-8BFB-6A0264924830}" sibTransId="{31504287-F740-427C-B262-08DEB7F55CF3}"/>
    <dgm:cxn modelId="{5322FE2A-4A54-45DA-AE12-44EE33B63228}" srcId="{6EC9F2C2-8014-48B6-BEF7-670748AFF63D}" destId="{03CBC6D2-AD4D-4DE9-AE5A-CEDE0D99297F}" srcOrd="3" destOrd="0" parTransId="{60890D87-D0A1-403A-8879-A3F83C796C31}" sibTransId="{82432D26-8FCD-49E4-85AD-8E9100664429}"/>
    <dgm:cxn modelId="{E0B48241-2EF2-4D8D-BEBA-A8547D076906}" srcId="{6EC9F2C2-8014-48B6-BEF7-670748AFF63D}" destId="{58EE078E-8A21-48E4-99D3-171E7A38A2CF}" srcOrd="2" destOrd="0" parTransId="{6A7682A2-1659-45B2-A69F-1EA3B823DF5B}" sibTransId="{40609E74-9FE3-48A1-8FEE-797AF383C4F5}"/>
    <dgm:cxn modelId="{E537336A-953E-4448-834D-270B0A739C5A}" type="presOf" srcId="{03CBC6D2-AD4D-4DE9-AE5A-CEDE0D99297F}" destId="{00035190-B410-4E20-BF63-7C0E5B630F60}" srcOrd="0" destOrd="5" presId="urn:microsoft.com/office/officeart/2005/8/layout/vList2"/>
    <dgm:cxn modelId="{9340FF77-466E-4A36-9484-0D0E3112B78D}" srcId="{EB7795E2-8A70-4569-A895-367057650271}" destId="{AA35A392-E022-4A5F-A982-D173B9216719}" srcOrd="0" destOrd="0" parTransId="{F234D25C-3F0D-45D2-BFF7-1BFA44EC161C}" sibTransId="{391C3485-E1E2-48DC-B4B8-940926A647B3}"/>
    <dgm:cxn modelId="{6D0EC67F-6020-41F0-BEA5-52341BA0D688}" type="presOf" srcId="{AA35A392-E022-4A5F-A982-D173B9216719}" destId="{00035190-B410-4E20-BF63-7C0E5B630F60}" srcOrd="0" destOrd="0" presId="urn:microsoft.com/office/officeart/2005/8/layout/vList2"/>
    <dgm:cxn modelId="{5DC5FE95-BB5F-4779-90A0-C6F06E980881}" type="presOf" srcId="{58EE078E-8A21-48E4-99D3-171E7A38A2CF}" destId="{00035190-B410-4E20-BF63-7C0E5B630F60}" srcOrd="0" destOrd="4" presId="urn:microsoft.com/office/officeart/2005/8/layout/vList2"/>
    <dgm:cxn modelId="{0C3C20A2-9F71-4AF3-B963-B9A724B12EA0}" srcId="{6EC9F2C2-8014-48B6-BEF7-670748AFF63D}" destId="{C08251FB-4BBA-43B6-B23F-77279ABD3442}" srcOrd="4" destOrd="0" parTransId="{33C24ECB-C21E-454D-AEAB-EC59278F424D}" sibTransId="{C303DDA2-5B5F-403D-B1B5-5A2600000C55}"/>
    <dgm:cxn modelId="{43F8F6A3-E5C8-4CE1-9E8D-37720C1211D5}" type="presOf" srcId="{AF9F4DD7-AAC1-43F1-9AC3-17F20F717FCF}" destId="{00035190-B410-4E20-BF63-7C0E5B630F60}" srcOrd="0" destOrd="3" presId="urn:microsoft.com/office/officeart/2005/8/layout/vList2"/>
    <dgm:cxn modelId="{A9F2E2BA-EB11-4A05-8798-A65AB45561CD}" type="presOf" srcId="{C5067D5D-17A6-45E3-B396-A394C5CE7E8A}" destId="{00035190-B410-4E20-BF63-7C0E5B630F60}" srcOrd="0" destOrd="2" presId="urn:microsoft.com/office/officeart/2005/8/layout/vList2"/>
    <dgm:cxn modelId="{5C6635CA-EF27-40FD-BBEC-713E4E4A7FD4}" srcId="{EB7795E2-8A70-4569-A895-367057650271}" destId="{6EC9F2C2-8014-48B6-BEF7-670748AFF63D}" srcOrd="1" destOrd="0" parTransId="{2592D367-56E4-4FE5-A59D-F4AA831C79BD}" sibTransId="{1BB2E0FF-E0FE-4607-A645-D3185147BECD}"/>
    <dgm:cxn modelId="{6A9054D5-44A5-43A5-9DC4-9F4FCCD9FCCE}" type="presOf" srcId="{D3730186-4A04-49CF-817A-705C08A7DB9A}" destId="{2F6ADC2E-9494-40F8-9044-BD5DC43A31CD}" srcOrd="0" destOrd="0" presId="urn:microsoft.com/office/officeart/2005/8/layout/vList2"/>
    <dgm:cxn modelId="{F2B410DD-4C67-44F8-97E8-00FDDAEC80AF}" srcId="{D3730186-4A04-49CF-817A-705C08A7DB9A}" destId="{EB7795E2-8A70-4569-A895-367057650271}" srcOrd="0" destOrd="0" parTransId="{75A060D0-4638-4D84-A89E-95D1153587AC}" sibTransId="{17BF9306-2DF6-4AD7-81A4-E57CDBF6B76A}"/>
    <dgm:cxn modelId="{27943CDE-161A-419F-9482-832A2EEBDA82}" srcId="{6EC9F2C2-8014-48B6-BEF7-670748AFF63D}" destId="{C5067D5D-17A6-45E3-B396-A394C5CE7E8A}" srcOrd="0" destOrd="0" parTransId="{7DCB055C-A3E4-42F8-BCE0-F4DFD9828EC9}" sibTransId="{77511C5F-6F67-46C0-B5D5-989F2C6673D5}"/>
    <dgm:cxn modelId="{E1B0B7E2-76FB-4EDE-BB6B-94375E57C1D5}" type="presOf" srcId="{6EC9F2C2-8014-48B6-BEF7-670748AFF63D}" destId="{00035190-B410-4E20-BF63-7C0E5B630F60}" srcOrd="0" destOrd="1" presId="urn:microsoft.com/office/officeart/2005/8/layout/vList2"/>
    <dgm:cxn modelId="{F8E729F5-06D7-4AB5-A6E7-FD68E02660EC}" type="presOf" srcId="{EB7795E2-8A70-4569-A895-367057650271}" destId="{5504A9A6-36A2-4CFE-A0D5-0F9A34DFDC61}" srcOrd="0" destOrd="0" presId="urn:microsoft.com/office/officeart/2005/8/layout/vList2"/>
    <dgm:cxn modelId="{A3AA777D-6D5F-4912-A4B7-BCD485DC477D}" type="presParOf" srcId="{2F6ADC2E-9494-40F8-9044-BD5DC43A31CD}" destId="{5504A9A6-36A2-4CFE-A0D5-0F9A34DFDC61}" srcOrd="0" destOrd="0" presId="urn:microsoft.com/office/officeart/2005/8/layout/vList2"/>
    <dgm:cxn modelId="{772A3AE6-4E75-4985-AAD7-48A503A9A662}" type="presParOf" srcId="{2F6ADC2E-9494-40F8-9044-BD5DC43A31CD}" destId="{00035190-B410-4E20-BF63-7C0E5B630F60}"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18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100" dirty="0"/>
            <a:t>Failing to distribute timely</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dgm:t>
        <a:bodyPr/>
        <a:lstStyle/>
        <a:p>
          <a:r>
            <a:rPr lang="en-US" sz="1100" dirty="0"/>
            <a:t>Benefit booklets provided by health insurance carriers are not SPDs</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58EB347B-5531-48D0-A2E3-638F5F720278}">
      <dgm:prSet phldrT="[Text]" custT="1"/>
      <dgm:spPr/>
      <dgm:t>
        <a:bodyPr/>
        <a:lstStyle/>
        <a:p>
          <a:r>
            <a:rPr lang="en-US" sz="1100" dirty="0"/>
            <a:t>SPD does not properly reflect eligibility requirements</a:t>
          </a:r>
        </a:p>
      </dgm:t>
    </dgm:pt>
    <dgm:pt modelId="{2F423638-50EC-40E3-9A90-7F7C19A10566}" type="parTrans" cxnId="{1824BB81-6702-4EA1-BFE0-FE0595F561C7}">
      <dgm:prSet/>
      <dgm:spPr/>
      <dgm:t>
        <a:bodyPr/>
        <a:lstStyle/>
        <a:p>
          <a:endParaRPr lang="en-US"/>
        </a:p>
      </dgm:t>
    </dgm:pt>
    <dgm:pt modelId="{B6F95AEE-3DEF-4CAC-ADC8-45B0AA510C96}" type="sibTrans" cxnId="{1824BB81-6702-4EA1-BFE0-FE0595F561C7}">
      <dgm:prSet/>
      <dgm:spPr/>
      <dgm:t>
        <a:bodyPr/>
        <a:lstStyle/>
        <a:p>
          <a:endParaRPr lang="en-US"/>
        </a:p>
      </dgm:t>
    </dgm:pt>
    <dgm:pt modelId="{F6B35835-5198-4BA7-80E2-825CF49648F5}">
      <dgm:prSet custT="1"/>
      <dgm:spPr/>
      <dgm:t>
        <a:bodyPr/>
        <a:lstStyle/>
        <a:p>
          <a:r>
            <a:rPr lang="en-US" sz="1100" dirty="0"/>
            <a:t>Failing to distribute a SPD for each benefit plan</a:t>
          </a:r>
        </a:p>
      </dgm:t>
    </dgm:pt>
    <dgm:pt modelId="{510BD2DF-4DAF-4714-B7F9-BD53EDB3D83C}" type="parTrans" cxnId="{65AC21DC-915D-4E0E-B3FA-5EAA5EFC2040}">
      <dgm:prSet/>
      <dgm:spPr/>
      <dgm:t>
        <a:bodyPr/>
        <a:lstStyle/>
        <a:p>
          <a:endParaRPr lang="en-US"/>
        </a:p>
      </dgm:t>
    </dgm:pt>
    <dgm:pt modelId="{278FCBE9-F841-4706-A9E2-0C34FE5047A6}" type="sibTrans" cxnId="{65AC21DC-915D-4E0E-B3FA-5EAA5EFC2040}">
      <dgm:prSet/>
      <dgm:spPr/>
      <dgm:t>
        <a:bodyPr/>
        <a:lstStyle/>
        <a:p>
          <a:endParaRPr lang="en-US"/>
        </a:p>
      </dgm:t>
    </dgm:pt>
    <dgm:pt modelId="{3216B34D-F8C3-455E-A717-DE7D3C91E879}">
      <dgm:prSet custT="1"/>
      <dgm:spPr/>
      <dgm:t>
        <a:bodyPr/>
        <a:lstStyle/>
        <a:p>
          <a:r>
            <a:rPr lang="en-US" sz="1100" dirty="0"/>
            <a:t>Does not include required provisions (WHCRA, claims procedures, ERISA rights, etc.)</a:t>
          </a:r>
        </a:p>
      </dgm:t>
    </dgm:pt>
    <dgm:pt modelId="{939A9862-C3E6-40D2-9460-7DC867BECF19}" type="parTrans" cxnId="{0EA56BF0-FA1D-4953-AE3C-BD9D07190DD1}">
      <dgm:prSet/>
      <dgm:spPr/>
      <dgm:t>
        <a:bodyPr/>
        <a:lstStyle/>
        <a:p>
          <a:endParaRPr lang="en-US"/>
        </a:p>
      </dgm:t>
    </dgm:pt>
    <dgm:pt modelId="{059030E1-37B1-4019-9008-F76833135D4B}" type="sibTrans" cxnId="{0EA56BF0-FA1D-4953-AE3C-BD9D07190DD1}">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X="6471" custLinFactNeighborY="4140"/>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5">
        <dgm:presLayoutVars>
          <dgm:bulletEnabled val="1"/>
        </dgm:presLayoutVars>
      </dgm:prSet>
      <dgm:spPr/>
    </dgm:pt>
    <dgm:pt modelId="{F1662501-1C1A-4A5A-9D0B-73A0D2E2829F}" type="pres">
      <dgm:prSet presAssocID="{DA656ED2-9489-4A48-ADDF-F31E9A2DE276}" presName="pillarX" presStyleLbl="node1" presStyleIdx="1" presStyleCnt="5">
        <dgm:presLayoutVars>
          <dgm:bulletEnabled val="1"/>
        </dgm:presLayoutVars>
      </dgm:prSet>
      <dgm:spPr/>
    </dgm:pt>
    <dgm:pt modelId="{ACC90FA5-E00A-450F-9681-B8E13EFD03CF}" type="pres">
      <dgm:prSet presAssocID="{58EB347B-5531-48D0-A2E3-638F5F720278}" presName="pillarX" presStyleLbl="node1" presStyleIdx="2" presStyleCnt="5">
        <dgm:presLayoutVars>
          <dgm:bulletEnabled val="1"/>
        </dgm:presLayoutVars>
      </dgm:prSet>
      <dgm:spPr/>
    </dgm:pt>
    <dgm:pt modelId="{359945B4-A534-470D-B8DD-015C4C295CF4}" type="pres">
      <dgm:prSet presAssocID="{F6B35835-5198-4BA7-80E2-825CF49648F5}" presName="pillarX" presStyleLbl="node1" presStyleIdx="3" presStyleCnt="5">
        <dgm:presLayoutVars>
          <dgm:bulletEnabled val="1"/>
        </dgm:presLayoutVars>
      </dgm:prSet>
      <dgm:spPr/>
    </dgm:pt>
    <dgm:pt modelId="{873EADFF-26D0-4359-9FF7-3123DE06EC71}" type="pres">
      <dgm:prSet presAssocID="{3216B34D-F8C3-455E-A717-DE7D3C91E879}" presName="pillarX" presStyleLbl="node1" presStyleIdx="4" presStyleCnt="5">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A382C246-A593-46F6-A6E4-463A319243DE}" type="presOf" srcId="{F6B35835-5198-4BA7-80E2-825CF49648F5}" destId="{359945B4-A534-470D-B8DD-015C4C295CF4}" srcOrd="0" destOrd="0" presId="urn:microsoft.com/office/officeart/2005/8/layout/hList3"/>
    <dgm:cxn modelId="{28658C4E-7ADC-4750-8252-C966037F5E2D}" type="presOf" srcId="{3216B34D-F8C3-455E-A717-DE7D3C91E879}" destId="{873EADFF-26D0-4359-9FF7-3123DE06EC71}" srcOrd="0" destOrd="0" presId="urn:microsoft.com/office/officeart/2005/8/layout/hList3"/>
    <dgm:cxn modelId="{1824BB81-6702-4EA1-BFE0-FE0595F561C7}" srcId="{50FD38D1-F7F6-438C-82F7-8BA5E299AA24}" destId="{58EB347B-5531-48D0-A2E3-638F5F720278}" srcOrd="2" destOrd="0" parTransId="{2F423638-50EC-40E3-9A90-7F7C19A10566}" sibTransId="{B6F95AEE-3DEF-4CAC-ADC8-45B0AA510C96}"/>
    <dgm:cxn modelId="{0B6177A9-024A-474B-A9A5-23D1CEBF8B76}" type="presOf" srcId="{50FD38D1-F7F6-438C-82F7-8BA5E299AA24}" destId="{A8EE0386-4328-4828-84E9-F2E623EFC47A}" srcOrd="0" destOrd="0" presId="urn:microsoft.com/office/officeart/2005/8/layout/hList3"/>
    <dgm:cxn modelId="{B1EAE1CF-7B49-49C9-8B2B-F4947854F245}" type="presOf" srcId="{58EB347B-5531-48D0-A2E3-638F5F720278}" destId="{ACC90FA5-E00A-450F-9681-B8E13EFD03CF}" srcOrd="0" destOrd="0" presId="urn:microsoft.com/office/officeart/2005/8/layout/hList3"/>
    <dgm:cxn modelId="{65AC21DC-915D-4E0E-B3FA-5EAA5EFC2040}" srcId="{50FD38D1-F7F6-438C-82F7-8BA5E299AA24}" destId="{F6B35835-5198-4BA7-80E2-825CF49648F5}" srcOrd="3" destOrd="0" parTransId="{510BD2DF-4DAF-4714-B7F9-BD53EDB3D83C}" sibTransId="{278FCBE9-F841-4706-A9E2-0C34FE5047A6}"/>
    <dgm:cxn modelId="{1B07FEEA-2EA7-4F38-8A6A-64668590C261}" type="presOf" srcId="{DA656ED2-9489-4A48-ADDF-F31E9A2DE276}" destId="{F1662501-1C1A-4A5A-9D0B-73A0D2E2829F}" srcOrd="0" destOrd="0" presId="urn:microsoft.com/office/officeart/2005/8/layout/hList3"/>
    <dgm:cxn modelId="{0EA56BF0-FA1D-4953-AE3C-BD9D07190DD1}" srcId="{50FD38D1-F7F6-438C-82F7-8BA5E299AA24}" destId="{3216B34D-F8C3-455E-A717-DE7D3C91E879}" srcOrd="4" destOrd="0" parTransId="{939A9862-C3E6-40D2-9460-7DC867BECF19}" sibTransId="{059030E1-37B1-4019-9008-F76833135D4B}"/>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26E0EF7E-3CC7-49C1-AC28-DBCBE1FA8CBF}" type="presParOf" srcId="{C402896A-F412-4860-B870-0164F4611817}" destId="{ACC90FA5-E00A-450F-9681-B8E13EFD03CF}" srcOrd="2" destOrd="0" presId="urn:microsoft.com/office/officeart/2005/8/layout/hList3"/>
    <dgm:cxn modelId="{2036844E-8850-4567-B074-1A9AE24B3960}" type="presParOf" srcId="{C402896A-F412-4860-B870-0164F4611817}" destId="{359945B4-A534-470D-B8DD-015C4C295CF4}" srcOrd="3" destOrd="0" presId="urn:microsoft.com/office/officeart/2005/8/layout/hList3"/>
    <dgm:cxn modelId="{F8DED595-5111-4189-A8EE-905DD1F255CB}" type="presParOf" srcId="{C402896A-F412-4860-B870-0164F4611817}" destId="{873EADFF-26D0-4359-9FF7-3123DE06EC71}" srcOrd="4"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18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400" dirty="0"/>
            <a:t>No blanket exemption for non-profit organizations</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a:solidFill>
          <a:srgbClr val="002060"/>
        </a:solidFill>
      </dgm:spPr>
      <dgm:t>
        <a:bodyPr/>
        <a:lstStyle/>
        <a:p>
          <a:r>
            <a:rPr lang="en-US" sz="1400" dirty="0"/>
            <a:t>Filing a consolidated Form 5500 without a wrap document in place</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58EB347B-5531-48D0-A2E3-638F5F720278}">
      <dgm:prSet phldrT="[Text]" custT="1"/>
      <dgm:spPr/>
      <dgm:t>
        <a:bodyPr/>
        <a:lstStyle/>
        <a:p>
          <a:r>
            <a:rPr lang="en-US" sz="1400" dirty="0"/>
            <a:t>Failing to identify which benefits are subject to the filing requirement</a:t>
          </a:r>
        </a:p>
      </dgm:t>
    </dgm:pt>
    <dgm:pt modelId="{2F423638-50EC-40E3-9A90-7F7C19A10566}" type="parTrans" cxnId="{1824BB81-6702-4EA1-BFE0-FE0595F561C7}">
      <dgm:prSet/>
      <dgm:spPr/>
      <dgm:t>
        <a:bodyPr/>
        <a:lstStyle/>
        <a:p>
          <a:endParaRPr lang="en-US"/>
        </a:p>
      </dgm:t>
    </dgm:pt>
    <dgm:pt modelId="{B6F95AEE-3DEF-4CAC-ADC8-45B0AA510C96}" type="sibTrans" cxnId="{1824BB81-6702-4EA1-BFE0-FE0595F561C7}">
      <dgm:prSet/>
      <dgm:spPr/>
      <dgm:t>
        <a:bodyPr/>
        <a:lstStyle/>
        <a:p>
          <a:endParaRPr lang="en-US"/>
        </a:p>
      </dgm:t>
    </dgm:pt>
    <dgm:pt modelId="{707A1EC7-D531-4AF7-B246-6230B69F80A2}">
      <dgm:prSet custT="1"/>
      <dgm:spPr>
        <a:solidFill>
          <a:srgbClr val="002060"/>
        </a:solidFill>
      </dgm:spPr>
      <dgm:t>
        <a:bodyPr/>
        <a:lstStyle/>
        <a:p>
          <a:r>
            <a:rPr lang="en-US" sz="1400" dirty="0"/>
            <a:t>Don’t forget health FSAs, HRAs and certain EAPs</a:t>
          </a:r>
        </a:p>
      </dgm:t>
    </dgm:pt>
    <dgm:pt modelId="{5A77A8A2-4215-4D0B-ACE9-4162DFF767D1}" type="parTrans" cxnId="{1F840569-82A8-4F7E-A40C-D3BC7A074232}">
      <dgm:prSet/>
      <dgm:spPr/>
      <dgm:t>
        <a:bodyPr/>
        <a:lstStyle/>
        <a:p>
          <a:endParaRPr lang="en-US"/>
        </a:p>
      </dgm:t>
    </dgm:pt>
    <dgm:pt modelId="{BEDAEC2C-B838-4A2E-A0A2-538D386DAE2E}" type="sibTrans" cxnId="{1F840569-82A8-4F7E-A40C-D3BC7A074232}">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X="9303" custLinFactNeighborY="-9252"/>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4">
        <dgm:presLayoutVars>
          <dgm:bulletEnabled val="1"/>
        </dgm:presLayoutVars>
      </dgm:prSet>
      <dgm:spPr/>
    </dgm:pt>
    <dgm:pt modelId="{F1662501-1C1A-4A5A-9D0B-73A0D2E2829F}" type="pres">
      <dgm:prSet presAssocID="{DA656ED2-9489-4A48-ADDF-F31E9A2DE276}" presName="pillarX" presStyleLbl="node1" presStyleIdx="1" presStyleCnt="4">
        <dgm:presLayoutVars>
          <dgm:bulletEnabled val="1"/>
        </dgm:presLayoutVars>
      </dgm:prSet>
      <dgm:spPr/>
    </dgm:pt>
    <dgm:pt modelId="{ACC90FA5-E00A-450F-9681-B8E13EFD03CF}" type="pres">
      <dgm:prSet presAssocID="{58EB347B-5531-48D0-A2E3-638F5F720278}" presName="pillarX" presStyleLbl="node1" presStyleIdx="2" presStyleCnt="4">
        <dgm:presLayoutVars>
          <dgm:bulletEnabled val="1"/>
        </dgm:presLayoutVars>
      </dgm:prSet>
      <dgm:spPr/>
    </dgm:pt>
    <dgm:pt modelId="{0C904FD3-9AFE-4173-AD22-1B8D05EDAFDF}" type="pres">
      <dgm:prSet presAssocID="{707A1EC7-D531-4AF7-B246-6230B69F80A2}" presName="pillarX" presStyleLbl="node1" presStyleIdx="3" presStyleCnt="4">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65CFB51B-559D-459B-85B6-133FA0703776}" type="presOf" srcId="{707A1EC7-D531-4AF7-B246-6230B69F80A2}" destId="{0C904FD3-9AFE-4173-AD22-1B8D05EDAFDF}" srcOrd="0" destOrd="0" presId="urn:microsoft.com/office/officeart/2005/8/layout/hList3"/>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1F840569-82A8-4F7E-A40C-D3BC7A074232}" srcId="{50FD38D1-F7F6-438C-82F7-8BA5E299AA24}" destId="{707A1EC7-D531-4AF7-B246-6230B69F80A2}" srcOrd="3" destOrd="0" parTransId="{5A77A8A2-4215-4D0B-ACE9-4162DFF767D1}" sibTransId="{BEDAEC2C-B838-4A2E-A0A2-538D386DAE2E}"/>
    <dgm:cxn modelId="{1824BB81-6702-4EA1-BFE0-FE0595F561C7}" srcId="{50FD38D1-F7F6-438C-82F7-8BA5E299AA24}" destId="{58EB347B-5531-48D0-A2E3-638F5F720278}" srcOrd="2" destOrd="0" parTransId="{2F423638-50EC-40E3-9A90-7F7C19A10566}" sibTransId="{B6F95AEE-3DEF-4CAC-ADC8-45B0AA510C96}"/>
    <dgm:cxn modelId="{0B6177A9-024A-474B-A9A5-23D1CEBF8B76}" type="presOf" srcId="{50FD38D1-F7F6-438C-82F7-8BA5E299AA24}" destId="{A8EE0386-4328-4828-84E9-F2E623EFC47A}" srcOrd="0" destOrd="0" presId="urn:microsoft.com/office/officeart/2005/8/layout/hList3"/>
    <dgm:cxn modelId="{B1EAE1CF-7B49-49C9-8B2B-F4947854F245}" type="presOf" srcId="{58EB347B-5531-48D0-A2E3-638F5F720278}" destId="{ACC90FA5-E00A-450F-9681-B8E13EFD03CF}" srcOrd="0" destOrd="0" presId="urn:microsoft.com/office/officeart/2005/8/layout/hList3"/>
    <dgm:cxn modelId="{1B07FEEA-2EA7-4F38-8A6A-64668590C261}" type="presOf" srcId="{DA656ED2-9489-4A48-ADDF-F31E9A2DE276}" destId="{F1662501-1C1A-4A5A-9D0B-73A0D2E2829F}" srcOrd="0" destOrd="0" presId="urn:microsoft.com/office/officeart/2005/8/layout/hList3"/>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26E0EF7E-3CC7-49C1-AC28-DBCBE1FA8CBF}" type="presParOf" srcId="{C402896A-F412-4860-B870-0164F4611817}" destId="{ACC90FA5-E00A-450F-9681-B8E13EFD03CF}" srcOrd="2" destOrd="0" presId="urn:microsoft.com/office/officeart/2005/8/layout/hList3"/>
    <dgm:cxn modelId="{2C348915-2F17-46FF-90F4-5BD9FEEB1846}" type="presParOf" srcId="{C402896A-F412-4860-B870-0164F4611817}" destId="{0C904FD3-9AFE-4173-AD22-1B8D05EDAFDF}" srcOrd="3"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29EAB69-F281-4612-8861-C956B517D131}"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CB5FC0E2-BB2F-4D26-A07B-FA1B51A72490}">
      <dgm:prSet phldrT="[Text]"/>
      <dgm:spPr/>
      <dgm:t>
        <a:bodyPr/>
        <a:lstStyle/>
        <a:p>
          <a:r>
            <a:rPr lang="en-US" dirty="0"/>
            <a:t>Must be filed by the end of the 7</a:t>
          </a:r>
          <a:r>
            <a:rPr lang="en-US" baseline="30000" dirty="0"/>
            <a:t>th</a:t>
          </a:r>
          <a:r>
            <a:rPr lang="en-US" dirty="0"/>
            <a:t> month following the end of the plan year (July 31 for calendar year plans)</a:t>
          </a:r>
        </a:p>
      </dgm:t>
    </dgm:pt>
    <dgm:pt modelId="{7DB5AF38-5FD7-4A9C-ADD1-ED7DDFF3BC65}" type="parTrans" cxnId="{429D202F-FA25-411F-AB69-FE28F7469B98}">
      <dgm:prSet/>
      <dgm:spPr/>
      <dgm:t>
        <a:bodyPr/>
        <a:lstStyle/>
        <a:p>
          <a:endParaRPr lang="en-US"/>
        </a:p>
      </dgm:t>
    </dgm:pt>
    <dgm:pt modelId="{1C573F1A-5904-48B6-A57E-B723BC56C155}" type="sibTrans" cxnId="{429D202F-FA25-411F-AB69-FE28F7469B98}">
      <dgm:prSet/>
      <dgm:spPr/>
      <dgm:t>
        <a:bodyPr/>
        <a:lstStyle/>
        <a:p>
          <a:endParaRPr lang="en-US"/>
        </a:p>
      </dgm:t>
    </dgm:pt>
    <dgm:pt modelId="{C2E9276E-DA5D-4DAC-B708-0650CDB9CEBB}">
      <dgm:prSet phldrT="[Text]"/>
      <dgm:spPr>
        <a:solidFill>
          <a:schemeClr val="accent2"/>
        </a:solidFill>
      </dgm:spPr>
      <dgm:t>
        <a:bodyPr/>
        <a:lstStyle/>
        <a:p>
          <a:r>
            <a:rPr lang="en-US" dirty="0"/>
            <a:t>2 ½ month extension is available if Form 5558 is timely filed</a:t>
          </a:r>
        </a:p>
      </dgm:t>
    </dgm:pt>
    <dgm:pt modelId="{19A359A2-DCDC-4B1B-9938-7F1DCA142DE2}" type="parTrans" cxnId="{E2F0745B-1597-48B8-8475-EAA4DE509ADC}">
      <dgm:prSet/>
      <dgm:spPr/>
      <dgm:t>
        <a:bodyPr/>
        <a:lstStyle/>
        <a:p>
          <a:endParaRPr lang="en-US"/>
        </a:p>
      </dgm:t>
    </dgm:pt>
    <dgm:pt modelId="{C4B36AEB-1F90-4EDA-A17B-30D8F3ECEC89}" type="sibTrans" cxnId="{E2F0745B-1597-48B8-8475-EAA4DE509ADC}">
      <dgm:prSet/>
      <dgm:spPr/>
      <dgm:t>
        <a:bodyPr/>
        <a:lstStyle/>
        <a:p>
          <a:endParaRPr lang="en-US"/>
        </a:p>
      </dgm:t>
    </dgm:pt>
    <dgm:pt modelId="{4F022DFC-1EB5-4F51-BDEA-BB9B8C8E9CA2}">
      <dgm:prSet phldrT="[Text]"/>
      <dgm:spPr/>
      <dgm:t>
        <a:bodyPr/>
        <a:lstStyle/>
        <a:p>
          <a:r>
            <a:rPr lang="en-US" dirty="0"/>
            <a:t>Required for all retirement plans</a:t>
          </a:r>
        </a:p>
      </dgm:t>
    </dgm:pt>
    <dgm:pt modelId="{5A44A96F-B143-4959-BEC5-9718CCD2D828}" type="parTrans" cxnId="{D31B427A-1471-4448-AECF-847049E270FC}">
      <dgm:prSet/>
      <dgm:spPr/>
      <dgm:t>
        <a:bodyPr/>
        <a:lstStyle/>
        <a:p>
          <a:endParaRPr lang="en-US"/>
        </a:p>
      </dgm:t>
    </dgm:pt>
    <dgm:pt modelId="{E7CD5955-0A5F-40B3-904F-A28BDE95CF3B}" type="sibTrans" cxnId="{D31B427A-1471-4448-AECF-847049E270FC}">
      <dgm:prSet/>
      <dgm:spPr/>
      <dgm:t>
        <a:bodyPr/>
        <a:lstStyle/>
        <a:p>
          <a:endParaRPr lang="en-US"/>
        </a:p>
      </dgm:t>
    </dgm:pt>
    <dgm:pt modelId="{522B0A20-DACF-4C12-9792-140D0827BB95}">
      <dgm:prSet/>
      <dgm:spPr>
        <a:solidFill>
          <a:schemeClr val="accent2"/>
        </a:solidFill>
      </dgm:spPr>
      <dgm:t>
        <a:bodyPr/>
        <a:lstStyle/>
        <a:p>
          <a:r>
            <a:rPr lang="en-US" dirty="0"/>
            <a:t>Required for “unfunded” welfare benefit plans covering more than 100 participants as of the first day of the plan year</a:t>
          </a:r>
        </a:p>
      </dgm:t>
    </dgm:pt>
    <dgm:pt modelId="{58A6668F-80DF-4575-AFAD-AE3CBB1860BE}" type="parTrans" cxnId="{6F54E991-4065-42E7-8D15-35742A8640F3}">
      <dgm:prSet/>
      <dgm:spPr/>
      <dgm:t>
        <a:bodyPr/>
        <a:lstStyle/>
        <a:p>
          <a:endParaRPr lang="en-US"/>
        </a:p>
      </dgm:t>
    </dgm:pt>
    <dgm:pt modelId="{AFB1CD9D-075D-4921-B52F-B3520AFEFED7}" type="sibTrans" cxnId="{6F54E991-4065-42E7-8D15-35742A8640F3}">
      <dgm:prSet/>
      <dgm:spPr/>
      <dgm:t>
        <a:bodyPr/>
        <a:lstStyle/>
        <a:p>
          <a:endParaRPr lang="en-US"/>
        </a:p>
      </dgm:t>
    </dgm:pt>
    <dgm:pt modelId="{DE637A4A-0516-41AD-B0BE-A87A2B96DFEF}">
      <dgm:prSet/>
      <dgm:spPr/>
      <dgm:t>
        <a:bodyPr/>
        <a:lstStyle/>
        <a:p>
          <a:endParaRPr lang="en-US"/>
        </a:p>
      </dgm:t>
    </dgm:pt>
    <dgm:pt modelId="{99CF0D2B-BCF2-454D-903B-34B8C056B351}" type="parTrans" cxnId="{C092D5BC-2DFB-40EF-A14D-5C19CAEABD96}">
      <dgm:prSet/>
      <dgm:spPr/>
      <dgm:t>
        <a:bodyPr/>
        <a:lstStyle/>
        <a:p>
          <a:endParaRPr lang="en-US"/>
        </a:p>
      </dgm:t>
    </dgm:pt>
    <dgm:pt modelId="{324DCA0D-9E26-4D30-A11E-9B01B28CC34A}" type="sibTrans" cxnId="{C092D5BC-2DFB-40EF-A14D-5C19CAEABD96}">
      <dgm:prSet/>
      <dgm:spPr/>
      <dgm:t>
        <a:bodyPr/>
        <a:lstStyle/>
        <a:p>
          <a:endParaRPr lang="en-US"/>
        </a:p>
      </dgm:t>
    </dgm:pt>
    <dgm:pt modelId="{712E558E-A31D-4C08-BB7A-ABF542C364E4}">
      <dgm:prSet/>
      <dgm:spPr/>
      <dgm:t>
        <a:bodyPr/>
        <a:lstStyle/>
        <a:p>
          <a:r>
            <a:rPr lang="en-US"/>
            <a:t>Required for welfare benefit plan regardless of size if “funded”</a:t>
          </a:r>
          <a:endParaRPr lang="en-US" dirty="0"/>
        </a:p>
      </dgm:t>
    </dgm:pt>
    <dgm:pt modelId="{1F41976E-48DB-406C-BAC1-3B751D167369}" type="parTrans" cxnId="{291D4433-A1BF-4BFB-AE6D-58BAF3A805B1}">
      <dgm:prSet/>
      <dgm:spPr/>
      <dgm:t>
        <a:bodyPr/>
        <a:lstStyle/>
        <a:p>
          <a:endParaRPr lang="en-US"/>
        </a:p>
      </dgm:t>
    </dgm:pt>
    <dgm:pt modelId="{BAF54116-8330-4000-8247-5E74BAD349EA}" type="sibTrans" cxnId="{291D4433-A1BF-4BFB-AE6D-58BAF3A805B1}">
      <dgm:prSet/>
      <dgm:spPr/>
      <dgm:t>
        <a:bodyPr/>
        <a:lstStyle/>
        <a:p>
          <a:endParaRPr lang="en-US"/>
        </a:p>
      </dgm:t>
    </dgm:pt>
    <dgm:pt modelId="{74EDD552-E050-4846-A669-094DCD3487B5}" type="pres">
      <dgm:prSet presAssocID="{B29EAB69-F281-4612-8861-C956B517D131}" presName="outerComposite" presStyleCnt="0">
        <dgm:presLayoutVars>
          <dgm:chMax val="5"/>
          <dgm:dir/>
          <dgm:resizeHandles val="exact"/>
        </dgm:presLayoutVars>
      </dgm:prSet>
      <dgm:spPr/>
    </dgm:pt>
    <dgm:pt modelId="{E105C5B9-F1A7-47F3-A583-1418F64107FD}" type="pres">
      <dgm:prSet presAssocID="{B29EAB69-F281-4612-8861-C956B517D131}" presName="dummyMaxCanvas" presStyleCnt="0">
        <dgm:presLayoutVars/>
      </dgm:prSet>
      <dgm:spPr/>
    </dgm:pt>
    <dgm:pt modelId="{88BB5000-811E-4B7B-A265-4E3006EB412C}" type="pres">
      <dgm:prSet presAssocID="{B29EAB69-F281-4612-8861-C956B517D131}" presName="FiveNodes_1" presStyleLbl="node1" presStyleIdx="0" presStyleCnt="5" custLinFactNeighborX="112">
        <dgm:presLayoutVars>
          <dgm:bulletEnabled val="1"/>
        </dgm:presLayoutVars>
      </dgm:prSet>
      <dgm:spPr/>
    </dgm:pt>
    <dgm:pt modelId="{078BB0BC-B76A-4620-93FB-AC73EEDB47DD}" type="pres">
      <dgm:prSet presAssocID="{B29EAB69-F281-4612-8861-C956B517D131}" presName="FiveNodes_2" presStyleLbl="node1" presStyleIdx="1" presStyleCnt="5" custLinFactNeighborX="-7200" custLinFactNeighborY="1767">
        <dgm:presLayoutVars>
          <dgm:bulletEnabled val="1"/>
        </dgm:presLayoutVars>
      </dgm:prSet>
      <dgm:spPr/>
    </dgm:pt>
    <dgm:pt modelId="{4C29F706-01F7-4191-8568-57233CF9130F}" type="pres">
      <dgm:prSet presAssocID="{B29EAB69-F281-4612-8861-C956B517D131}" presName="FiveNodes_3" presStyleLbl="node1" presStyleIdx="2" presStyleCnt="5" custScaleX="100141" custLinFactNeighborX="-14935" custLinFactNeighborY="1767">
        <dgm:presLayoutVars>
          <dgm:bulletEnabled val="1"/>
        </dgm:presLayoutVars>
      </dgm:prSet>
      <dgm:spPr/>
    </dgm:pt>
    <dgm:pt modelId="{7150BA78-DEAB-41B0-8351-8027527DFC5D}" type="pres">
      <dgm:prSet presAssocID="{B29EAB69-F281-4612-8861-C956B517D131}" presName="FiveNodes_4" presStyleLbl="node1" presStyleIdx="3" presStyleCnt="5" custLinFactNeighborX="-22403" custLinFactNeighborY="1767">
        <dgm:presLayoutVars>
          <dgm:bulletEnabled val="1"/>
        </dgm:presLayoutVars>
      </dgm:prSet>
      <dgm:spPr/>
    </dgm:pt>
    <dgm:pt modelId="{D46FC3CA-8537-42EA-AC0E-4A7A84CABF13}" type="pres">
      <dgm:prSet presAssocID="{B29EAB69-F281-4612-8861-C956B517D131}" presName="FiveNodes_5" presStyleLbl="node1" presStyleIdx="4" presStyleCnt="5" custLinFactNeighborX="-29870" custLinFactNeighborY="1767">
        <dgm:presLayoutVars>
          <dgm:bulletEnabled val="1"/>
        </dgm:presLayoutVars>
      </dgm:prSet>
      <dgm:spPr/>
    </dgm:pt>
    <dgm:pt modelId="{37419426-0B24-4F3D-904A-1B8AFC6497C9}" type="pres">
      <dgm:prSet presAssocID="{B29EAB69-F281-4612-8861-C956B517D131}" presName="FiveConn_1-2" presStyleLbl="fgAccFollowNode1" presStyleIdx="0" presStyleCnt="4" custLinFactNeighborX="-80695" custLinFactNeighborY="34297">
        <dgm:presLayoutVars>
          <dgm:bulletEnabled val="1"/>
        </dgm:presLayoutVars>
      </dgm:prSet>
      <dgm:spPr/>
    </dgm:pt>
    <dgm:pt modelId="{FE104308-D4CC-46CB-B679-AA66F974FE28}" type="pres">
      <dgm:prSet presAssocID="{B29EAB69-F281-4612-8861-C956B517D131}" presName="FiveConn_2-3" presStyleLbl="fgAccFollowNode1" presStyleIdx="1" presStyleCnt="4" custLinFactX="-100000" custLinFactNeighborX="-151789" custLinFactNeighborY="38190">
        <dgm:presLayoutVars>
          <dgm:bulletEnabled val="1"/>
        </dgm:presLayoutVars>
      </dgm:prSet>
      <dgm:spPr/>
    </dgm:pt>
    <dgm:pt modelId="{A976DDBB-A53A-4466-9F92-96963293E57C}" type="pres">
      <dgm:prSet presAssocID="{B29EAB69-F281-4612-8861-C956B517D131}" presName="FiveConn_3-4" presStyleLbl="fgAccFollowNode1" presStyleIdx="2" presStyleCnt="4" custLinFactX="-200000" custLinFactNeighborX="-217720" custLinFactNeighborY="49374">
        <dgm:presLayoutVars>
          <dgm:bulletEnabled val="1"/>
        </dgm:presLayoutVars>
      </dgm:prSet>
      <dgm:spPr/>
    </dgm:pt>
    <dgm:pt modelId="{C8162E7E-D4CC-40CD-8888-E7B697FB2854}" type="pres">
      <dgm:prSet presAssocID="{B29EAB69-F281-4612-8861-C956B517D131}" presName="FiveConn_4-5" presStyleLbl="fgAccFollowNode1" presStyleIdx="3" presStyleCnt="4" custLinFactX="-286237" custLinFactNeighborX="-300000" custLinFactNeighborY="48831">
        <dgm:presLayoutVars>
          <dgm:bulletEnabled val="1"/>
        </dgm:presLayoutVars>
      </dgm:prSet>
      <dgm:spPr/>
    </dgm:pt>
    <dgm:pt modelId="{37AD1AB6-2E10-44F3-B991-04C32639666D}" type="pres">
      <dgm:prSet presAssocID="{B29EAB69-F281-4612-8861-C956B517D131}" presName="FiveNodes_1_text" presStyleLbl="node1" presStyleIdx="4" presStyleCnt="5">
        <dgm:presLayoutVars>
          <dgm:bulletEnabled val="1"/>
        </dgm:presLayoutVars>
      </dgm:prSet>
      <dgm:spPr/>
    </dgm:pt>
    <dgm:pt modelId="{1D98AF61-DC2C-4326-A92D-7604DDD78733}" type="pres">
      <dgm:prSet presAssocID="{B29EAB69-F281-4612-8861-C956B517D131}" presName="FiveNodes_2_text" presStyleLbl="node1" presStyleIdx="4" presStyleCnt="5">
        <dgm:presLayoutVars>
          <dgm:bulletEnabled val="1"/>
        </dgm:presLayoutVars>
      </dgm:prSet>
      <dgm:spPr/>
    </dgm:pt>
    <dgm:pt modelId="{3513601C-EAC7-4962-9DB3-5C7155820D36}" type="pres">
      <dgm:prSet presAssocID="{B29EAB69-F281-4612-8861-C956B517D131}" presName="FiveNodes_3_text" presStyleLbl="node1" presStyleIdx="4" presStyleCnt="5">
        <dgm:presLayoutVars>
          <dgm:bulletEnabled val="1"/>
        </dgm:presLayoutVars>
      </dgm:prSet>
      <dgm:spPr/>
    </dgm:pt>
    <dgm:pt modelId="{0DBF6AB8-2BCB-4BB8-823D-6BAB12B961F4}" type="pres">
      <dgm:prSet presAssocID="{B29EAB69-F281-4612-8861-C956B517D131}" presName="FiveNodes_4_text" presStyleLbl="node1" presStyleIdx="4" presStyleCnt="5">
        <dgm:presLayoutVars>
          <dgm:bulletEnabled val="1"/>
        </dgm:presLayoutVars>
      </dgm:prSet>
      <dgm:spPr/>
    </dgm:pt>
    <dgm:pt modelId="{7A924B9E-EC80-4F5B-AA07-0C74CD20B944}" type="pres">
      <dgm:prSet presAssocID="{B29EAB69-F281-4612-8861-C956B517D131}" presName="FiveNodes_5_text" presStyleLbl="node1" presStyleIdx="4" presStyleCnt="5">
        <dgm:presLayoutVars>
          <dgm:bulletEnabled val="1"/>
        </dgm:presLayoutVars>
      </dgm:prSet>
      <dgm:spPr/>
    </dgm:pt>
  </dgm:ptLst>
  <dgm:cxnLst>
    <dgm:cxn modelId="{E9094B00-F594-4F38-90C9-4EBC8F3AB63C}" type="presOf" srcId="{CB5FC0E2-BB2F-4D26-A07B-FA1B51A72490}" destId="{37AD1AB6-2E10-44F3-B991-04C32639666D}" srcOrd="1" destOrd="0" presId="urn:microsoft.com/office/officeart/2005/8/layout/vProcess5"/>
    <dgm:cxn modelId="{820C8C05-4C71-471E-B59D-A64809588D5D}" type="presOf" srcId="{C2E9276E-DA5D-4DAC-B708-0650CDB9CEBB}" destId="{1D98AF61-DC2C-4326-A92D-7604DDD78733}" srcOrd="1" destOrd="0" presId="urn:microsoft.com/office/officeart/2005/8/layout/vProcess5"/>
    <dgm:cxn modelId="{429D202F-FA25-411F-AB69-FE28F7469B98}" srcId="{B29EAB69-F281-4612-8861-C956B517D131}" destId="{CB5FC0E2-BB2F-4D26-A07B-FA1B51A72490}" srcOrd="0" destOrd="0" parTransId="{7DB5AF38-5FD7-4A9C-ADD1-ED7DDFF3BC65}" sibTransId="{1C573F1A-5904-48B6-A57E-B723BC56C155}"/>
    <dgm:cxn modelId="{291D4433-A1BF-4BFB-AE6D-58BAF3A805B1}" srcId="{B29EAB69-F281-4612-8861-C956B517D131}" destId="{712E558E-A31D-4C08-BB7A-ABF542C364E4}" srcOrd="4" destOrd="0" parTransId="{1F41976E-48DB-406C-BAC1-3B751D167369}" sibTransId="{BAF54116-8330-4000-8247-5E74BAD349EA}"/>
    <dgm:cxn modelId="{C1A0F733-18A5-4325-BFA4-9981AE8369CF}" type="presOf" srcId="{1C573F1A-5904-48B6-A57E-B723BC56C155}" destId="{37419426-0B24-4F3D-904A-1B8AFC6497C9}" srcOrd="0" destOrd="0" presId="urn:microsoft.com/office/officeart/2005/8/layout/vProcess5"/>
    <dgm:cxn modelId="{E2F0745B-1597-48B8-8475-EAA4DE509ADC}" srcId="{B29EAB69-F281-4612-8861-C956B517D131}" destId="{C2E9276E-DA5D-4DAC-B708-0650CDB9CEBB}" srcOrd="1" destOrd="0" parTransId="{19A359A2-DCDC-4B1B-9938-7F1DCA142DE2}" sibTransId="{C4B36AEB-1F90-4EDA-A17B-30D8F3ECEC89}"/>
    <dgm:cxn modelId="{3F6E5C63-98D9-4A88-8037-4C286C07C788}" type="presOf" srcId="{522B0A20-DACF-4C12-9792-140D0827BB95}" destId="{7150BA78-DEAB-41B0-8351-8027527DFC5D}" srcOrd="0" destOrd="0" presId="urn:microsoft.com/office/officeart/2005/8/layout/vProcess5"/>
    <dgm:cxn modelId="{4CB49852-0510-487B-AAFA-709B447966E0}" type="presOf" srcId="{AFB1CD9D-075D-4921-B52F-B3520AFEFED7}" destId="{C8162E7E-D4CC-40CD-8888-E7B697FB2854}" srcOrd="0" destOrd="0" presId="urn:microsoft.com/office/officeart/2005/8/layout/vProcess5"/>
    <dgm:cxn modelId="{609A0879-E73D-4FD8-8A0F-4F3E6210ED0A}" type="presOf" srcId="{4F022DFC-1EB5-4F51-BDEA-BB9B8C8E9CA2}" destId="{4C29F706-01F7-4191-8568-57233CF9130F}" srcOrd="0" destOrd="0" presId="urn:microsoft.com/office/officeart/2005/8/layout/vProcess5"/>
    <dgm:cxn modelId="{D31B427A-1471-4448-AECF-847049E270FC}" srcId="{B29EAB69-F281-4612-8861-C956B517D131}" destId="{4F022DFC-1EB5-4F51-BDEA-BB9B8C8E9CA2}" srcOrd="2" destOrd="0" parTransId="{5A44A96F-B143-4959-BEC5-9718CCD2D828}" sibTransId="{E7CD5955-0A5F-40B3-904F-A28BDE95CF3B}"/>
    <dgm:cxn modelId="{DC58A380-D9EF-422B-B124-473E96D37AD7}" type="presOf" srcId="{712E558E-A31D-4C08-BB7A-ABF542C364E4}" destId="{7A924B9E-EC80-4F5B-AA07-0C74CD20B944}" srcOrd="1" destOrd="0" presId="urn:microsoft.com/office/officeart/2005/8/layout/vProcess5"/>
    <dgm:cxn modelId="{B4A89885-D743-4C6E-91C1-C0AA3EC446E1}" type="presOf" srcId="{C2E9276E-DA5D-4DAC-B708-0650CDB9CEBB}" destId="{078BB0BC-B76A-4620-93FB-AC73EEDB47DD}" srcOrd="0" destOrd="0" presId="urn:microsoft.com/office/officeart/2005/8/layout/vProcess5"/>
    <dgm:cxn modelId="{1E32E089-CC3E-479E-9F5C-266816C057C1}" type="presOf" srcId="{712E558E-A31D-4C08-BB7A-ABF542C364E4}" destId="{D46FC3CA-8537-42EA-AC0E-4A7A84CABF13}" srcOrd="0" destOrd="0" presId="urn:microsoft.com/office/officeart/2005/8/layout/vProcess5"/>
    <dgm:cxn modelId="{658E288B-2D04-4B78-8433-BD520F932B21}" type="presOf" srcId="{CB5FC0E2-BB2F-4D26-A07B-FA1B51A72490}" destId="{88BB5000-811E-4B7B-A265-4E3006EB412C}" srcOrd="0" destOrd="0" presId="urn:microsoft.com/office/officeart/2005/8/layout/vProcess5"/>
    <dgm:cxn modelId="{6F54E991-4065-42E7-8D15-35742A8640F3}" srcId="{B29EAB69-F281-4612-8861-C956B517D131}" destId="{522B0A20-DACF-4C12-9792-140D0827BB95}" srcOrd="3" destOrd="0" parTransId="{58A6668F-80DF-4575-AFAD-AE3CBB1860BE}" sibTransId="{AFB1CD9D-075D-4921-B52F-B3520AFEFED7}"/>
    <dgm:cxn modelId="{77E77BAC-32E4-4705-BAF3-D4DBCF3C8C4D}" type="presOf" srcId="{C4B36AEB-1F90-4EDA-A17B-30D8F3ECEC89}" destId="{FE104308-D4CC-46CB-B679-AA66F974FE28}" srcOrd="0" destOrd="0" presId="urn:microsoft.com/office/officeart/2005/8/layout/vProcess5"/>
    <dgm:cxn modelId="{C092D5BC-2DFB-40EF-A14D-5C19CAEABD96}" srcId="{B29EAB69-F281-4612-8861-C956B517D131}" destId="{DE637A4A-0516-41AD-B0BE-A87A2B96DFEF}" srcOrd="5" destOrd="0" parTransId="{99CF0D2B-BCF2-454D-903B-34B8C056B351}" sibTransId="{324DCA0D-9E26-4D30-A11E-9B01B28CC34A}"/>
    <dgm:cxn modelId="{5796C6BD-C300-4501-B3EB-F604D07B96AC}" type="presOf" srcId="{4F022DFC-1EB5-4F51-BDEA-BB9B8C8E9CA2}" destId="{3513601C-EAC7-4962-9DB3-5C7155820D36}" srcOrd="1" destOrd="0" presId="urn:microsoft.com/office/officeart/2005/8/layout/vProcess5"/>
    <dgm:cxn modelId="{010CA5D5-D0D2-4FC1-B4E8-4905360FD2F5}" type="presOf" srcId="{E7CD5955-0A5F-40B3-904F-A28BDE95CF3B}" destId="{A976DDBB-A53A-4466-9F92-96963293E57C}" srcOrd="0" destOrd="0" presId="urn:microsoft.com/office/officeart/2005/8/layout/vProcess5"/>
    <dgm:cxn modelId="{36BD1BFF-840A-4582-9FA6-21B62CED855B}" type="presOf" srcId="{522B0A20-DACF-4C12-9792-140D0827BB95}" destId="{0DBF6AB8-2BCB-4BB8-823D-6BAB12B961F4}" srcOrd="1" destOrd="0" presId="urn:microsoft.com/office/officeart/2005/8/layout/vProcess5"/>
    <dgm:cxn modelId="{CBEC39FF-2F8C-4F92-AC6B-6296E5A3D351}" type="presOf" srcId="{B29EAB69-F281-4612-8861-C956B517D131}" destId="{74EDD552-E050-4846-A669-094DCD3487B5}" srcOrd="0" destOrd="0" presId="urn:microsoft.com/office/officeart/2005/8/layout/vProcess5"/>
    <dgm:cxn modelId="{C28AAB95-88A9-429E-9299-D26DCDB9840C}" type="presParOf" srcId="{74EDD552-E050-4846-A669-094DCD3487B5}" destId="{E105C5B9-F1A7-47F3-A583-1418F64107FD}" srcOrd="0" destOrd="0" presId="urn:microsoft.com/office/officeart/2005/8/layout/vProcess5"/>
    <dgm:cxn modelId="{A430A80D-A5D1-4203-98AF-36001B68A101}" type="presParOf" srcId="{74EDD552-E050-4846-A669-094DCD3487B5}" destId="{88BB5000-811E-4B7B-A265-4E3006EB412C}" srcOrd="1" destOrd="0" presId="urn:microsoft.com/office/officeart/2005/8/layout/vProcess5"/>
    <dgm:cxn modelId="{6EE31663-47EF-463A-A0E1-3548BC2BBE7E}" type="presParOf" srcId="{74EDD552-E050-4846-A669-094DCD3487B5}" destId="{078BB0BC-B76A-4620-93FB-AC73EEDB47DD}" srcOrd="2" destOrd="0" presId="urn:microsoft.com/office/officeart/2005/8/layout/vProcess5"/>
    <dgm:cxn modelId="{50A5B554-69EA-4527-8253-CC54952C5263}" type="presParOf" srcId="{74EDD552-E050-4846-A669-094DCD3487B5}" destId="{4C29F706-01F7-4191-8568-57233CF9130F}" srcOrd="3" destOrd="0" presId="urn:microsoft.com/office/officeart/2005/8/layout/vProcess5"/>
    <dgm:cxn modelId="{4E5EEF19-29B1-4E08-9EB7-C5A357835D65}" type="presParOf" srcId="{74EDD552-E050-4846-A669-094DCD3487B5}" destId="{7150BA78-DEAB-41B0-8351-8027527DFC5D}" srcOrd="4" destOrd="0" presId="urn:microsoft.com/office/officeart/2005/8/layout/vProcess5"/>
    <dgm:cxn modelId="{A559782F-EF95-4733-94CE-C6F8B7FC962A}" type="presParOf" srcId="{74EDD552-E050-4846-A669-094DCD3487B5}" destId="{D46FC3CA-8537-42EA-AC0E-4A7A84CABF13}" srcOrd="5" destOrd="0" presId="urn:microsoft.com/office/officeart/2005/8/layout/vProcess5"/>
    <dgm:cxn modelId="{AE6C2BD0-5CAE-4405-98A1-7294BECCA871}" type="presParOf" srcId="{74EDD552-E050-4846-A669-094DCD3487B5}" destId="{37419426-0B24-4F3D-904A-1B8AFC6497C9}" srcOrd="6" destOrd="0" presId="urn:microsoft.com/office/officeart/2005/8/layout/vProcess5"/>
    <dgm:cxn modelId="{CD4C17B9-39E7-4E10-A513-CFB3B3FF25CE}" type="presParOf" srcId="{74EDD552-E050-4846-A669-094DCD3487B5}" destId="{FE104308-D4CC-46CB-B679-AA66F974FE28}" srcOrd="7" destOrd="0" presId="urn:microsoft.com/office/officeart/2005/8/layout/vProcess5"/>
    <dgm:cxn modelId="{2A644952-9C66-46A6-B6CC-5E436107745A}" type="presParOf" srcId="{74EDD552-E050-4846-A669-094DCD3487B5}" destId="{A976DDBB-A53A-4466-9F92-96963293E57C}" srcOrd="8" destOrd="0" presId="urn:microsoft.com/office/officeart/2005/8/layout/vProcess5"/>
    <dgm:cxn modelId="{C8A4147F-9A44-40CF-AA01-66BC9446FF14}" type="presParOf" srcId="{74EDD552-E050-4846-A669-094DCD3487B5}" destId="{C8162E7E-D4CC-40CD-8888-E7B697FB2854}" srcOrd="9" destOrd="0" presId="urn:microsoft.com/office/officeart/2005/8/layout/vProcess5"/>
    <dgm:cxn modelId="{51F550BD-4AC4-4EE2-AE6B-80C13BC99037}" type="presParOf" srcId="{74EDD552-E050-4846-A669-094DCD3487B5}" destId="{37AD1AB6-2E10-44F3-B991-04C32639666D}" srcOrd="10" destOrd="0" presId="urn:microsoft.com/office/officeart/2005/8/layout/vProcess5"/>
    <dgm:cxn modelId="{C0584290-30DE-455F-A9F8-11AF935D67B8}" type="presParOf" srcId="{74EDD552-E050-4846-A669-094DCD3487B5}" destId="{1D98AF61-DC2C-4326-A92D-7604DDD78733}" srcOrd="11" destOrd="0" presId="urn:microsoft.com/office/officeart/2005/8/layout/vProcess5"/>
    <dgm:cxn modelId="{488DC77D-D9EA-4BC8-B57D-117ED88E4AD9}" type="presParOf" srcId="{74EDD552-E050-4846-A669-094DCD3487B5}" destId="{3513601C-EAC7-4962-9DB3-5C7155820D36}" srcOrd="12" destOrd="0" presId="urn:microsoft.com/office/officeart/2005/8/layout/vProcess5"/>
    <dgm:cxn modelId="{8467E8DD-8A13-420F-BC0D-D91133DD3ED2}" type="presParOf" srcId="{74EDD552-E050-4846-A669-094DCD3487B5}" destId="{0DBF6AB8-2BCB-4BB8-823D-6BAB12B961F4}" srcOrd="13" destOrd="0" presId="urn:microsoft.com/office/officeart/2005/8/layout/vProcess5"/>
    <dgm:cxn modelId="{29533AAA-2393-4D9C-B9EC-9FDD8BF70BE3}" type="presParOf" srcId="{74EDD552-E050-4846-A669-094DCD3487B5}" destId="{7A924B9E-EC80-4F5B-AA07-0C74CD20B944}" srcOrd="14"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B11C977-2BA6-4F85-8182-C95212129E3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422467D-30EE-45DD-A741-1093F6455846}">
      <dgm:prSet phldrT="[Text]" custT="1"/>
      <dgm:spPr/>
      <dgm:t>
        <a:bodyPr/>
        <a:lstStyle/>
        <a:p>
          <a:r>
            <a:rPr lang="en-US" sz="1400" dirty="0"/>
            <a:t>Prescribed format</a:t>
          </a:r>
        </a:p>
      </dgm:t>
    </dgm:pt>
    <dgm:pt modelId="{A1730238-056E-4C99-8023-E9D5BE6DEBC6}" type="parTrans" cxnId="{36B2D548-9ADE-4BE4-9DBE-F2C83B1B6232}">
      <dgm:prSet/>
      <dgm:spPr/>
      <dgm:t>
        <a:bodyPr/>
        <a:lstStyle/>
        <a:p>
          <a:endParaRPr lang="en-US"/>
        </a:p>
      </dgm:t>
    </dgm:pt>
    <dgm:pt modelId="{047EA25F-771F-4D9D-8ABD-8F9A5E3C80B9}" type="sibTrans" cxnId="{36B2D548-9ADE-4BE4-9DBE-F2C83B1B6232}">
      <dgm:prSet/>
      <dgm:spPr/>
      <dgm:t>
        <a:bodyPr/>
        <a:lstStyle/>
        <a:p>
          <a:endParaRPr lang="en-US"/>
        </a:p>
      </dgm:t>
    </dgm:pt>
    <dgm:pt modelId="{D129822F-732E-4C00-8AF0-5E25525372A9}">
      <dgm:prSet phldrT="[Text]" custT="1"/>
      <dgm:spPr/>
      <dgm:t>
        <a:bodyPr/>
        <a:lstStyle/>
        <a:p>
          <a:r>
            <a:rPr lang="en-US" sz="1400" dirty="0"/>
            <a:t>Must be provided by the end of the ninth month following the end of the plan year (September 30 for calendar year plans)</a:t>
          </a:r>
        </a:p>
      </dgm:t>
    </dgm:pt>
    <dgm:pt modelId="{33196102-1328-4F3A-AD98-237CEF3CA242}" type="parTrans" cxnId="{013D098A-8609-48ED-95B1-365F3C6D0AB7}">
      <dgm:prSet/>
      <dgm:spPr/>
      <dgm:t>
        <a:bodyPr/>
        <a:lstStyle/>
        <a:p>
          <a:endParaRPr lang="en-US"/>
        </a:p>
      </dgm:t>
    </dgm:pt>
    <dgm:pt modelId="{56A4235C-1C55-46B2-B689-60C515B00FFE}" type="sibTrans" cxnId="{013D098A-8609-48ED-95B1-365F3C6D0AB7}">
      <dgm:prSet/>
      <dgm:spPr/>
      <dgm:t>
        <a:bodyPr/>
        <a:lstStyle/>
        <a:p>
          <a:endParaRPr lang="en-US"/>
        </a:p>
      </dgm:t>
    </dgm:pt>
    <dgm:pt modelId="{C4697D58-95B8-40AE-A9F8-45C2473201B3}">
      <dgm:prSet custT="1"/>
      <dgm:spPr/>
      <dgm:t>
        <a:bodyPr/>
        <a:lstStyle/>
        <a:p>
          <a:r>
            <a:rPr lang="en-US" sz="1400" dirty="0"/>
            <a:t>Extension of 2 ½ months available if Form 5558 is timely filed</a:t>
          </a:r>
        </a:p>
      </dgm:t>
    </dgm:pt>
    <dgm:pt modelId="{CDFE6719-9CD9-4C36-90A4-1D1A232598CE}" type="sibTrans" cxnId="{47990BB8-244F-44DE-AB1C-98BE656C8ACF}">
      <dgm:prSet/>
      <dgm:spPr/>
      <dgm:t>
        <a:bodyPr/>
        <a:lstStyle/>
        <a:p>
          <a:endParaRPr lang="en-US"/>
        </a:p>
      </dgm:t>
    </dgm:pt>
    <dgm:pt modelId="{A533D907-C215-49EC-A3B0-558CA58C94B8}" type="parTrans" cxnId="{47990BB8-244F-44DE-AB1C-98BE656C8ACF}">
      <dgm:prSet/>
      <dgm:spPr/>
      <dgm:t>
        <a:bodyPr/>
        <a:lstStyle/>
        <a:p>
          <a:endParaRPr lang="en-US"/>
        </a:p>
      </dgm:t>
    </dgm:pt>
    <dgm:pt modelId="{F9DEE3B7-5176-4A42-8CB2-2932B37CE624}">
      <dgm:prSet phldrT="[Text]" custT="1"/>
      <dgm:spPr/>
      <dgm:t>
        <a:bodyPr/>
        <a:lstStyle/>
        <a:p>
          <a:r>
            <a:rPr lang="en-US" sz="1400" dirty="0"/>
            <a:t>Summary of the information submitted on the annual Form 5500</a:t>
          </a:r>
        </a:p>
      </dgm:t>
    </dgm:pt>
    <dgm:pt modelId="{F22F3571-806A-43DD-A737-C39F9CB9DD16}" type="sibTrans" cxnId="{F7A784AB-D5E5-4260-A030-946A3662B551}">
      <dgm:prSet/>
      <dgm:spPr/>
      <dgm:t>
        <a:bodyPr/>
        <a:lstStyle/>
        <a:p>
          <a:endParaRPr lang="en-US"/>
        </a:p>
      </dgm:t>
    </dgm:pt>
    <dgm:pt modelId="{BD53591F-FE54-4CCC-8DF7-AD1F64D65F73}" type="parTrans" cxnId="{F7A784AB-D5E5-4260-A030-946A3662B551}">
      <dgm:prSet/>
      <dgm:spPr/>
      <dgm:t>
        <a:bodyPr/>
        <a:lstStyle/>
        <a:p>
          <a:endParaRPr lang="en-US"/>
        </a:p>
      </dgm:t>
    </dgm:pt>
    <dgm:pt modelId="{52B337AF-F40A-43B4-B815-6EAE0F6161B4}" type="pres">
      <dgm:prSet presAssocID="{9B11C977-2BA6-4F85-8182-C95212129E30}" presName="linear" presStyleCnt="0">
        <dgm:presLayoutVars>
          <dgm:dir/>
          <dgm:animLvl val="lvl"/>
          <dgm:resizeHandles val="exact"/>
        </dgm:presLayoutVars>
      </dgm:prSet>
      <dgm:spPr/>
    </dgm:pt>
    <dgm:pt modelId="{35738E48-A2EE-4090-9DF5-B1BFEAE6CB8D}" type="pres">
      <dgm:prSet presAssocID="{F9DEE3B7-5176-4A42-8CB2-2932B37CE624}" presName="parentLin" presStyleCnt="0"/>
      <dgm:spPr/>
    </dgm:pt>
    <dgm:pt modelId="{C9B6311D-517F-41D0-AA0E-F8BA090106C1}" type="pres">
      <dgm:prSet presAssocID="{F9DEE3B7-5176-4A42-8CB2-2932B37CE624}" presName="parentLeftMargin" presStyleLbl="node1" presStyleIdx="0" presStyleCnt="4"/>
      <dgm:spPr/>
    </dgm:pt>
    <dgm:pt modelId="{A4F8EAB8-A369-4308-B61B-43E4A4615B4A}" type="pres">
      <dgm:prSet presAssocID="{F9DEE3B7-5176-4A42-8CB2-2932B37CE624}" presName="parentText" presStyleLbl="node1" presStyleIdx="0" presStyleCnt="4">
        <dgm:presLayoutVars>
          <dgm:chMax val="0"/>
          <dgm:bulletEnabled val="1"/>
        </dgm:presLayoutVars>
      </dgm:prSet>
      <dgm:spPr/>
    </dgm:pt>
    <dgm:pt modelId="{DCB33FD6-77B4-48A1-9F9A-B38262FECA0A}" type="pres">
      <dgm:prSet presAssocID="{F9DEE3B7-5176-4A42-8CB2-2932B37CE624}" presName="negativeSpace" presStyleCnt="0"/>
      <dgm:spPr/>
    </dgm:pt>
    <dgm:pt modelId="{9E3F8F3F-5446-44A2-A2C3-FE1D3015F604}" type="pres">
      <dgm:prSet presAssocID="{F9DEE3B7-5176-4A42-8CB2-2932B37CE624}" presName="childText" presStyleLbl="conFgAcc1" presStyleIdx="0" presStyleCnt="4">
        <dgm:presLayoutVars>
          <dgm:bulletEnabled val="1"/>
        </dgm:presLayoutVars>
      </dgm:prSet>
      <dgm:spPr/>
    </dgm:pt>
    <dgm:pt modelId="{3DA9080B-F9CF-427D-BEC2-7DAB1BEC62D5}" type="pres">
      <dgm:prSet presAssocID="{F22F3571-806A-43DD-A737-C39F9CB9DD16}" presName="spaceBetweenRectangles" presStyleCnt="0"/>
      <dgm:spPr/>
    </dgm:pt>
    <dgm:pt modelId="{8ACD432F-4FDB-4BB8-AA69-EE3CEA18408E}" type="pres">
      <dgm:prSet presAssocID="{2422467D-30EE-45DD-A741-1093F6455846}" presName="parentLin" presStyleCnt="0"/>
      <dgm:spPr/>
    </dgm:pt>
    <dgm:pt modelId="{DB7373C8-1E2B-4C3D-93CB-66475C212C81}" type="pres">
      <dgm:prSet presAssocID="{2422467D-30EE-45DD-A741-1093F6455846}" presName="parentLeftMargin" presStyleLbl="node1" presStyleIdx="0" presStyleCnt="4"/>
      <dgm:spPr/>
    </dgm:pt>
    <dgm:pt modelId="{3E792B56-F67C-4AD1-BC36-39253D5606B8}" type="pres">
      <dgm:prSet presAssocID="{2422467D-30EE-45DD-A741-1093F6455846}" presName="parentText" presStyleLbl="node1" presStyleIdx="1" presStyleCnt="4">
        <dgm:presLayoutVars>
          <dgm:chMax val="0"/>
          <dgm:bulletEnabled val="1"/>
        </dgm:presLayoutVars>
      </dgm:prSet>
      <dgm:spPr/>
    </dgm:pt>
    <dgm:pt modelId="{C6EC030C-D31F-4D96-A058-55656432019C}" type="pres">
      <dgm:prSet presAssocID="{2422467D-30EE-45DD-A741-1093F6455846}" presName="negativeSpace" presStyleCnt="0"/>
      <dgm:spPr/>
    </dgm:pt>
    <dgm:pt modelId="{3707638B-1B64-4353-808D-D2F76BC197C0}" type="pres">
      <dgm:prSet presAssocID="{2422467D-30EE-45DD-A741-1093F6455846}" presName="childText" presStyleLbl="conFgAcc1" presStyleIdx="1" presStyleCnt="4">
        <dgm:presLayoutVars>
          <dgm:bulletEnabled val="1"/>
        </dgm:presLayoutVars>
      </dgm:prSet>
      <dgm:spPr/>
    </dgm:pt>
    <dgm:pt modelId="{6A67A4A7-9A70-404D-AD20-3D9E5A1CD80F}" type="pres">
      <dgm:prSet presAssocID="{047EA25F-771F-4D9D-8ABD-8F9A5E3C80B9}" presName="spaceBetweenRectangles" presStyleCnt="0"/>
      <dgm:spPr/>
    </dgm:pt>
    <dgm:pt modelId="{0CDAAF26-95D8-4B14-A7B5-6C62E398E34F}" type="pres">
      <dgm:prSet presAssocID="{D129822F-732E-4C00-8AF0-5E25525372A9}" presName="parentLin" presStyleCnt="0"/>
      <dgm:spPr/>
    </dgm:pt>
    <dgm:pt modelId="{201AD70B-47CD-4407-9A62-C29C6F07974B}" type="pres">
      <dgm:prSet presAssocID="{D129822F-732E-4C00-8AF0-5E25525372A9}" presName="parentLeftMargin" presStyleLbl="node1" presStyleIdx="1" presStyleCnt="4"/>
      <dgm:spPr/>
    </dgm:pt>
    <dgm:pt modelId="{BC5C8BBF-647F-4BB4-9A01-20A68C23EC9A}" type="pres">
      <dgm:prSet presAssocID="{D129822F-732E-4C00-8AF0-5E25525372A9}" presName="parentText" presStyleLbl="node1" presStyleIdx="2" presStyleCnt="4">
        <dgm:presLayoutVars>
          <dgm:chMax val="0"/>
          <dgm:bulletEnabled val="1"/>
        </dgm:presLayoutVars>
      </dgm:prSet>
      <dgm:spPr/>
    </dgm:pt>
    <dgm:pt modelId="{74A5A1C8-4441-42FC-A471-35DD16920B2A}" type="pres">
      <dgm:prSet presAssocID="{D129822F-732E-4C00-8AF0-5E25525372A9}" presName="negativeSpace" presStyleCnt="0"/>
      <dgm:spPr/>
    </dgm:pt>
    <dgm:pt modelId="{49FAF24B-CAA1-4397-94A6-BDE60DD7313E}" type="pres">
      <dgm:prSet presAssocID="{D129822F-732E-4C00-8AF0-5E25525372A9}" presName="childText" presStyleLbl="conFgAcc1" presStyleIdx="2" presStyleCnt="4">
        <dgm:presLayoutVars>
          <dgm:bulletEnabled val="1"/>
        </dgm:presLayoutVars>
      </dgm:prSet>
      <dgm:spPr/>
    </dgm:pt>
    <dgm:pt modelId="{AF6F7274-883D-4860-9723-264CB19C113C}" type="pres">
      <dgm:prSet presAssocID="{56A4235C-1C55-46B2-B689-60C515B00FFE}" presName="spaceBetweenRectangles" presStyleCnt="0"/>
      <dgm:spPr/>
    </dgm:pt>
    <dgm:pt modelId="{E4314808-18DB-4D87-AFD3-09526F237C6B}" type="pres">
      <dgm:prSet presAssocID="{C4697D58-95B8-40AE-A9F8-45C2473201B3}" presName="parentLin" presStyleCnt="0"/>
      <dgm:spPr/>
    </dgm:pt>
    <dgm:pt modelId="{789CBEC7-429C-47E7-9A78-764539590DFE}" type="pres">
      <dgm:prSet presAssocID="{C4697D58-95B8-40AE-A9F8-45C2473201B3}" presName="parentLeftMargin" presStyleLbl="node1" presStyleIdx="2" presStyleCnt="4"/>
      <dgm:spPr/>
    </dgm:pt>
    <dgm:pt modelId="{2A850593-9216-4117-AF7C-2D505B440229}" type="pres">
      <dgm:prSet presAssocID="{C4697D58-95B8-40AE-A9F8-45C2473201B3}" presName="parentText" presStyleLbl="node1" presStyleIdx="3" presStyleCnt="4">
        <dgm:presLayoutVars>
          <dgm:chMax val="0"/>
          <dgm:bulletEnabled val="1"/>
        </dgm:presLayoutVars>
      </dgm:prSet>
      <dgm:spPr/>
    </dgm:pt>
    <dgm:pt modelId="{91D84E6E-95DF-4810-B92C-5D27E339A8E0}" type="pres">
      <dgm:prSet presAssocID="{C4697D58-95B8-40AE-A9F8-45C2473201B3}" presName="negativeSpace" presStyleCnt="0"/>
      <dgm:spPr/>
    </dgm:pt>
    <dgm:pt modelId="{6D2D5E72-40C8-4BE8-9FDF-D0B46EDA68F4}" type="pres">
      <dgm:prSet presAssocID="{C4697D58-95B8-40AE-A9F8-45C2473201B3}" presName="childText" presStyleLbl="conFgAcc1" presStyleIdx="3" presStyleCnt="4">
        <dgm:presLayoutVars>
          <dgm:bulletEnabled val="1"/>
        </dgm:presLayoutVars>
      </dgm:prSet>
      <dgm:spPr/>
    </dgm:pt>
  </dgm:ptLst>
  <dgm:cxnLst>
    <dgm:cxn modelId="{C4DB7015-D843-4C89-8E05-88904DD579F3}" type="presOf" srcId="{2422467D-30EE-45DD-A741-1093F6455846}" destId="{3E792B56-F67C-4AD1-BC36-39253D5606B8}" srcOrd="1" destOrd="0" presId="urn:microsoft.com/office/officeart/2005/8/layout/list1"/>
    <dgm:cxn modelId="{C75D9B26-F348-490B-9F40-9A82D2883D66}" type="presOf" srcId="{F9DEE3B7-5176-4A42-8CB2-2932B37CE624}" destId="{A4F8EAB8-A369-4308-B61B-43E4A4615B4A}" srcOrd="1" destOrd="0" presId="urn:microsoft.com/office/officeart/2005/8/layout/list1"/>
    <dgm:cxn modelId="{36B2D548-9ADE-4BE4-9DBE-F2C83B1B6232}" srcId="{9B11C977-2BA6-4F85-8182-C95212129E30}" destId="{2422467D-30EE-45DD-A741-1093F6455846}" srcOrd="1" destOrd="0" parTransId="{A1730238-056E-4C99-8023-E9D5BE6DEBC6}" sibTransId="{047EA25F-771F-4D9D-8ABD-8F9A5E3C80B9}"/>
    <dgm:cxn modelId="{0B71D776-4931-4890-9BE7-F1899B73DC8A}" type="presOf" srcId="{2422467D-30EE-45DD-A741-1093F6455846}" destId="{DB7373C8-1E2B-4C3D-93CB-66475C212C81}" srcOrd="0" destOrd="0" presId="urn:microsoft.com/office/officeart/2005/8/layout/list1"/>
    <dgm:cxn modelId="{C70D477C-52AE-4E49-BA57-6596FF3C7BC8}" type="presOf" srcId="{C4697D58-95B8-40AE-A9F8-45C2473201B3}" destId="{789CBEC7-429C-47E7-9A78-764539590DFE}" srcOrd="0" destOrd="0" presId="urn:microsoft.com/office/officeart/2005/8/layout/list1"/>
    <dgm:cxn modelId="{08D69082-0D14-4B9B-9E8A-85E84CC63061}" type="presOf" srcId="{C4697D58-95B8-40AE-A9F8-45C2473201B3}" destId="{2A850593-9216-4117-AF7C-2D505B440229}" srcOrd="1" destOrd="0" presId="urn:microsoft.com/office/officeart/2005/8/layout/list1"/>
    <dgm:cxn modelId="{013D098A-8609-48ED-95B1-365F3C6D0AB7}" srcId="{9B11C977-2BA6-4F85-8182-C95212129E30}" destId="{D129822F-732E-4C00-8AF0-5E25525372A9}" srcOrd="2" destOrd="0" parTransId="{33196102-1328-4F3A-AD98-237CEF3CA242}" sibTransId="{56A4235C-1C55-46B2-B689-60C515B00FFE}"/>
    <dgm:cxn modelId="{80612D94-CCF8-4CEE-AB9D-8F494D98F689}" type="presOf" srcId="{D129822F-732E-4C00-8AF0-5E25525372A9}" destId="{201AD70B-47CD-4407-9A62-C29C6F07974B}" srcOrd="0" destOrd="0" presId="urn:microsoft.com/office/officeart/2005/8/layout/list1"/>
    <dgm:cxn modelId="{A9851199-F853-430F-9E6C-3B2D7862DC3A}" type="presOf" srcId="{9B11C977-2BA6-4F85-8182-C95212129E30}" destId="{52B337AF-F40A-43B4-B815-6EAE0F6161B4}" srcOrd="0" destOrd="0" presId="urn:microsoft.com/office/officeart/2005/8/layout/list1"/>
    <dgm:cxn modelId="{F7A784AB-D5E5-4260-A030-946A3662B551}" srcId="{9B11C977-2BA6-4F85-8182-C95212129E30}" destId="{F9DEE3B7-5176-4A42-8CB2-2932B37CE624}" srcOrd="0" destOrd="0" parTransId="{BD53591F-FE54-4CCC-8DF7-AD1F64D65F73}" sibTransId="{F22F3571-806A-43DD-A737-C39F9CB9DD16}"/>
    <dgm:cxn modelId="{057053B3-C60A-416F-B946-379066D0596E}" type="presOf" srcId="{D129822F-732E-4C00-8AF0-5E25525372A9}" destId="{BC5C8BBF-647F-4BB4-9A01-20A68C23EC9A}" srcOrd="1" destOrd="0" presId="urn:microsoft.com/office/officeart/2005/8/layout/list1"/>
    <dgm:cxn modelId="{598ECFB5-95D8-4313-B9D0-34FC509FDD60}" type="presOf" srcId="{F9DEE3B7-5176-4A42-8CB2-2932B37CE624}" destId="{C9B6311D-517F-41D0-AA0E-F8BA090106C1}" srcOrd="0" destOrd="0" presId="urn:microsoft.com/office/officeart/2005/8/layout/list1"/>
    <dgm:cxn modelId="{47990BB8-244F-44DE-AB1C-98BE656C8ACF}" srcId="{9B11C977-2BA6-4F85-8182-C95212129E30}" destId="{C4697D58-95B8-40AE-A9F8-45C2473201B3}" srcOrd="3" destOrd="0" parTransId="{A533D907-C215-49EC-A3B0-558CA58C94B8}" sibTransId="{CDFE6719-9CD9-4C36-90A4-1D1A232598CE}"/>
    <dgm:cxn modelId="{D4368DC6-C6E5-47C0-A630-55A7964C0E87}" type="presParOf" srcId="{52B337AF-F40A-43B4-B815-6EAE0F6161B4}" destId="{35738E48-A2EE-4090-9DF5-B1BFEAE6CB8D}" srcOrd="0" destOrd="0" presId="urn:microsoft.com/office/officeart/2005/8/layout/list1"/>
    <dgm:cxn modelId="{9D36E4E7-97FF-4F3E-B44B-F6B4CF8E29E7}" type="presParOf" srcId="{35738E48-A2EE-4090-9DF5-B1BFEAE6CB8D}" destId="{C9B6311D-517F-41D0-AA0E-F8BA090106C1}" srcOrd="0" destOrd="0" presId="urn:microsoft.com/office/officeart/2005/8/layout/list1"/>
    <dgm:cxn modelId="{48603158-5EEF-4759-893F-E20004C0916E}" type="presParOf" srcId="{35738E48-A2EE-4090-9DF5-B1BFEAE6CB8D}" destId="{A4F8EAB8-A369-4308-B61B-43E4A4615B4A}" srcOrd="1" destOrd="0" presId="urn:microsoft.com/office/officeart/2005/8/layout/list1"/>
    <dgm:cxn modelId="{5E7B6DA0-FC6A-4330-A09A-26DF2BBFC7A6}" type="presParOf" srcId="{52B337AF-F40A-43B4-B815-6EAE0F6161B4}" destId="{DCB33FD6-77B4-48A1-9F9A-B38262FECA0A}" srcOrd="1" destOrd="0" presId="urn:microsoft.com/office/officeart/2005/8/layout/list1"/>
    <dgm:cxn modelId="{91E94855-EF2C-45A4-9AD4-2D6B278F2D16}" type="presParOf" srcId="{52B337AF-F40A-43B4-B815-6EAE0F6161B4}" destId="{9E3F8F3F-5446-44A2-A2C3-FE1D3015F604}" srcOrd="2" destOrd="0" presId="urn:microsoft.com/office/officeart/2005/8/layout/list1"/>
    <dgm:cxn modelId="{2EEAB688-4104-4AB8-A041-BA2453E4F19C}" type="presParOf" srcId="{52B337AF-F40A-43B4-B815-6EAE0F6161B4}" destId="{3DA9080B-F9CF-427D-BEC2-7DAB1BEC62D5}" srcOrd="3" destOrd="0" presId="urn:microsoft.com/office/officeart/2005/8/layout/list1"/>
    <dgm:cxn modelId="{D2A42476-B157-4D2D-95A1-2EF026193BD7}" type="presParOf" srcId="{52B337AF-F40A-43B4-B815-6EAE0F6161B4}" destId="{8ACD432F-4FDB-4BB8-AA69-EE3CEA18408E}" srcOrd="4" destOrd="0" presId="urn:microsoft.com/office/officeart/2005/8/layout/list1"/>
    <dgm:cxn modelId="{60D67D12-CB6A-46EA-AD22-A6835C27D145}" type="presParOf" srcId="{8ACD432F-4FDB-4BB8-AA69-EE3CEA18408E}" destId="{DB7373C8-1E2B-4C3D-93CB-66475C212C81}" srcOrd="0" destOrd="0" presId="urn:microsoft.com/office/officeart/2005/8/layout/list1"/>
    <dgm:cxn modelId="{17BBFA0C-59BC-4D67-8E1F-9AA09FB3ABB5}" type="presParOf" srcId="{8ACD432F-4FDB-4BB8-AA69-EE3CEA18408E}" destId="{3E792B56-F67C-4AD1-BC36-39253D5606B8}" srcOrd="1" destOrd="0" presId="urn:microsoft.com/office/officeart/2005/8/layout/list1"/>
    <dgm:cxn modelId="{3DBF507C-8D3F-4AE6-9F43-50BC82E06D10}" type="presParOf" srcId="{52B337AF-F40A-43B4-B815-6EAE0F6161B4}" destId="{C6EC030C-D31F-4D96-A058-55656432019C}" srcOrd="5" destOrd="0" presId="urn:microsoft.com/office/officeart/2005/8/layout/list1"/>
    <dgm:cxn modelId="{E7654BDB-C076-4982-8328-A0C5D75B5CF3}" type="presParOf" srcId="{52B337AF-F40A-43B4-B815-6EAE0F6161B4}" destId="{3707638B-1B64-4353-808D-D2F76BC197C0}" srcOrd="6" destOrd="0" presId="urn:microsoft.com/office/officeart/2005/8/layout/list1"/>
    <dgm:cxn modelId="{380685E2-A2BF-404C-8E37-0AB999B080E6}" type="presParOf" srcId="{52B337AF-F40A-43B4-B815-6EAE0F6161B4}" destId="{6A67A4A7-9A70-404D-AD20-3D9E5A1CD80F}" srcOrd="7" destOrd="0" presId="urn:microsoft.com/office/officeart/2005/8/layout/list1"/>
    <dgm:cxn modelId="{16420348-0AA8-494D-B71E-67C97559BF25}" type="presParOf" srcId="{52B337AF-F40A-43B4-B815-6EAE0F6161B4}" destId="{0CDAAF26-95D8-4B14-A7B5-6C62E398E34F}" srcOrd="8" destOrd="0" presId="urn:microsoft.com/office/officeart/2005/8/layout/list1"/>
    <dgm:cxn modelId="{10C7C054-C77E-4052-99AF-946157D086CE}" type="presParOf" srcId="{0CDAAF26-95D8-4B14-A7B5-6C62E398E34F}" destId="{201AD70B-47CD-4407-9A62-C29C6F07974B}" srcOrd="0" destOrd="0" presId="urn:microsoft.com/office/officeart/2005/8/layout/list1"/>
    <dgm:cxn modelId="{4C18E127-7066-44E2-9673-83539F05E18E}" type="presParOf" srcId="{0CDAAF26-95D8-4B14-A7B5-6C62E398E34F}" destId="{BC5C8BBF-647F-4BB4-9A01-20A68C23EC9A}" srcOrd="1" destOrd="0" presId="urn:microsoft.com/office/officeart/2005/8/layout/list1"/>
    <dgm:cxn modelId="{91B797B1-0FE6-4594-8006-160E25FFA358}" type="presParOf" srcId="{52B337AF-F40A-43B4-B815-6EAE0F6161B4}" destId="{74A5A1C8-4441-42FC-A471-35DD16920B2A}" srcOrd="9" destOrd="0" presId="urn:microsoft.com/office/officeart/2005/8/layout/list1"/>
    <dgm:cxn modelId="{2740975E-DB15-466C-B843-EA0A17B6A0C3}" type="presParOf" srcId="{52B337AF-F40A-43B4-B815-6EAE0F6161B4}" destId="{49FAF24B-CAA1-4397-94A6-BDE60DD7313E}" srcOrd="10" destOrd="0" presId="urn:microsoft.com/office/officeart/2005/8/layout/list1"/>
    <dgm:cxn modelId="{7C2AC917-9857-4FF6-9674-B8786D09B944}" type="presParOf" srcId="{52B337AF-F40A-43B4-B815-6EAE0F6161B4}" destId="{AF6F7274-883D-4860-9723-264CB19C113C}" srcOrd="11" destOrd="0" presId="urn:microsoft.com/office/officeart/2005/8/layout/list1"/>
    <dgm:cxn modelId="{31731880-3C20-4EE6-9176-8D5870997A02}" type="presParOf" srcId="{52B337AF-F40A-43B4-B815-6EAE0F6161B4}" destId="{E4314808-18DB-4D87-AFD3-09526F237C6B}" srcOrd="12" destOrd="0" presId="urn:microsoft.com/office/officeart/2005/8/layout/list1"/>
    <dgm:cxn modelId="{FA497551-A550-4E54-BDD4-9F2F6DEE5FBC}" type="presParOf" srcId="{E4314808-18DB-4D87-AFD3-09526F237C6B}" destId="{789CBEC7-429C-47E7-9A78-764539590DFE}" srcOrd="0" destOrd="0" presId="urn:microsoft.com/office/officeart/2005/8/layout/list1"/>
    <dgm:cxn modelId="{C7BEA177-D446-4D1F-919F-569A6E9208E0}" type="presParOf" srcId="{E4314808-18DB-4D87-AFD3-09526F237C6B}" destId="{2A850593-9216-4117-AF7C-2D505B440229}" srcOrd="1" destOrd="0" presId="urn:microsoft.com/office/officeart/2005/8/layout/list1"/>
    <dgm:cxn modelId="{F0C2389E-A247-4A93-B406-3717FD41EDA1}" type="presParOf" srcId="{52B337AF-F40A-43B4-B815-6EAE0F6161B4}" destId="{91D84E6E-95DF-4810-B92C-5D27E339A8E0}" srcOrd="13" destOrd="0" presId="urn:microsoft.com/office/officeart/2005/8/layout/list1"/>
    <dgm:cxn modelId="{34733CC3-143B-4589-A37D-A460B15F2DD2}" type="presParOf" srcId="{52B337AF-F40A-43B4-B815-6EAE0F6161B4}" destId="{6D2D5E72-40C8-4BE8-9FDF-D0B46EDA68F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18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400" dirty="0"/>
            <a:t>Common misconception SAR is not required for group health plans</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a:solidFill>
          <a:srgbClr val="002060"/>
        </a:solidFill>
      </dgm:spPr>
      <dgm:t>
        <a:bodyPr/>
        <a:lstStyle/>
        <a:p>
          <a:r>
            <a:rPr lang="en-US" sz="1400" dirty="0"/>
            <a:t>If fully-insured or plan is “funded,” SAR is required</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X="-4782" custLinFactNeighborY="-5253"/>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2">
        <dgm:presLayoutVars>
          <dgm:bulletEnabled val="1"/>
        </dgm:presLayoutVars>
      </dgm:prSet>
      <dgm:spPr/>
    </dgm:pt>
    <dgm:pt modelId="{F1662501-1C1A-4A5A-9D0B-73A0D2E2829F}" type="pres">
      <dgm:prSet presAssocID="{DA656ED2-9489-4A48-ADDF-F31E9A2DE276}" presName="pillarX" presStyleLbl="node1" presStyleIdx="1" presStyleCnt="2">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0B6177A9-024A-474B-A9A5-23D1CEBF8B76}" type="presOf" srcId="{50FD38D1-F7F6-438C-82F7-8BA5E299AA24}" destId="{A8EE0386-4328-4828-84E9-F2E623EFC47A}" srcOrd="0" destOrd="0" presId="urn:microsoft.com/office/officeart/2005/8/layout/hList3"/>
    <dgm:cxn modelId="{1B07FEEA-2EA7-4F38-8A6A-64668590C261}" type="presOf" srcId="{DA656ED2-9489-4A48-ADDF-F31E9A2DE276}" destId="{F1662501-1C1A-4A5A-9D0B-73A0D2E2829F}" srcOrd="0" destOrd="0" presId="urn:microsoft.com/office/officeart/2005/8/layout/hList3"/>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E4DDA68-6554-4C9C-9DF4-7CBBD298D27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147EE32B-3004-45D9-8605-E2DB0299930F}">
      <dgm:prSet/>
      <dgm:spPr/>
      <dgm:t>
        <a:bodyPr/>
        <a:lstStyle/>
        <a:p>
          <a:br>
            <a:rPr lang="en-US" dirty="0"/>
          </a:br>
          <a:endParaRPr lang="en-US" dirty="0"/>
        </a:p>
      </dgm:t>
    </dgm:pt>
    <dgm:pt modelId="{94DF8740-EA9C-4C68-B827-7C00D0FFDD49}" type="parTrans" cxnId="{AB7B6B95-41EB-4F5F-8AB5-646D756018E7}">
      <dgm:prSet/>
      <dgm:spPr/>
      <dgm:t>
        <a:bodyPr/>
        <a:lstStyle/>
        <a:p>
          <a:endParaRPr lang="en-US"/>
        </a:p>
      </dgm:t>
    </dgm:pt>
    <dgm:pt modelId="{890549F5-FA11-4AC2-A813-21C5BCE7434C}" type="sibTrans" cxnId="{AB7B6B95-41EB-4F5F-8AB5-646D756018E7}">
      <dgm:prSet/>
      <dgm:spPr/>
      <dgm:t>
        <a:bodyPr/>
        <a:lstStyle/>
        <a:p>
          <a:endParaRPr lang="en-US"/>
        </a:p>
      </dgm:t>
    </dgm:pt>
    <dgm:pt modelId="{2F7BE082-DC77-4AB9-A5D4-F4511BA88841}">
      <dgm:prSet phldrT="[Text]" custT="1"/>
      <dgm:spPr/>
      <dgm:t>
        <a:bodyPr/>
        <a:lstStyle/>
        <a:p>
          <a:r>
            <a:rPr lang="en-US" sz="1600" dirty="0"/>
            <a:t>Limit plan’s uses and disclosures of protected health information (PHI)</a:t>
          </a:r>
        </a:p>
      </dgm:t>
    </dgm:pt>
    <dgm:pt modelId="{41971618-2C32-4C97-B9B9-03D2ED7AEFF5}" type="parTrans" cxnId="{9B683722-584E-4F1F-BA98-49C4EB47D983}">
      <dgm:prSet/>
      <dgm:spPr/>
      <dgm:t>
        <a:bodyPr/>
        <a:lstStyle/>
        <a:p>
          <a:endParaRPr lang="en-US"/>
        </a:p>
      </dgm:t>
    </dgm:pt>
    <dgm:pt modelId="{7D1F02C6-E669-4623-A66B-ADCC1BF23287}" type="sibTrans" cxnId="{9B683722-584E-4F1F-BA98-49C4EB47D983}">
      <dgm:prSet/>
      <dgm:spPr/>
      <dgm:t>
        <a:bodyPr/>
        <a:lstStyle/>
        <a:p>
          <a:endParaRPr lang="en-US"/>
        </a:p>
      </dgm:t>
    </dgm:pt>
    <dgm:pt modelId="{A13D5381-44FB-4CEE-A573-65C655EBB0AF}">
      <dgm:prSet/>
      <dgm:spPr/>
      <dgm:t>
        <a:bodyPr/>
        <a:lstStyle/>
        <a:p>
          <a:endParaRPr lang="en-US"/>
        </a:p>
      </dgm:t>
    </dgm:pt>
    <dgm:pt modelId="{54A1AAC3-F002-4C9C-92FB-C1645E6C9535}" type="parTrans" cxnId="{293157A2-74FC-4544-903D-99549DE36515}">
      <dgm:prSet/>
      <dgm:spPr/>
      <dgm:t>
        <a:bodyPr/>
        <a:lstStyle/>
        <a:p>
          <a:endParaRPr lang="en-US"/>
        </a:p>
      </dgm:t>
    </dgm:pt>
    <dgm:pt modelId="{20AE4988-61DA-4412-BF43-58CD9D4DE595}" type="sibTrans" cxnId="{293157A2-74FC-4544-903D-99549DE36515}">
      <dgm:prSet/>
      <dgm:spPr/>
      <dgm:t>
        <a:bodyPr/>
        <a:lstStyle/>
        <a:p>
          <a:endParaRPr lang="en-US"/>
        </a:p>
      </dgm:t>
    </dgm:pt>
    <dgm:pt modelId="{B682F2FB-7C0E-478A-BA05-3774A0BD0524}">
      <dgm:prSet custT="1"/>
      <dgm:spPr/>
      <dgm:t>
        <a:bodyPr/>
        <a:lstStyle/>
        <a:p>
          <a:r>
            <a:rPr lang="en-US" sz="1600" dirty="0"/>
            <a:t>Business Associate Agreements</a:t>
          </a:r>
        </a:p>
      </dgm:t>
    </dgm:pt>
    <dgm:pt modelId="{E0158662-A52C-4944-914E-3EE64C8D673F}" type="parTrans" cxnId="{C18543CE-6D97-4519-9FF3-0ECA862E1923}">
      <dgm:prSet/>
      <dgm:spPr/>
      <dgm:t>
        <a:bodyPr/>
        <a:lstStyle/>
        <a:p>
          <a:endParaRPr lang="en-US"/>
        </a:p>
      </dgm:t>
    </dgm:pt>
    <dgm:pt modelId="{4ADA0759-01CB-400D-ACFF-F0754AB664FE}" type="sibTrans" cxnId="{C18543CE-6D97-4519-9FF3-0ECA862E1923}">
      <dgm:prSet/>
      <dgm:spPr/>
      <dgm:t>
        <a:bodyPr/>
        <a:lstStyle/>
        <a:p>
          <a:endParaRPr lang="en-US"/>
        </a:p>
      </dgm:t>
    </dgm:pt>
    <dgm:pt modelId="{E04FB7D5-17B9-4DD6-8B65-01BC9D0B87C2}">
      <dgm:prSet custT="1"/>
      <dgm:spPr/>
      <dgm:t>
        <a:bodyPr/>
        <a:lstStyle/>
        <a:p>
          <a:r>
            <a:rPr lang="en-US" sz="1600" dirty="0"/>
            <a:t>Privacy and Security Policies and Procedures</a:t>
          </a:r>
        </a:p>
      </dgm:t>
    </dgm:pt>
    <dgm:pt modelId="{D5398881-8294-4D62-847A-C0CED180948A}" type="parTrans" cxnId="{87D168D9-A96A-4FD6-AE1F-FC48FD3FFB0D}">
      <dgm:prSet/>
      <dgm:spPr/>
      <dgm:t>
        <a:bodyPr/>
        <a:lstStyle/>
        <a:p>
          <a:endParaRPr lang="en-US"/>
        </a:p>
      </dgm:t>
    </dgm:pt>
    <dgm:pt modelId="{8F6B017B-059C-4A4F-9C9B-1BA47D498078}" type="sibTrans" cxnId="{87D168D9-A96A-4FD6-AE1F-FC48FD3FFB0D}">
      <dgm:prSet/>
      <dgm:spPr/>
      <dgm:t>
        <a:bodyPr/>
        <a:lstStyle/>
        <a:p>
          <a:endParaRPr lang="en-US"/>
        </a:p>
      </dgm:t>
    </dgm:pt>
    <dgm:pt modelId="{6D3D5CDB-32E0-4922-A24A-7257B461F75F}">
      <dgm:prSet/>
      <dgm:spPr/>
      <dgm:t>
        <a:bodyPr/>
        <a:lstStyle/>
        <a:p>
          <a:endParaRPr lang="en-US"/>
        </a:p>
      </dgm:t>
    </dgm:pt>
    <dgm:pt modelId="{38B7D956-AE2F-4FB4-9171-C3A9BEF094AC}" type="sibTrans" cxnId="{F2B1D3FB-90FF-463D-97B6-6FB8F23C2C69}">
      <dgm:prSet/>
      <dgm:spPr/>
      <dgm:t>
        <a:bodyPr/>
        <a:lstStyle/>
        <a:p>
          <a:endParaRPr lang="en-US"/>
        </a:p>
      </dgm:t>
    </dgm:pt>
    <dgm:pt modelId="{52361295-083E-450A-A209-344487EEFD0F}" type="parTrans" cxnId="{F2B1D3FB-90FF-463D-97B6-6FB8F23C2C69}">
      <dgm:prSet/>
      <dgm:spPr/>
      <dgm:t>
        <a:bodyPr/>
        <a:lstStyle/>
        <a:p>
          <a:endParaRPr lang="en-US"/>
        </a:p>
      </dgm:t>
    </dgm:pt>
    <dgm:pt modelId="{D577DD84-1564-48B6-8510-57D39EB3D530}">
      <dgm:prSet/>
      <dgm:spPr/>
      <dgm:t>
        <a:bodyPr/>
        <a:lstStyle/>
        <a:p>
          <a:endParaRPr lang="en-US"/>
        </a:p>
      </dgm:t>
    </dgm:pt>
    <dgm:pt modelId="{740A5D54-7F9D-4BD2-8C3D-8EA808E7F23E}" type="parTrans" cxnId="{5C6822D5-F7E4-4EF1-8BFA-B959F42DA3A3}">
      <dgm:prSet/>
      <dgm:spPr/>
      <dgm:t>
        <a:bodyPr/>
        <a:lstStyle/>
        <a:p>
          <a:endParaRPr lang="en-US"/>
        </a:p>
      </dgm:t>
    </dgm:pt>
    <dgm:pt modelId="{972CADB9-B9EF-4F76-87DA-F3AB6B0A8EC2}" type="sibTrans" cxnId="{5C6822D5-F7E4-4EF1-8BFA-B959F42DA3A3}">
      <dgm:prSet/>
      <dgm:spPr/>
      <dgm:t>
        <a:bodyPr/>
        <a:lstStyle/>
        <a:p>
          <a:endParaRPr lang="en-US"/>
        </a:p>
      </dgm:t>
    </dgm:pt>
    <dgm:pt modelId="{C10A129F-8660-405E-AEAF-D7ADA04B06E7}">
      <dgm:prSet custT="1"/>
      <dgm:spPr/>
      <dgm:t>
        <a:bodyPr/>
        <a:lstStyle/>
        <a:p>
          <a:r>
            <a:rPr lang="en-US" sz="1600" dirty="0"/>
            <a:t>Minimum necessary use and disclosure</a:t>
          </a:r>
        </a:p>
      </dgm:t>
    </dgm:pt>
    <dgm:pt modelId="{59FA3517-0CF9-4B03-AAFD-1BBE26FDBF2C}" type="parTrans" cxnId="{FC17DDEB-B16C-4227-8CA3-437BE831E143}">
      <dgm:prSet/>
      <dgm:spPr/>
      <dgm:t>
        <a:bodyPr/>
        <a:lstStyle/>
        <a:p>
          <a:endParaRPr lang="en-US"/>
        </a:p>
      </dgm:t>
    </dgm:pt>
    <dgm:pt modelId="{2607F641-786D-4D24-8CE8-B13394585A82}" type="sibTrans" cxnId="{FC17DDEB-B16C-4227-8CA3-437BE831E143}">
      <dgm:prSet/>
      <dgm:spPr/>
      <dgm:t>
        <a:bodyPr/>
        <a:lstStyle/>
        <a:p>
          <a:endParaRPr lang="en-US"/>
        </a:p>
      </dgm:t>
    </dgm:pt>
    <dgm:pt modelId="{4A52D667-89DD-4B4A-9656-B13591CACA08}">
      <dgm:prSet/>
      <dgm:spPr/>
      <dgm:t>
        <a:bodyPr/>
        <a:lstStyle/>
        <a:p>
          <a:endParaRPr lang="en-US"/>
        </a:p>
      </dgm:t>
    </dgm:pt>
    <dgm:pt modelId="{7344BF06-44B1-4610-8F8C-157815CB33C6}" type="parTrans" cxnId="{1F580BDF-83E7-4C37-929B-FCDC53292241}">
      <dgm:prSet/>
      <dgm:spPr/>
      <dgm:t>
        <a:bodyPr/>
        <a:lstStyle/>
        <a:p>
          <a:endParaRPr lang="en-US"/>
        </a:p>
      </dgm:t>
    </dgm:pt>
    <dgm:pt modelId="{C313AA28-AF7D-46A6-B4D3-280058378789}" type="sibTrans" cxnId="{1F580BDF-83E7-4C37-929B-FCDC53292241}">
      <dgm:prSet/>
      <dgm:spPr/>
      <dgm:t>
        <a:bodyPr/>
        <a:lstStyle/>
        <a:p>
          <a:endParaRPr lang="en-US"/>
        </a:p>
      </dgm:t>
    </dgm:pt>
    <dgm:pt modelId="{93DAB82B-0CC2-4667-9FA3-6F66AE406CF3}">
      <dgm:prSet custT="1"/>
      <dgm:spPr/>
      <dgm:t>
        <a:bodyPr/>
        <a:lstStyle/>
        <a:p>
          <a:r>
            <a:rPr lang="en-US" sz="1600" dirty="0"/>
            <a:t>Increased penalty provisions under HITECH</a:t>
          </a:r>
        </a:p>
      </dgm:t>
    </dgm:pt>
    <dgm:pt modelId="{DCB1ECEE-ABF3-4186-9F21-37DFE9733886}" type="parTrans" cxnId="{58DE9C58-B9D0-454E-85FE-90B7A0BDAA48}">
      <dgm:prSet/>
      <dgm:spPr/>
      <dgm:t>
        <a:bodyPr/>
        <a:lstStyle/>
        <a:p>
          <a:endParaRPr lang="en-US"/>
        </a:p>
      </dgm:t>
    </dgm:pt>
    <dgm:pt modelId="{A3D6BF52-13FC-4490-9386-423A0A529092}" type="sibTrans" cxnId="{58DE9C58-B9D0-454E-85FE-90B7A0BDAA48}">
      <dgm:prSet/>
      <dgm:spPr/>
      <dgm:t>
        <a:bodyPr/>
        <a:lstStyle/>
        <a:p>
          <a:endParaRPr lang="en-US"/>
        </a:p>
      </dgm:t>
    </dgm:pt>
    <dgm:pt modelId="{49636563-075D-4178-868A-E1FFA99EEAA9}" type="pres">
      <dgm:prSet presAssocID="{4E4DDA68-6554-4C9C-9DF4-7CBBD298D27D}" presName="linearFlow" presStyleCnt="0">
        <dgm:presLayoutVars>
          <dgm:dir/>
          <dgm:animLvl val="lvl"/>
          <dgm:resizeHandles val="exact"/>
        </dgm:presLayoutVars>
      </dgm:prSet>
      <dgm:spPr/>
    </dgm:pt>
    <dgm:pt modelId="{C11A3F0B-7AC0-46C9-A6D4-D9B1604BB52F}" type="pres">
      <dgm:prSet presAssocID="{4A52D667-89DD-4B4A-9656-B13591CACA08}" presName="composite" presStyleCnt="0"/>
      <dgm:spPr/>
    </dgm:pt>
    <dgm:pt modelId="{26E0AC58-9FBC-45F8-9A66-229A365E7A52}" type="pres">
      <dgm:prSet presAssocID="{4A52D667-89DD-4B4A-9656-B13591CACA08}" presName="parentText" presStyleLbl="alignNode1" presStyleIdx="0" presStyleCnt="5">
        <dgm:presLayoutVars>
          <dgm:chMax val="1"/>
          <dgm:bulletEnabled val="1"/>
        </dgm:presLayoutVars>
      </dgm:prSet>
      <dgm:spPr/>
    </dgm:pt>
    <dgm:pt modelId="{B2A9FD6E-F77F-499F-91D6-2DF3D6BB3DE7}" type="pres">
      <dgm:prSet presAssocID="{4A52D667-89DD-4B4A-9656-B13591CACA08}" presName="descendantText" presStyleLbl="alignAcc1" presStyleIdx="0" presStyleCnt="5">
        <dgm:presLayoutVars>
          <dgm:bulletEnabled val="1"/>
        </dgm:presLayoutVars>
      </dgm:prSet>
      <dgm:spPr/>
    </dgm:pt>
    <dgm:pt modelId="{2C27159A-E3CF-4D0A-BC8B-56255EF64BD7}" type="pres">
      <dgm:prSet presAssocID="{C313AA28-AF7D-46A6-B4D3-280058378789}" presName="sp" presStyleCnt="0"/>
      <dgm:spPr/>
    </dgm:pt>
    <dgm:pt modelId="{D88CF98B-9226-4E60-8A1B-1B2C46F3BA78}" type="pres">
      <dgm:prSet presAssocID="{147EE32B-3004-45D9-8605-E2DB0299930F}" presName="composite" presStyleCnt="0"/>
      <dgm:spPr/>
    </dgm:pt>
    <dgm:pt modelId="{FCDA7696-6ABE-4D60-9E31-DC7686A291F5}" type="pres">
      <dgm:prSet presAssocID="{147EE32B-3004-45D9-8605-E2DB0299930F}" presName="parentText" presStyleLbl="alignNode1" presStyleIdx="1" presStyleCnt="5">
        <dgm:presLayoutVars>
          <dgm:chMax val="1"/>
          <dgm:bulletEnabled val="1"/>
        </dgm:presLayoutVars>
      </dgm:prSet>
      <dgm:spPr/>
    </dgm:pt>
    <dgm:pt modelId="{45B4E5B1-6F14-472F-A5CE-3A10DBBCFCDD}" type="pres">
      <dgm:prSet presAssocID="{147EE32B-3004-45D9-8605-E2DB0299930F}" presName="descendantText" presStyleLbl="alignAcc1" presStyleIdx="1" presStyleCnt="5">
        <dgm:presLayoutVars>
          <dgm:bulletEnabled val="1"/>
        </dgm:presLayoutVars>
      </dgm:prSet>
      <dgm:spPr/>
    </dgm:pt>
    <dgm:pt modelId="{24D95B9B-45F0-4522-B3FE-A11B8FE810D3}" type="pres">
      <dgm:prSet presAssocID="{890549F5-FA11-4AC2-A813-21C5BCE7434C}" presName="sp" presStyleCnt="0"/>
      <dgm:spPr/>
    </dgm:pt>
    <dgm:pt modelId="{CAAAB141-9583-4CBE-8AEB-0A6BA4A660F7}" type="pres">
      <dgm:prSet presAssocID="{D577DD84-1564-48B6-8510-57D39EB3D530}" presName="composite" presStyleCnt="0"/>
      <dgm:spPr/>
    </dgm:pt>
    <dgm:pt modelId="{24AD552B-020A-4DB7-B300-A70E741407BB}" type="pres">
      <dgm:prSet presAssocID="{D577DD84-1564-48B6-8510-57D39EB3D530}" presName="parentText" presStyleLbl="alignNode1" presStyleIdx="2" presStyleCnt="5">
        <dgm:presLayoutVars>
          <dgm:chMax val="1"/>
          <dgm:bulletEnabled val="1"/>
        </dgm:presLayoutVars>
      </dgm:prSet>
      <dgm:spPr/>
    </dgm:pt>
    <dgm:pt modelId="{BF7F75CC-E94B-40D7-8ECF-374D1F4F9302}" type="pres">
      <dgm:prSet presAssocID="{D577DD84-1564-48B6-8510-57D39EB3D530}" presName="descendantText" presStyleLbl="alignAcc1" presStyleIdx="2" presStyleCnt="5">
        <dgm:presLayoutVars>
          <dgm:bulletEnabled val="1"/>
        </dgm:presLayoutVars>
      </dgm:prSet>
      <dgm:spPr/>
    </dgm:pt>
    <dgm:pt modelId="{14D2A0BE-837B-429C-B51D-B7B325FF737C}" type="pres">
      <dgm:prSet presAssocID="{972CADB9-B9EF-4F76-87DA-F3AB6B0A8EC2}" presName="sp" presStyleCnt="0"/>
      <dgm:spPr/>
    </dgm:pt>
    <dgm:pt modelId="{2852CA49-ECB2-42FD-822E-E135AFD6A11C}" type="pres">
      <dgm:prSet presAssocID="{6D3D5CDB-32E0-4922-A24A-7257B461F75F}" presName="composite" presStyleCnt="0"/>
      <dgm:spPr/>
    </dgm:pt>
    <dgm:pt modelId="{B99459D6-BD20-4FCA-B8E5-5C28891B8BA0}" type="pres">
      <dgm:prSet presAssocID="{6D3D5CDB-32E0-4922-A24A-7257B461F75F}" presName="parentText" presStyleLbl="alignNode1" presStyleIdx="3" presStyleCnt="5">
        <dgm:presLayoutVars>
          <dgm:chMax val="1"/>
          <dgm:bulletEnabled val="1"/>
        </dgm:presLayoutVars>
      </dgm:prSet>
      <dgm:spPr/>
    </dgm:pt>
    <dgm:pt modelId="{2AC7498C-4055-4DB0-9E75-20E839570319}" type="pres">
      <dgm:prSet presAssocID="{6D3D5CDB-32E0-4922-A24A-7257B461F75F}" presName="descendantText" presStyleLbl="alignAcc1" presStyleIdx="3" presStyleCnt="5">
        <dgm:presLayoutVars>
          <dgm:bulletEnabled val="1"/>
        </dgm:presLayoutVars>
      </dgm:prSet>
      <dgm:spPr/>
    </dgm:pt>
    <dgm:pt modelId="{4C4EBFBD-CC9A-4768-B003-D1A640DE16C2}" type="pres">
      <dgm:prSet presAssocID="{38B7D956-AE2F-4FB4-9171-C3A9BEF094AC}" presName="sp" presStyleCnt="0"/>
      <dgm:spPr/>
    </dgm:pt>
    <dgm:pt modelId="{76606C8A-16AF-4B1B-A504-2F5FC37B767A}" type="pres">
      <dgm:prSet presAssocID="{A13D5381-44FB-4CEE-A573-65C655EBB0AF}" presName="composite" presStyleCnt="0"/>
      <dgm:spPr/>
    </dgm:pt>
    <dgm:pt modelId="{37D2DCF8-F715-4542-B50E-36C367C4B3D9}" type="pres">
      <dgm:prSet presAssocID="{A13D5381-44FB-4CEE-A573-65C655EBB0AF}" presName="parentText" presStyleLbl="alignNode1" presStyleIdx="4" presStyleCnt="5">
        <dgm:presLayoutVars>
          <dgm:chMax val="1"/>
          <dgm:bulletEnabled val="1"/>
        </dgm:presLayoutVars>
      </dgm:prSet>
      <dgm:spPr/>
    </dgm:pt>
    <dgm:pt modelId="{A0710EBA-6C9B-497E-BB0A-BA289221C0AE}" type="pres">
      <dgm:prSet presAssocID="{A13D5381-44FB-4CEE-A573-65C655EBB0AF}" presName="descendantText" presStyleLbl="alignAcc1" presStyleIdx="4" presStyleCnt="5">
        <dgm:presLayoutVars>
          <dgm:bulletEnabled val="1"/>
        </dgm:presLayoutVars>
      </dgm:prSet>
      <dgm:spPr/>
    </dgm:pt>
  </dgm:ptLst>
  <dgm:cxnLst>
    <dgm:cxn modelId="{909D0810-A3DD-490F-AD7D-A7E97507C3A0}" type="presOf" srcId="{6D3D5CDB-32E0-4922-A24A-7257B461F75F}" destId="{B99459D6-BD20-4FCA-B8E5-5C28891B8BA0}" srcOrd="0" destOrd="0" presId="urn:microsoft.com/office/officeart/2005/8/layout/chevron2"/>
    <dgm:cxn modelId="{9B683722-584E-4F1F-BA98-49C4EB47D983}" srcId="{147EE32B-3004-45D9-8605-E2DB0299930F}" destId="{2F7BE082-DC77-4AB9-A5D4-F4511BA88841}" srcOrd="0" destOrd="0" parTransId="{41971618-2C32-4C97-B9B9-03D2ED7AEFF5}" sibTransId="{7D1F02C6-E669-4623-A66B-ADCC1BF23287}"/>
    <dgm:cxn modelId="{00C9CC2D-09D4-49F1-BC51-78A42A32DE48}" type="presOf" srcId="{147EE32B-3004-45D9-8605-E2DB0299930F}" destId="{FCDA7696-6ABE-4D60-9E31-DC7686A291F5}" srcOrd="0" destOrd="0" presId="urn:microsoft.com/office/officeart/2005/8/layout/chevron2"/>
    <dgm:cxn modelId="{47417954-7C83-4018-8D02-5B6FE3057411}" type="presOf" srcId="{C10A129F-8660-405E-AEAF-D7ADA04B06E7}" destId="{BF7F75CC-E94B-40D7-8ECF-374D1F4F9302}" srcOrd="0" destOrd="0" presId="urn:microsoft.com/office/officeart/2005/8/layout/chevron2"/>
    <dgm:cxn modelId="{6630BB54-1A1F-419C-88BF-297655808E1C}" type="presOf" srcId="{B682F2FB-7C0E-478A-BA05-3774A0BD0524}" destId="{2AC7498C-4055-4DB0-9E75-20E839570319}" srcOrd="0" destOrd="0" presId="urn:microsoft.com/office/officeart/2005/8/layout/chevron2"/>
    <dgm:cxn modelId="{58DE9C58-B9D0-454E-85FE-90B7A0BDAA48}" srcId="{4A52D667-89DD-4B4A-9656-B13591CACA08}" destId="{93DAB82B-0CC2-4667-9FA3-6F66AE406CF3}" srcOrd="0" destOrd="0" parTransId="{DCB1ECEE-ABF3-4186-9F21-37DFE9733886}" sibTransId="{A3D6BF52-13FC-4490-9386-423A0A529092}"/>
    <dgm:cxn modelId="{56C1317F-F92C-45F2-B1D2-4CA099A42E46}" type="presOf" srcId="{2F7BE082-DC77-4AB9-A5D4-F4511BA88841}" destId="{45B4E5B1-6F14-472F-A5CE-3A10DBBCFCDD}" srcOrd="0" destOrd="0" presId="urn:microsoft.com/office/officeart/2005/8/layout/chevron2"/>
    <dgm:cxn modelId="{1FBE9C8E-108E-40A0-ADC0-12DEE9C6FFCE}" type="presOf" srcId="{93DAB82B-0CC2-4667-9FA3-6F66AE406CF3}" destId="{B2A9FD6E-F77F-499F-91D6-2DF3D6BB3DE7}" srcOrd="0" destOrd="0" presId="urn:microsoft.com/office/officeart/2005/8/layout/chevron2"/>
    <dgm:cxn modelId="{D51B2292-F138-4C1D-9642-39F5C5B43340}" type="presOf" srcId="{A13D5381-44FB-4CEE-A573-65C655EBB0AF}" destId="{37D2DCF8-F715-4542-B50E-36C367C4B3D9}" srcOrd="0" destOrd="0" presId="urn:microsoft.com/office/officeart/2005/8/layout/chevron2"/>
    <dgm:cxn modelId="{AB7B6B95-41EB-4F5F-8AB5-646D756018E7}" srcId="{4E4DDA68-6554-4C9C-9DF4-7CBBD298D27D}" destId="{147EE32B-3004-45D9-8605-E2DB0299930F}" srcOrd="1" destOrd="0" parTransId="{94DF8740-EA9C-4C68-B827-7C00D0FFDD49}" sibTransId="{890549F5-FA11-4AC2-A813-21C5BCE7434C}"/>
    <dgm:cxn modelId="{6972049B-B24D-43B5-9BC7-0894B3AA7B3F}" type="presOf" srcId="{4E4DDA68-6554-4C9C-9DF4-7CBBD298D27D}" destId="{49636563-075D-4178-868A-E1FFA99EEAA9}" srcOrd="0" destOrd="0" presId="urn:microsoft.com/office/officeart/2005/8/layout/chevron2"/>
    <dgm:cxn modelId="{24D0E29F-2AAC-4A0B-8525-290F80952F2A}" type="presOf" srcId="{4A52D667-89DD-4B4A-9656-B13591CACA08}" destId="{26E0AC58-9FBC-45F8-9A66-229A365E7A52}" srcOrd="0" destOrd="0" presId="urn:microsoft.com/office/officeart/2005/8/layout/chevron2"/>
    <dgm:cxn modelId="{293157A2-74FC-4544-903D-99549DE36515}" srcId="{4E4DDA68-6554-4C9C-9DF4-7CBBD298D27D}" destId="{A13D5381-44FB-4CEE-A573-65C655EBB0AF}" srcOrd="4" destOrd="0" parTransId="{54A1AAC3-F002-4C9C-92FB-C1645E6C9535}" sibTransId="{20AE4988-61DA-4412-BF43-58CD9D4DE595}"/>
    <dgm:cxn modelId="{C18543CE-6D97-4519-9FF3-0ECA862E1923}" srcId="{6D3D5CDB-32E0-4922-A24A-7257B461F75F}" destId="{B682F2FB-7C0E-478A-BA05-3774A0BD0524}" srcOrd="0" destOrd="0" parTransId="{E0158662-A52C-4944-914E-3EE64C8D673F}" sibTransId="{4ADA0759-01CB-400D-ACFF-F0754AB664FE}"/>
    <dgm:cxn modelId="{5C6822D5-F7E4-4EF1-8BFA-B959F42DA3A3}" srcId="{4E4DDA68-6554-4C9C-9DF4-7CBBD298D27D}" destId="{D577DD84-1564-48B6-8510-57D39EB3D530}" srcOrd="2" destOrd="0" parTransId="{740A5D54-7F9D-4BD2-8C3D-8EA808E7F23E}" sibTransId="{972CADB9-B9EF-4F76-87DA-F3AB6B0A8EC2}"/>
    <dgm:cxn modelId="{87D168D9-A96A-4FD6-AE1F-FC48FD3FFB0D}" srcId="{A13D5381-44FB-4CEE-A573-65C655EBB0AF}" destId="{E04FB7D5-17B9-4DD6-8B65-01BC9D0B87C2}" srcOrd="0" destOrd="0" parTransId="{D5398881-8294-4D62-847A-C0CED180948A}" sibTransId="{8F6B017B-059C-4A4F-9C9B-1BA47D498078}"/>
    <dgm:cxn modelId="{5FE990DD-5F79-4AD6-9F3B-38458E5E0106}" type="presOf" srcId="{D577DD84-1564-48B6-8510-57D39EB3D530}" destId="{24AD552B-020A-4DB7-B300-A70E741407BB}" srcOrd="0" destOrd="0" presId="urn:microsoft.com/office/officeart/2005/8/layout/chevron2"/>
    <dgm:cxn modelId="{1F580BDF-83E7-4C37-929B-FCDC53292241}" srcId="{4E4DDA68-6554-4C9C-9DF4-7CBBD298D27D}" destId="{4A52D667-89DD-4B4A-9656-B13591CACA08}" srcOrd="0" destOrd="0" parTransId="{7344BF06-44B1-4610-8F8C-157815CB33C6}" sibTransId="{C313AA28-AF7D-46A6-B4D3-280058378789}"/>
    <dgm:cxn modelId="{E80D4CEB-5597-410A-B093-6DC3E3532DD9}" type="presOf" srcId="{E04FB7D5-17B9-4DD6-8B65-01BC9D0B87C2}" destId="{A0710EBA-6C9B-497E-BB0A-BA289221C0AE}" srcOrd="0" destOrd="0" presId="urn:microsoft.com/office/officeart/2005/8/layout/chevron2"/>
    <dgm:cxn modelId="{FC17DDEB-B16C-4227-8CA3-437BE831E143}" srcId="{D577DD84-1564-48B6-8510-57D39EB3D530}" destId="{C10A129F-8660-405E-AEAF-D7ADA04B06E7}" srcOrd="0" destOrd="0" parTransId="{59FA3517-0CF9-4B03-AAFD-1BBE26FDBF2C}" sibTransId="{2607F641-786D-4D24-8CE8-B13394585A82}"/>
    <dgm:cxn modelId="{F2B1D3FB-90FF-463D-97B6-6FB8F23C2C69}" srcId="{4E4DDA68-6554-4C9C-9DF4-7CBBD298D27D}" destId="{6D3D5CDB-32E0-4922-A24A-7257B461F75F}" srcOrd="3" destOrd="0" parTransId="{52361295-083E-450A-A209-344487EEFD0F}" sibTransId="{38B7D956-AE2F-4FB4-9171-C3A9BEF094AC}"/>
    <dgm:cxn modelId="{075413CB-C2AA-4968-8302-DBA52C83AC7A}" type="presParOf" srcId="{49636563-075D-4178-868A-E1FFA99EEAA9}" destId="{C11A3F0B-7AC0-46C9-A6D4-D9B1604BB52F}" srcOrd="0" destOrd="0" presId="urn:microsoft.com/office/officeart/2005/8/layout/chevron2"/>
    <dgm:cxn modelId="{6FE9927F-64C2-447A-BA9C-69D5F5B10591}" type="presParOf" srcId="{C11A3F0B-7AC0-46C9-A6D4-D9B1604BB52F}" destId="{26E0AC58-9FBC-45F8-9A66-229A365E7A52}" srcOrd="0" destOrd="0" presId="urn:microsoft.com/office/officeart/2005/8/layout/chevron2"/>
    <dgm:cxn modelId="{CDCC3BE0-BF21-4CF5-863D-62C31F6CE186}" type="presParOf" srcId="{C11A3F0B-7AC0-46C9-A6D4-D9B1604BB52F}" destId="{B2A9FD6E-F77F-499F-91D6-2DF3D6BB3DE7}" srcOrd="1" destOrd="0" presId="urn:microsoft.com/office/officeart/2005/8/layout/chevron2"/>
    <dgm:cxn modelId="{74C022D2-AFC4-4070-A843-CBD5189B58D3}" type="presParOf" srcId="{49636563-075D-4178-868A-E1FFA99EEAA9}" destId="{2C27159A-E3CF-4D0A-BC8B-56255EF64BD7}" srcOrd="1" destOrd="0" presId="urn:microsoft.com/office/officeart/2005/8/layout/chevron2"/>
    <dgm:cxn modelId="{3385EDDE-ADD7-4107-85FA-745E4BF63005}" type="presParOf" srcId="{49636563-075D-4178-868A-E1FFA99EEAA9}" destId="{D88CF98B-9226-4E60-8A1B-1B2C46F3BA78}" srcOrd="2" destOrd="0" presId="urn:microsoft.com/office/officeart/2005/8/layout/chevron2"/>
    <dgm:cxn modelId="{E99A976E-E499-4800-BD03-DE9797BEF453}" type="presParOf" srcId="{D88CF98B-9226-4E60-8A1B-1B2C46F3BA78}" destId="{FCDA7696-6ABE-4D60-9E31-DC7686A291F5}" srcOrd="0" destOrd="0" presId="urn:microsoft.com/office/officeart/2005/8/layout/chevron2"/>
    <dgm:cxn modelId="{4472BE44-C322-4978-A475-CF8DF7CD8B42}" type="presParOf" srcId="{D88CF98B-9226-4E60-8A1B-1B2C46F3BA78}" destId="{45B4E5B1-6F14-472F-A5CE-3A10DBBCFCDD}" srcOrd="1" destOrd="0" presId="urn:microsoft.com/office/officeart/2005/8/layout/chevron2"/>
    <dgm:cxn modelId="{E345120B-FB20-43D1-9EE5-8D1EBC0A1F7B}" type="presParOf" srcId="{49636563-075D-4178-868A-E1FFA99EEAA9}" destId="{24D95B9B-45F0-4522-B3FE-A11B8FE810D3}" srcOrd="3" destOrd="0" presId="urn:microsoft.com/office/officeart/2005/8/layout/chevron2"/>
    <dgm:cxn modelId="{F7CBF92D-BE39-4BFE-84F3-5BA5E5BF0472}" type="presParOf" srcId="{49636563-075D-4178-868A-E1FFA99EEAA9}" destId="{CAAAB141-9583-4CBE-8AEB-0A6BA4A660F7}" srcOrd="4" destOrd="0" presId="urn:microsoft.com/office/officeart/2005/8/layout/chevron2"/>
    <dgm:cxn modelId="{EC7FD091-E9C9-46E7-A7FC-EC94FC39F608}" type="presParOf" srcId="{CAAAB141-9583-4CBE-8AEB-0A6BA4A660F7}" destId="{24AD552B-020A-4DB7-B300-A70E741407BB}" srcOrd="0" destOrd="0" presId="urn:microsoft.com/office/officeart/2005/8/layout/chevron2"/>
    <dgm:cxn modelId="{D5C2287D-DC5D-4C2D-9225-674BAF993E06}" type="presParOf" srcId="{CAAAB141-9583-4CBE-8AEB-0A6BA4A660F7}" destId="{BF7F75CC-E94B-40D7-8ECF-374D1F4F9302}" srcOrd="1" destOrd="0" presId="urn:microsoft.com/office/officeart/2005/8/layout/chevron2"/>
    <dgm:cxn modelId="{35EA1B9B-9B99-4CBB-9943-2721A9EB2896}" type="presParOf" srcId="{49636563-075D-4178-868A-E1FFA99EEAA9}" destId="{14D2A0BE-837B-429C-B51D-B7B325FF737C}" srcOrd="5" destOrd="0" presId="urn:microsoft.com/office/officeart/2005/8/layout/chevron2"/>
    <dgm:cxn modelId="{5DD74B8D-6892-4D92-8E92-44BDD75E2025}" type="presParOf" srcId="{49636563-075D-4178-868A-E1FFA99EEAA9}" destId="{2852CA49-ECB2-42FD-822E-E135AFD6A11C}" srcOrd="6" destOrd="0" presId="urn:microsoft.com/office/officeart/2005/8/layout/chevron2"/>
    <dgm:cxn modelId="{1224EF40-1AEB-48FA-A39E-DEAC5C26CE67}" type="presParOf" srcId="{2852CA49-ECB2-42FD-822E-E135AFD6A11C}" destId="{B99459D6-BD20-4FCA-B8E5-5C28891B8BA0}" srcOrd="0" destOrd="0" presId="urn:microsoft.com/office/officeart/2005/8/layout/chevron2"/>
    <dgm:cxn modelId="{3F9F5505-3FFF-47D4-B0BD-7A0F02617B0A}" type="presParOf" srcId="{2852CA49-ECB2-42FD-822E-E135AFD6A11C}" destId="{2AC7498C-4055-4DB0-9E75-20E839570319}" srcOrd="1" destOrd="0" presId="urn:microsoft.com/office/officeart/2005/8/layout/chevron2"/>
    <dgm:cxn modelId="{40382067-1A7A-41AF-A396-0FD351D7249A}" type="presParOf" srcId="{49636563-075D-4178-868A-E1FFA99EEAA9}" destId="{4C4EBFBD-CC9A-4768-B003-D1A640DE16C2}" srcOrd="7" destOrd="0" presId="urn:microsoft.com/office/officeart/2005/8/layout/chevron2"/>
    <dgm:cxn modelId="{32B23880-1236-4CE3-8695-A6CDB4D3A28D}" type="presParOf" srcId="{49636563-075D-4178-868A-E1FFA99EEAA9}" destId="{76606C8A-16AF-4B1B-A504-2F5FC37B767A}" srcOrd="8" destOrd="0" presId="urn:microsoft.com/office/officeart/2005/8/layout/chevron2"/>
    <dgm:cxn modelId="{F492357B-0D6C-4F82-AC5F-A3F936506A5D}" type="presParOf" srcId="{76606C8A-16AF-4B1B-A504-2F5FC37B767A}" destId="{37D2DCF8-F715-4542-B50E-36C367C4B3D9}" srcOrd="0" destOrd="0" presId="urn:microsoft.com/office/officeart/2005/8/layout/chevron2"/>
    <dgm:cxn modelId="{182EEA68-5A95-4B48-AC82-81C46FFD1D1B}" type="presParOf" srcId="{76606C8A-16AF-4B1B-A504-2F5FC37B767A}" destId="{A0710EBA-6C9B-497E-BB0A-BA289221C0AE}"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E4DDA68-6554-4C9C-9DF4-7CBBD298D27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147EE32B-3004-45D9-8605-E2DB0299930F}">
      <dgm:prSet/>
      <dgm:spPr/>
      <dgm:t>
        <a:bodyPr/>
        <a:lstStyle/>
        <a:p>
          <a:br>
            <a:rPr lang="en-US" dirty="0"/>
          </a:br>
          <a:endParaRPr lang="en-US" dirty="0"/>
        </a:p>
      </dgm:t>
    </dgm:pt>
    <dgm:pt modelId="{94DF8740-EA9C-4C68-B827-7C00D0FFDD49}" type="parTrans" cxnId="{AB7B6B95-41EB-4F5F-8AB5-646D756018E7}">
      <dgm:prSet/>
      <dgm:spPr/>
      <dgm:t>
        <a:bodyPr/>
        <a:lstStyle/>
        <a:p>
          <a:endParaRPr lang="en-US"/>
        </a:p>
      </dgm:t>
    </dgm:pt>
    <dgm:pt modelId="{890549F5-FA11-4AC2-A813-21C5BCE7434C}" type="sibTrans" cxnId="{AB7B6B95-41EB-4F5F-8AB5-646D756018E7}">
      <dgm:prSet/>
      <dgm:spPr/>
      <dgm:t>
        <a:bodyPr/>
        <a:lstStyle/>
        <a:p>
          <a:endParaRPr lang="en-US"/>
        </a:p>
      </dgm:t>
    </dgm:pt>
    <dgm:pt modelId="{2F7BE082-DC77-4AB9-A5D4-F4511BA88841}">
      <dgm:prSet phldrT="[Text]" custT="1"/>
      <dgm:spPr/>
      <dgm:t>
        <a:bodyPr/>
        <a:lstStyle/>
        <a:p>
          <a:r>
            <a:rPr lang="en-US" sz="1600" dirty="0"/>
            <a:t>Breach/encryption protocols</a:t>
          </a:r>
        </a:p>
      </dgm:t>
    </dgm:pt>
    <dgm:pt modelId="{41971618-2C32-4C97-B9B9-03D2ED7AEFF5}" type="parTrans" cxnId="{9B683722-584E-4F1F-BA98-49C4EB47D983}">
      <dgm:prSet/>
      <dgm:spPr/>
      <dgm:t>
        <a:bodyPr/>
        <a:lstStyle/>
        <a:p>
          <a:endParaRPr lang="en-US"/>
        </a:p>
      </dgm:t>
    </dgm:pt>
    <dgm:pt modelId="{7D1F02C6-E669-4623-A66B-ADCC1BF23287}" type="sibTrans" cxnId="{9B683722-584E-4F1F-BA98-49C4EB47D983}">
      <dgm:prSet/>
      <dgm:spPr/>
      <dgm:t>
        <a:bodyPr/>
        <a:lstStyle/>
        <a:p>
          <a:endParaRPr lang="en-US"/>
        </a:p>
      </dgm:t>
    </dgm:pt>
    <dgm:pt modelId="{A13D5381-44FB-4CEE-A573-65C655EBB0AF}">
      <dgm:prSet/>
      <dgm:spPr/>
      <dgm:t>
        <a:bodyPr/>
        <a:lstStyle/>
        <a:p>
          <a:endParaRPr lang="en-US"/>
        </a:p>
      </dgm:t>
    </dgm:pt>
    <dgm:pt modelId="{54A1AAC3-F002-4C9C-92FB-C1645E6C9535}" type="parTrans" cxnId="{293157A2-74FC-4544-903D-99549DE36515}">
      <dgm:prSet/>
      <dgm:spPr/>
      <dgm:t>
        <a:bodyPr/>
        <a:lstStyle/>
        <a:p>
          <a:endParaRPr lang="en-US"/>
        </a:p>
      </dgm:t>
    </dgm:pt>
    <dgm:pt modelId="{20AE4988-61DA-4412-BF43-58CD9D4DE595}" type="sibTrans" cxnId="{293157A2-74FC-4544-903D-99549DE36515}">
      <dgm:prSet/>
      <dgm:spPr/>
      <dgm:t>
        <a:bodyPr/>
        <a:lstStyle/>
        <a:p>
          <a:endParaRPr lang="en-US"/>
        </a:p>
      </dgm:t>
    </dgm:pt>
    <dgm:pt modelId="{B682F2FB-7C0E-478A-BA05-3774A0BD0524}">
      <dgm:prSet custT="1"/>
      <dgm:spPr/>
      <dgm:t>
        <a:bodyPr/>
        <a:lstStyle/>
        <a:p>
          <a:r>
            <a:rPr lang="en-US" sz="1600" dirty="0"/>
            <a:t>Risk assessment</a:t>
          </a:r>
        </a:p>
      </dgm:t>
    </dgm:pt>
    <dgm:pt modelId="{E0158662-A52C-4944-914E-3EE64C8D673F}" type="parTrans" cxnId="{C18543CE-6D97-4519-9FF3-0ECA862E1923}">
      <dgm:prSet/>
      <dgm:spPr/>
      <dgm:t>
        <a:bodyPr/>
        <a:lstStyle/>
        <a:p>
          <a:endParaRPr lang="en-US"/>
        </a:p>
      </dgm:t>
    </dgm:pt>
    <dgm:pt modelId="{4ADA0759-01CB-400D-ACFF-F0754AB664FE}" type="sibTrans" cxnId="{C18543CE-6D97-4519-9FF3-0ECA862E1923}">
      <dgm:prSet/>
      <dgm:spPr/>
      <dgm:t>
        <a:bodyPr/>
        <a:lstStyle/>
        <a:p>
          <a:endParaRPr lang="en-US"/>
        </a:p>
      </dgm:t>
    </dgm:pt>
    <dgm:pt modelId="{E04FB7D5-17B9-4DD6-8B65-01BC9D0B87C2}">
      <dgm:prSet custT="1"/>
      <dgm:spPr/>
      <dgm:t>
        <a:bodyPr/>
        <a:lstStyle/>
        <a:p>
          <a:r>
            <a:rPr lang="en-US" sz="1600" dirty="0"/>
            <a:t>Annual HIPAA training for employees with access to PHI</a:t>
          </a:r>
        </a:p>
      </dgm:t>
    </dgm:pt>
    <dgm:pt modelId="{D5398881-8294-4D62-847A-C0CED180948A}" type="parTrans" cxnId="{87D168D9-A96A-4FD6-AE1F-FC48FD3FFB0D}">
      <dgm:prSet/>
      <dgm:spPr/>
      <dgm:t>
        <a:bodyPr/>
        <a:lstStyle/>
        <a:p>
          <a:endParaRPr lang="en-US"/>
        </a:p>
      </dgm:t>
    </dgm:pt>
    <dgm:pt modelId="{8F6B017B-059C-4A4F-9C9B-1BA47D498078}" type="sibTrans" cxnId="{87D168D9-A96A-4FD6-AE1F-FC48FD3FFB0D}">
      <dgm:prSet/>
      <dgm:spPr/>
      <dgm:t>
        <a:bodyPr/>
        <a:lstStyle/>
        <a:p>
          <a:endParaRPr lang="en-US"/>
        </a:p>
      </dgm:t>
    </dgm:pt>
    <dgm:pt modelId="{6D3D5CDB-32E0-4922-A24A-7257B461F75F}">
      <dgm:prSet/>
      <dgm:spPr/>
      <dgm:t>
        <a:bodyPr/>
        <a:lstStyle/>
        <a:p>
          <a:endParaRPr lang="en-US"/>
        </a:p>
      </dgm:t>
    </dgm:pt>
    <dgm:pt modelId="{38B7D956-AE2F-4FB4-9171-C3A9BEF094AC}" type="sibTrans" cxnId="{F2B1D3FB-90FF-463D-97B6-6FB8F23C2C69}">
      <dgm:prSet/>
      <dgm:spPr/>
      <dgm:t>
        <a:bodyPr/>
        <a:lstStyle/>
        <a:p>
          <a:endParaRPr lang="en-US"/>
        </a:p>
      </dgm:t>
    </dgm:pt>
    <dgm:pt modelId="{52361295-083E-450A-A209-344487EEFD0F}" type="parTrans" cxnId="{F2B1D3FB-90FF-463D-97B6-6FB8F23C2C69}">
      <dgm:prSet/>
      <dgm:spPr/>
      <dgm:t>
        <a:bodyPr/>
        <a:lstStyle/>
        <a:p>
          <a:endParaRPr lang="en-US"/>
        </a:p>
      </dgm:t>
    </dgm:pt>
    <dgm:pt modelId="{D577DD84-1564-48B6-8510-57D39EB3D530}">
      <dgm:prSet/>
      <dgm:spPr/>
      <dgm:t>
        <a:bodyPr/>
        <a:lstStyle/>
        <a:p>
          <a:endParaRPr lang="en-US"/>
        </a:p>
      </dgm:t>
    </dgm:pt>
    <dgm:pt modelId="{740A5D54-7F9D-4BD2-8C3D-8EA808E7F23E}" type="parTrans" cxnId="{5C6822D5-F7E4-4EF1-8BFA-B959F42DA3A3}">
      <dgm:prSet/>
      <dgm:spPr/>
      <dgm:t>
        <a:bodyPr/>
        <a:lstStyle/>
        <a:p>
          <a:endParaRPr lang="en-US"/>
        </a:p>
      </dgm:t>
    </dgm:pt>
    <dgm:pt modelId="{972CADB9-B9EF-4F76-87DA-F3AB6B0A8EC2}" type="sibTrans" cxnId="{5C6822D5-F7E4-4EF1-8BFA-B959F42DA3A3}">
      <dgm:prSet/>
      <dgm:spPr/>
      <dgm:t>
        <a:bodyPr/>
        <a:lstStyle/>
        <a:p>
          <a:endParaRPr lang="en-US"/>
        </a:p>
      </dgm:t>
    </dgm:pt>
    <dgm:pt modelId="{C10A129F-8660-405E-AEAF-D7ADA04B06E7}">
      <dgm:prSet custT="1"/>
      <dgm:spPr/>
      <dgm:t>
        <a:bodyPr/>
        <a:lstStyle/>
        <a:p>
          <a:r>
            <a:rPr lang="en-US" sz="1600" dirty="0"/>
            <a:t>Access controls</a:t>
          </a:r>
        </a:p>
      </dgm:t>
    </dgm:pt>
    <dgm:pt modelId="{59FA3517-0CF9-4B03-AAFD-1BBE26FDBF2C}" type="parTrans" cxnId="{FC17DDEB-B16C-4227-8CA3-437BE831E143}">
      <dgm:prSet/>
      <dgm:spPr/>
      <dgm:t>
        <a:bodyPr/>
        <a:lstStyle/>
        <a:p>
          <a:endParaRPr lang="en-US"/>
        </a:p>
      </dgm:t>
    </dgm:pt>
    <dgm:pt modelId="{2607F641-786D-4D24-8CE8-B13394585A82}" type="sibTrans" cxnId="{FC17DDEB-B16C-4227-8CA3-437BE831E143}">
      <dgm:prSet/>
      <dgm:spPr/>
      <dgm:t>
        <a:bodyPr/>
        <a:lstStyle/>
        <a:p>
          <a:endParaRPr lang="en-US"/>
        </a:p>
      </dgm:t>
    </dgm:pt>
    <dgm:pt modelId="{4A52D667-89DD-4B4A-9656-B13591CACA08}">
      <dgm:prSet/>
      <dgm:spPr/>
      <dgm:t>
        <a:bodyPr/>
        <a:lstStyle/>
        <a:p>
          <a:endParaRPr lang="en-US"/>
        </a:p>
      </dgm:t>
    </dgm:pt>
    <dgm:pt modelId="{7344BF06-44B1-4610-8F8C-157815CB33C6}" type="parTrans" cxnId="{1F580BDF-83E7-4C37-929B-FCDC53292241}">
      <dgm:prSet/>
      <dgm:spPr/>
      <dgm:t>
        <a:bodyPr/>
        <a:lstStyle/>
        <a:p>
          <a:endParaRPr lang="en-US"/>
        </a:p>
      </dgm:t>
    </dgm:pt>
    <dgm:pt modelId="{C313AA28-AF7D-46A6-B4D3-280058378789}" type="sibTrans" cxnId="{1F580BDF-83E7-4C37-929B-FCDC53292241}">
      <dgm:prSet/>
      <dgm:spPr/>
      <dgm:t>
        <a:bodyPr/>
        <a:lstStyle/>
        <a:p>
          <a:endParaRPr lang="en-US"/>
        </a:p>
      </dgm:t>
    </dgm:pt>
    <dgm:pt modelId="{93DAB82B-0CC2-4667-9FA3-6F66AE406CF3}">
      <dgm:prSet custT="1"/>
      <dgm:spPr/>
      <dgm:t>
        <a:bodyPr/>
        <a:lstStyle/>
        <a:p>
          <a:r>
            <a:rPr lang="en-US" sz="1600" dirty="0"/>
            <a:t>Appointment of HIPAA Privacy &amp; Security Officers</a:t>
          </a:r>
        </a:p>
      </dgm:t>
    </dgm:pt>
    <dgm:pt modelId="{DCB1ECEE-ABF3-4186-9F21-37DFE9733886}" type="parTrans" cxnId="{58DE9C58-B9D0-454E-85FE-90B7A0BDAA48}">
      <dgm:prSet/>
      <dgm:spPr/>
      <dgm:t>
        <a:bodyPr/>
        <a:lstStyle/>
        <a:p>
          <a:endParaRPr lang="en-US"/>
        </a:p>
      </dgm:t>
    </dgm:pt>
    <dgm:pt modelId="{A3D6BF52-13FC-4490-9386-423A0A529092}" type="sibTrans" cxnId="{58DE9C58-B9D0-454E-85FE-90B7A0BDAA48}">
      <dgm:prSet/>
      <dgm:spPr/>
      <dgm:t>
        <a:bodyPr/>
        <a:lstStyle/>
        <a:p>
          <a:endParaRPr lang="en-US"/>
        </a:p>
      </dgm:t>
    </dgm:pt>
    <dgm:pt modelId="{49636563-075D-4178-868A-E1FFA99EEAA9}" type="pres">
      <dgm:prSet presAssocID="{4E4DDA68-6554-4C9C-9DF4-7CBBD298D27D}" presName="linearFlow" presStyleCnt="0">
        <dgm:presLayoutVars>
          <dgm:dir/>
          <dgm:animLvl val="lvl"/>
          <dgm:resizeHandles val="exact"/>
        </dgm:presLayoutVars>
      </dgm:prSet>
      <dgm:spPr/>
    </dgm:pt>
    <dgm:pt modelId="{C11A3F0B-7AC0-46C9-A6D4-D9B1604BB52F}" type="pres">
      <dgm:prSet presAssocID="{4A52D667-89DD-4B4A-9656-B13591CACA08}" presName="composite" presStyleCnt="0"/>
      <dgm:spPr/>
    </dgm:pt>
    <dgm:pt modelId="{26E0AC58-9FBC-45F8-9A66-229A365E7A52}" type="pres">
      <dgm:prSet presAssocID="{4A52D667-89DD-4B4A-9656-B13591CACA08}" presName="parentText" presStyleLbl="alignNode1" presStyleIdx="0" presStyleCnt="5">
        <dgm:presLayoutVars>
          <dgm:chMax val="1"/>
          <dgm:bulletEnabled val="1"/>
        </dgm:presLayoutVars>
      </dgm:prSet>
      <dgm:spPr/>
    </dgm:pt>
    <dgm:pt modelId="{B2A9FD6E-F77F-499F-91D6-2DF3D6BB3DE7}" type="pres">
      <dgm:prSet presAssocID="{4A52D667-89DD-4B4A-9656-B13591CACA08}" presName="descendantText" presStyleLbl="alignAcc1" presStyleIdx="0" presStyleCnt="5">
        <dgm:presLayoutVars>
          <dgm:bulletEnabled val="1"/>
        </dgm:presLayoutVars>
      </dgm:prSet>
      <dgm:spPr/>
    </dgm:pt>
    <dgm:pt modelId="{2C27159A-E3CF-4D0A-BC8B-56255EF64BD7}" type="pres">
      <dgm:prSet presAssocID="{C313AA28-AF7D-46A6-B4D3-280058378789}" presName="sp" presStyleCnt="0"/>
      <dgm:spPr/>
    </dgm:pt>
    <dgm:pt modelId="{D88CF98B-9226-4E60-8A1B-1B2C46F3BA78}" type="pres">
      <dgm:prSet presAssocID="{147EE32B-3004-45D9-8605-E2DB0299930F}" presName="composite" presStyleCnt="0"/>
      <dgm:spPr/>
    </dgm:pt>
    <dgm:pt modelId="{FCDA7696-6ABE-4D60-9E31-DC7686A291F5}" type="pres">
      <dgm:prSet presAssocID="{147EE32B-3004-45D9-8605-E2DB0299930F}" presName="parentText" presStyleLbl="alignNode1" presStyleIdx="1" presStyleCnt="5">
        <dgm:presLayoutVars>
          <dgm:chMax val="1"/>
          <dgm:bulletEnabled val="1"/>
        </dgm:presLayoutVars>
      </dgm:prSet>
      <dgm:spPr/>
    </dgm:pt>
    <dgm:pt modelId="{45B4E5B1-6F14-472F-A5CE-3A10DBBCFCDD}" type="pres">
      <dgm:prSet presAssocID="{147EE32B-3004-45D9-8605-E2DB0299930F}" presName="descendantText" presStyleLbl="alignAcc1" presStyleIdx="1" presStyleCnt="5">
        <dgm:presLayoutVars>
          <dgm:bulletEnabled val="1"/>
        </dgm:presLayoutVars>
      </dgm:prSet>
      <dgm:spPr/>
    </dgm:pt>
    <dgm:pt modelId="{24D95B9B-45F0-4522-B3FE-A11B8FE810D3}" type="pres">
      <dgm:prSet presAssocID="{890549F5-FA11-4AC2-A813-21C5BCE7434C}" presName="sp" presStyleCnt="0"/>
      <dgm:spPr/>
    </dgm:pt>
    <dgm:pt modelId="{CAAAB141-9583-4CBE-8AEB-0A6BA4A660F7}" type="pres">
      <dgm:prSet presAssocID="{D577DD84-1564-48B6-8510-57D39EB3D530}" presName="composite" presStyleCnt="0"/>
      <dgm:spPr/>
    </dgm:pt>
    <dgm:pt modelId="{24AD552B-020A-4DB7-B300-A70E741407BB}" type="pres">
      <dgm:prSet presAssocID="{D577DD84-1564-48B6-8510-57D39EB3D530}" presName="parentText" presStyleLbl="alignNode1" presStyleIdx="2" presStyleCnt="5">
        <dgm:presLayoutVars>
          <dgm:chMax val="1"/>
          <dgm:bulletEnabled val="1"/>
        </dgm:presLayoutVars>
      </dgm:prSet>
      <dgm:spPr/>
    </dgm:pt>
    <dgm:pt modelId="{BF7F75CC-E94B-40D7-8ECF-374D1F4F9302}" type="pres">
      <dgm:prSet presAssocID="{D577DD84-1564-48B6-8510-57D39EB3D530}" presName="descendantText" presStyleLbl="alignAcc1" presStyleIdx="2" presStyleCnt="5">
        <dgm:presLayoutVars>
          <dgm:bulletEnabled val="1"/>
        </dgm:presLayoutVars>
      </dgm:prSet>
      <dgm:spPr/>
    </dgm:pt>
    <dgm:pt modelId="{14D2A0BE-837B-429C-B51D-B7B325FF737C}" type="pres">
      <dgm:prSet presAssocID="{972CADB9-B9EF-4F76-87DA-F3AB6B0A8EC2}" presName="sp" presStyleCnt="0"/>
      <dgm:spPr/>
    </dgm:pt>
    <dgm:pt modelId="{2852CA49-ECB2-42FD-822E-E135AFD6A11C}" type="pres">
      <dgm:prSet presAssocID="{6D3D5CDB-32E0-4922-A24A-7257B461F75F}" presName="composite" presStyleCnt="0"/>
      <dgm:spPr/>
    </dgm:pt>
    <dgm:pt modelId="{B99459D6-BD20-4FCA-B8E5-5C28891B8BA0}" type="pres">
      <dgm:prSet presAssocID="{6D3D5CDB-32E0-4922-A24A-7257B461F75F}" presName="parentText" presStyleLbl="alignNode1" presStyleIdx="3" presStyleCnt="5">
        <dgm:presLayoutVars>
          <dgm:chMax val="1"/>
          <dgm:bulletEnabled val="1"/>
        </dgm:presLayoutVars>
      </dgm:prSet>
      <dgm:spPr/>
    </dgm:pt>
    <dgm:pt modelId="{2AC7498C-4055-4DB0-9E75-20E839570319}" type="pres">
      <dgm:prSet presAssocID="{6D3D5CDB-32E0-4922-A24A-7257B461F75F}" presName="descendantText" presStyleLbl="alignAcc1" presStyleIdx="3" presStyleCnt="5">
        <dgm:presLayoutVars>
          <dgm:bulletEnabled val="1"/>
        </dgm:presLayoutVars>
      </dgm:prSet>
      <dgm:spPr/>
    </dgm:pt>
    <dgm:pt modelId="{4C4EBFBD-CC9A-4768-B003-D1A640DE16C2}" type="pres">
      <dgm:prSet presAssocID="{38B7D956-AE2F-4FB4-9171-C3A9BEF094AC}" presName="sp" presStyleCnt="0"/>
      <dgm:spPr/>
    </dgm:pt>
    <dgm:pt modelId="{76606C8A-16AF-4B1B-A504-2F5FC37B767A}" type="pres">
      <dgm:prSet presAssocID="{A13D5381-44FB-4CEE-A573-65C655EBB0AF}" presName="composite" presStyleCnt="0"/>
      <dgm:spPr/>
    </dgm:pt>
    <dgm:pt modelId="{37D2DCF8-F715-4542-B50E-36C367C4B3D9}" type="pres">
      <dgm:prSet presAssocID="{A13D5381-44FB-4CEE-A573-65C655EBB0AF}" presName="parentText" presStyleLbl="alignNode1" presStyleIdx="4" presStyleCnt="5">
        <dgm:presLayoutVars>
          <dgm:chMax val="1"/>
          <dgm:bulletEnabled val="1"/>
        </dgm:presLayoutVars>
      </dgm:prSet>
      <dgm:spPr/>
    </dgm:pt>
    <dgm:pt modelId="{A0710EBA-6C9B-497E-BB0A-BA289221C0AE}" type="pres">
      <dgm:prSet presAssocID="{A13D5381-44FB-4CEE-A573-65C655EBB0AF}" presName="descendantText" presStyleLbl="alignAcc1" presStyleIdx="4" presStyleCnt="5">
        <dgm:presLayoutVars>
          <dgm:bulletEnabled val="1"/>
        </dgm:presLayoutVars>
      </dgm:prSet>
      <dgm:spPr/>
    </dgm:pt>
  </dgm:ptLst>
  <dgm:cxnLst>
    <dgm:cxn modelId="{909D0810-A3DD-490F-AD7D-A7E97507C3A0}" type="presOf" srcId="{6D3D5CDB-32E0-4922-A24A-7257B461F75F}" destId="{B99459D6-BD20-4FCA-B8E5-5C28891B8BA0}" srcOrd="0" destOrd="0" presId="urn:microsoft.com/office/officeart/2005/8/layout/chevron2"/>
    <dgm:cxn modelId="{9B683722-584E-4F1F-BA98-49C4EB47D983}" srcId="{147EE32B-3004-45D9-8605-E2DB0299930F}" destId="{2F7BE082-DC77-4AB9-A5D4-F4511BA88841}" srcOrd="0" destOrd="0" parTransId="{41971618-2C32-4C97-B9B9-03D2ED7AEFF5}" sibTransId="{7D1F02C6-E669-4623-A66B-ADCC1BF23287}"/>
    <dgm:cxn modelId="{00C9CC2D-09D4-49F1-BC51-78A42A32DE48}" type="presOf" srcId="{147EE32B-3004-45D9-8605-E2DB0299930F}" destId="{FCDA7696-6ABE-4D60-9E31-DC7686A291F5}" srcOrd="0" destOrd="0" presId="urn:microsoft.com/office/officeart/2005/8/layout/chevron2"/>
    <dgm:cxn modelId="{47417954-7C83-4018-8D02-5B6FE3057411}" type="presOf" srcId="{C10A129F-8660-405E-AEAF-D7ADA04B06E7}" destId="{BF7F75CC-E94B-40D7-8ECF-374D1F4F9302}" srcOrd="0" destOrd="0" presId="urn:microsoft.com/office/officeart/2005/8/layout/chevron2"/>
    <dgm:cxn modelId="{6630BB54-1A1F-419C-88BF-297655808E1C}" type="presOf" srcId="{B682F2FB-7C0E-478A-BA05-3774A0BD0524}" destId="{2AC7498C-4055-4DB0-9E75-20E839570319}" srcOrd="0" destOrd="0" presId="urn:microsoft.com/office/officeart/2005/8/layout/chevron2"/>
    <dgm:cxn modelId="{58DE9C58-B9D0-454E-85FE-90B7A0BDAA48}" srcId="{4A52D667-89DD-4B4A-9656-B13591CACA08}" destId="{93DAB82B-0CC2-4667-9FA3-6F66AE406CF3}" srcOrd="0" destOrd="0" parTransId="{DCB1ECEE-ABF3-4186-9F21-37DFE9733886}" sibTransId="{A3D6BF52-13FC-4490-9386-423A0A529092}"/>
    <dgm:cxn modelId="{56C1317F-F92C-45F2-B1D2-4CA099A42E46}" type="presOf" srcId="{2F7BE082-DC77-4AB9-A5D4-F4511BA88841}" destId="{45B4E5B1-6F14-472F-A5CE-3A10DBBCFCDD}" srcOrd="0" destOrd="0" presId="urn:microsoft.com/office/officeart/2005/8/layout/chevron2"/>
    <dgm:cxn modelId="{1FBE9C8E-108E-40A0-ADC0-12DEE9C6FFCE}" type="presOf" srcId="{93DAB82B-0CC2-4667-9FA3-6F66AE406CF3}" destId="{B2A9FD6E-F77F-499F-91D6-2DF3D6BB3DE7}" srcOrd="0" destOrd="0" presId="urn:microsoft.com/office/officeart/2005/8/layout/chevron2"/>
    <dgm:cxn modelId="{D51B2292-F138-4C1D-9642-39F5C5B43340}" type="presOf" srcId="{A13D5381-44FB-4CEE-A573-65C655EBB0AF}" destId="{37D2DCF8-F715-4542-B50E-36C367C4B3D9}" srcOrd="0" destOrd="0" presId="urn:microsoft.com/office/officeart/2005/8/layout/chevron2"/>
    <dgm:cxn modelId="{AB7B6B95-41EB-4F5F-8AB5-646D756018E7}" srcId="{4E4DDA68-6554-4C9C-9DF4-7CBBD298D27D}" destId="{147EE32B-3004-45D9-8605-E2DB0299930F}" srcOrd="1" destOrd="0" parTransId="{94DF8740-EA9C-4C68-B827-7C00D0FFDD49}" sibTransId="{890549F5-FA11-4AC2-A813-21C5BCE7434C}"/>
    <dgm:cxn modelId="{6972049B-B24D-43B5-9BC7-0894B3AA7B3F}" type="presOf" srcId="{4E4DDA68-6554-4C9C-9DF4-7CBBD298D27D}" destId="{49636563-075D-4178-868A-E1FFA99EEAA9}" srcOrd="0" destOrd="0" presId="urn:microsoft.com/office/officeart/2005/8/layout/chevron2"/>
    <dgm:cxn modelId="{24D0E29F-2AAC-4A0B-8525-290F80952F2A}" type="presOf" srcId="{4A52D667-89DD-4B4A-9656-B13591CACA08}" destId="{26E0AC58-9FBC-45F8-9A66-229A365E7A52}" srcOrd="0" destOrd="0" presId="urn:microsoft.com/office/officeart/2005/8/layout/chevron2"/>
    <dgm:cxn modelId="{293157A2-74FC-4544-903D-99549DE36515}" srcId="{4E4DDA68-6554-4C9C-9DF4-7CBBD298D27D}" destId="{A13D5381-44FB-4CEE-A573-65C655EBB0AF}" srcOrd="4" destOrd="0" parTransId="{54A1AAC3-F002-4C9C-92FB-C1645E6C9535}" sibTransId="{20AE4988-61DA-4412-BF43-58CD9D4DE595}"/>
    <dgm:cxn modelId="{C18543CE-6D97-4519-9FF3-0ECA862E1923}" srcId="{6D3D5CDB-32E0-4922-A24A-7257B461F75F}" destId="{B682F2FB-7C0E-478A-BA05-3774A0BD0524}" srcOrd="0" destOrd="0" parTransId="{E0158662-A52C-4944-914E-3EE64C8D673F}" sibTransId="{4ADA0759-01CB-400D-ACFF-F0754AB664FE}"/>
    <dgm:cxn modelId="{5C6822D5-F7E4-4EF1-8BFA-B959F42DA3A3}" srcId="{4E4DDA68-6554-4C9C-9DF4-7CBBD298D27D}" destId="{D577DD84-1564-48B6-8510-57D39EB3D530}" srcOrd="2" destOrd="0" parTransId="{740A5D54-7F9D-4BD2-8C3D-8EA808E7F23E}" sibTransId="{972CADB9-B9EF-4F76-87DA-F3AB6B0A8EC2}"/>
    <dgm:cxn modelId="{87D168D9-A96A-4FD6-AE1F-FC48FD3FFB0D}" srcId="{A13D5381-44FB-4CEE-A573-65C655EBB0AF}" destId="{E04FB7D5-17B9-4DD6-8B65-01BC9D0B87C2}" srcOrd="0" destOrd="0" parTransId="{D5398881-8294-4D62-847A-C0CED180948A}" sibTransId="{8F6B017B-059C-4A4F-9C9B-1BA47D498078}"/>
    <dgm:cxn modelId="{5FE990DD-5F79-4AD6-9F3B-38458E5E0106}" type="presOf" srcId="{D577DD84-1564-48B6-8510-57D39EB3D530}" destId="{24AD552B-020A-4DB7-B300-A70E741407BB}" srcOrd="0" destOrd="0" presId="urn:microsoft.com/office/officeart/2005/8/layout/chevron2"/>
    <dgm:cxn modelId="{1F580BDF-83E7-4C37-929B-FCDC53292241}" srcId="{4E4DDA68-6554-4C9C-9DF4-7CBBD298D27D}" destId="{4A52D667-89DD-4B4A-9656-B13591CACA08}" srcOrd="0" destOrd="0" parTransId="{7344BF06-44B1-4610-8F8C-157815CB33C6}" sibTransId="{C313AA28-AF7D-46A6-B4D3-280058378789}"/>
    <dgm:cxn modelId="{E80D4CEB-5597-410A-B093-6DC3E3532DD9}" type="presOf" srcId="{E04FB7D5-17B9-4DD6-8B65-01BC9D0B87C2}" destId="{A0710EBA-6C9B-497E-BB0A-BA289221C0AE}" srcOrd="0" destOrd="0" presId="urn:microsoft.com/office/officeart/2005/8/layout/chevron2"/>
    <dgm:cxn modelId="{FC17DDEB-B16C-4227-8CA3-437BE831E143}" srcId="{D577DD84-1564-48B6-8510-57D39EB3D530}" destId="{C10A129F-8660-405E-AEAF-D7ADA04B06E7}" srcOrd="0" destOrd="0" parTransId="{59FA3517-0CF9-4B03-AAFD-1BBE26FDBF2C}" sibTransId="{2607F641-786D-4D24-8CE8-B13394585A82}"/>
    <dgm:cxn modelId="{F2B1D3FB-90FF-463D-97B6-6FB8F23C2C69}" srcId="{4E4DDA68-6554-4C9C-9DF4-7CBBD298D27D}" destId="{6D3D5CDB-32E0-4922-A24A-7257B461F75F}" srcOrd="3" destOrd="0" parTransId="{52361295-083E-450A-A209-344487EEFD0F}" sibTransId="{38B7D956-AE2F-4FB4-9171-C3A9BEF094AC}"/>
    <dgm:cxn modelId="{075413CB-C2AA-4968-8302-DBA52C83AC7A}" type="presParOf" srcId="{49636563-075D-4178-868A-E1FFA99EEAA9}" destId="{C11A3F0B-7AC0-46C9-A6D4-D9B1604BB52F}" srcOrd="0" destOrd="0" presId="urn:microsoft.com/office/officeart/2005/8/layout/chevron2"/>
    <dgm:cxn modelId="{6FE9927F-64C2-447A-BA9C-69D5F5B10591}" type="presParOf" srcId="{C11A3F0B-7AC0-46C9-A6D4-D9B1604BB52F}" destId="{26E0AC58-9FBC-45F8-9A66-229A365E7A52}" srcOrd="0" destOrd="0" presId="urn:microsoft.com/office/officeart/2005/8/layout/chevron2"/>
    <dgm:cxn modelId="{CDCC3BE0-BF21-4CF5-863D-62C31F6CE186}" type="presParOf" srcId="{C11A3F0B-7AC0-46C9-A6D4-D9B1604BB52F}" destId="{B2A9FD6E-F77F-499F-91D6-2DF3D6BB3DE7}" srcOrd="1" destOrd="0" presId="urn:microsoft.com/office/officeart/2005/8/layout/chevron2"/>
    <dgm:cxn modelId="{74C022D2-AFC4-4070-A843-CBD5189B58D3}" type="presParOf" srcId="{49636563-075D-4178-868A-E1FFA99EEAA9}" destId="{2C27159A-E3CF-4D0A-BC8B-56255EF64BD7}" srcOrd="1" destOrd="0" presId="urn:microsoft.com/office/officeart/2005/8/layout/chevron2"/>
    <dgm:cxn modelId="{3385EDDE-ADD7-4107-85FA-745E4BF63005}" type="presParOf" srcId="{49636563-075D-4178-868A-E1FFA99EEAA9}" destId="{D88CF98B-9226-4E60-8A1B-1B2C46F3BA78}" srcOrd="2" destOrd="0" presId="urn:microsoft.com/office/officeart/2005/8/layout/chevron2"/>
    <dgm:cxn modelId="{E99A976E-E499-4800-BD03-DE9797BEF453}" type="presParOf" srcId="{D88CF98B-9226-4E60-8A1B-1B2C46F3BA78}" destId="{FCDA7696-6ABE-4D60-9E31-DC7686A291F5}" srcOrd="0" destOrd="0" presId="urn:microsoft.com/office/officeart/2005/8/layout/chevron2"/>
    <dgm:cxn modelId="{4472BE44-C322-4978-A475-CF8DF7CD8B42}" type="presParOf" srcId="{D88CF98B-9226-4E60-8A1B-1B2C46F3BA78}" destId="{45B4E5B1-6F14-472F-A5CE-3A10DBBCFCDD}" srcOrd="1" destOrd="0" presId="urn:microsoft.com/office/officeart/2005/8/layout/chevron2"/>
    <dgm:cxn modelId="{E345120B-FB20-43D1-9EE5-8D1EBC0A1F7B}" type="presParOf" srcId="{49636563-075D-4178-868A-E1FFA99EEAA9}" destId="{24D95B9B-45F0-4522-B3FE-A11B8FE810D3}" srcOrd="3" destOrd="0" presId="urn:microsoft.com/office/officeart/2005/8/layout/chevron2"/>
    <dgm:cxn modelId="{F7CBF92D-BE39-4BFE-84F3-5BA5E5BF0472}" type="presParOf" srcId="{49636563-075D-4178-868A-E1FFA99EEAA9}" destId="{CAAAB141-9583-4CBE-8AEB-0A6BA4A660F7}" srcOrd="4" destOrd="0" presId="urn:microsoft.com/office/officeart/2005/8/layout/chevron2"/>
    <dgm:cxn modelId="{EC7FD091-E9C9-46E7-A7FC-EC94FC39F608}" type="presParOf" srcId="{CAAAB141-9583-4CBE-8AEB-0A6BA4A660F7}" destId="{24AD552B-020A-4DB7-B300-A70E741407BB}" srcOrd="0" destOrd="0" presId="urn:microsoft.com/office/officeart/2005/8/layout/chevron2"/>
    <dgm:cxn modelId="{D5C2287D-DC5D-4C2D-9225-674BAF993E06}" type="presParOf" srcId="{CAAAB141-9583-4CBE-8AEB-0A6BA4A660F7}" destId="{BF7F75CC-E94B-40D7-8ECF-374D1F4F9302}" srcOrd="1" destOrd="0" presId="urn:microsoft.com/office/officeart/2005/8/layout/chevron2"/>
    <dgm:cxn modelId="{35EA1B9B-9B99-4CBB-9943-2721A9EB2896}" type="presParOf" srcId="{49636563-075D-4178-868A-E1FFA99EEAA9}" destId="{14D2A0BE-837B-429C-B51D-B7B325FF737C}" srcOrd="5" destOrd="0" presId="urn:microsoft.com/office/officeart/2005/8/layout/chevron2"/>
    <dgm:cxn modelId="{5DD74B8D-6892-4D92-8E92-44BDD75E2025}" type="presParOf" srcId="{49636563-075D-4178-868A-E1FFA99EEAA9}" destId="{2852CA49-ECB2-42FD-822E-E135AFD6A11C}" srcOrd="6" destOrd="0" presId="urn:microsoft.com/office/officeart/2005/8/layout/chevron2"/>
    <dgm:cxn modelId="{1224EF40-1AEB-48FA-A39E-DEAC5C26CE67}" type="presParOf" srcId="{2852CA49-ECB2-42FD-822E-E135AFD6A11C}" destId="{B99459D6-BD20-4FCA-B8E5-5C28891B8BA0}" srcOrd="0" destOrd="0" presId="urn:microsoft.com/office/officeart/2005/8/layout/chevron2"/>
    <dgm:cxn modelId="{3F9F5505-3FFF-47D4-B0BD-7A0F02617B0A}" type="presParOf" srcId="{2852CA49-ECB2-42FD-822E-E135AFD6A11C}" destId="{2AC7498C-4055-4DB0-9E75-20E839570319}" srcOrd="1" destOrd="0" presId="urn:microsoft.com/office/officeart/2005/8/layout/chevron2"/>
    <dgm:cxn modelId="{40382067-1A7A-41AF-A396-0FD351D7249A}" type="presParOf" srcId="{49636563-075D-4178-868A-E1FFA99EEAA9}" destId="{4C4EBFBD-CC9A-4768-B003-D1A640DE16C2}" srcOrd="7" destOrd="0" presId="urn:microsoft.com/office/officeart/2005/8/layout/chevron2"/>
    <dgm:cxn modelId="{32B23880-1236-4CE3-8695-A6CDB4D3A28D}" type="presParOf" srcId="{49636563-075D-4178-868A-E1FFA99EEAA9}" destId="{76606C8A-16AF-4B1B-A504-2F5FC37B767A}" srcOrd="8" destOrd="0" presId="urn:microsoft.com/office/officeart/2005/8/layout/chevron2"/>
    <dgm:cxn modelId="{F492357B-0D6C-4F82-AC5F-A3F936506A5D}" type="presParOf" srcId="{76606C8A-16AF-4B1B-A504-2F5FC37B767A}" destId="{37D2DCF8-F715-4542-B50E-36C367C4B3D9}" srcOrd="0" destOrd="0" presId="urn:microsoft.com/office/officeart/2005/8/layout/chevron2"/>
    <dgm:cxn modelId="{182EEA68-5A95-4B48-AC82-81C46FFD1D1B}" type="presParOf" srcId="{76606C8A-16AF-4B1B-A504-2F5FC37B767A}" destId="{A0710EBA-6C9B-497E-BB0A-BA289221C0AE}"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18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400" dirty="0"/>
            <a:t>“Hands-on” fully-insured plan without proper HIPAA Privacy and Security Policies and Procedures</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a:solidFill>
          <a:srgbClr val="002060"/>
        </a:solidFill>
      </dgm:spPr>
      <dgm:t>
        <a:bodyPr/>
        <a:lstStyle/>
        <a:p>
          <a:r>
            <a:rPr lang="en-US" sz="1400" dirty="0"/>
            <a:t>Lack of required “ongoing” HIPAA training for employees with access to PHI</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563B7C84-F47B-4625-B286-F434284CBFBA}">
      <dgm:prSet custT="1"/>
      <dgm:spPr/>
      <dgm:t>
        <a:bodyPr/>
        <a:lstStyle/>
        <a:p>
          <a:r>
            <a:rPr lang="en-US" sz="1400" dirty="0"/>
            <a:t>Failing to complete ongoing risk assessments</a:t>
          </a:r>
        </a:p>
      </dgm:t>
    </dgm:pt>
    <dgm:pt modelId="{850F0070-E1C7-46F0-985E-CD228AC436FE}" type="parTrans" cxnId="{52426C3D-E394-430E-9BF1-A55B65110AB9}">
      <dgm:prSet/>
      <dgm:spPr/>
      <dgm:t>
        <a:bodyPr/>
        <a:lstStyle/>
        <a:p>
          <a:endParaRPr lang="en-US"/>
        </a:p>
      </dgm:t>
    </dgm:pt>
    <dgm:pt modelId="{DE08DB0E-174D-4FC8-9114-5BB9CDB46F90}" type="sibTrans" cxnId="{52426C3D-E394-430E-9BF1-A55B65110AB9}">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X="-5179" custLinFactNeighborY="1815"/>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3">
        <dgm:presLayoutVars>
          <dgm:bulletEnabled val="1"/>
        </dgm:presLayoutVars>
      </dgm:prSet>
      <dgm:spPr/>
    </dgm:pt>
    <dgm:pt modelId="{F1662501-1C1A-4A5A-9D0B-73A0D2E2829F}" type="pres">
      <dgm:prSet presAssocID="{DA656ED2-9489-4A48-ADDF-F31E9A2DE276}" presName="pillarX" presStyleLbl="node1" presStyleIdx="1" presStyleCnt="3">
        <dgm:presLayoutVars>
          <dgm:bulletEnabled val="1"/>
        </dgm:presLayoutVars>
      </dgm:prSet>
      <dgm:spPr/>
    </dgm:pt>
    <dgm:pt modelId="{D3478A35-5B46-4463-9857-F86950FC5967}" type="pres">
      <dgm:prSet presAssocID="{563B7C84-F47B-4625-B286-F434284CBFBA}" presName="pillarX" presStyleLbl="node1" presStyleIdx="2" presStyleCnt="3">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22802F2E-31F9-4D21-A4EC-38B354686332}" type="presOf" srcId="{563B7C84-F47B-4625-B286-F434284CBFBA}" destId="{D3478A35-5B46-4463-9857-F86950FC5967}" srcOrd="0" destOrd="0" presId="urn:microsoft.com/office/officeart/2005/8/layout/hList3"/>
    <dgm:cxn modelId="{52426C3D-E394-430E-9BF1-A55B65110AB9}" srcId="{50FD38D1-F7F6-438C-82F7-8BA5E299AA24}" destId="{563B7C84-F47B-4625-B286-F434284CBFBA}" srcOrd="2" destOrd="0" parTransId="{850F0070-E1C7-46F0-985E-CD228AC436FE}" sibTransId="{DE08DB0E-174D-4FC8-9114-5BB9CDB46F90}"/>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0B6177A9-024A-474B-A9A5-23D1CEBF8B76}" type="presOf" srcId="{50FD38D1-F7F6-438C-82F7-8BA5E299AA24}" destId="{A8EE0386-4328-4828-84E9-F2E623EFC47A}" srcOrd="0" destOrd="0" presId="urn:microsoft.com/office/officeart/2005/8/layout/hList3"/>
    <dgm:cxn modelId="{1B07FEEA-2EA7-4F38-8A6A-64668590C261}" type="presOf" srcId="{DA656ED2-9489-4A48-ADDF-F31E9A2DE276}" destId="{F1662501-1C1A-4A5A-9D0B-73A0D2E2829F}" srcOrd="0" destOrd="0" presId="urn:microsoft.com/office/officeart/2005/8/layout/hList3"/>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B289C5D0-2D4F-4BD0-9AED-5E71CD7C2390}" type="presParOf" srcId="{C402896A-F412-4860-B870-0164F4611817}" destId="{D3478A35-5B46-4463-9857-F86950FC5967}" srcOrd="2"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C353C88-61D6-4BAB-89B9-E0F987140B2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60360B0-EF8E-45D8-B292-056422EC6875}">
      <dgm:prSet phldrT="[Text]"/>
      <dgm:spPr/>
      <dgm:t>
        <a:bodyPr/>
        <a:lstStyle/>
        <a:p>
          <a:r>
            <a:rPr lang="en-US" dirty="0"/>
            <a:t>Grandfathered Plans</a:t>
          </a:r>
        </a:p>
      </dgm:t>
    </dgm:pt>
    <dgm:pt modelId="{7956CA5E-15AB-4131-ABDC-45EF6E344360}" type="parTrans" cxnId="{F83FBAF8-A766-44B2-8E8B-4E0802DFB57E}">
      <dgm:prSet/>
      <dgm:spPr/>
      <dgm:t>
        <a:bodyPr/>
        <a:lstStyle/>
        <a:p>
          <a:endParaRPr lang="en-US"/>
        </a:p>
      </dgm:t>
    </dgm:pt>
    <dgm:pt modelId="{7B5CC78C-0597-4373-BD66-F88079E3E1AC}" type="sibTrans" cxnId="{F83FBAF8-A766-44B2-8E8B-4E0802DFB57E}">
      <dgm:prSet/>
      <dgm:spPr/>
      <dgm:t>
        <a:bodyPr/>
        <a:lstStyle/>
        <a:p>
          <a:endParaRPr lang="en-US"/>
        </a:p>
      </dgm:t>
    </dgm:pt>
    <dgm:pt modelId="{26DE142D-5F57-4BEF-ADD3-03CB6E7C776E}">
      <dgm:prSet phldrT="[Text]"/>
      <dgm:spPr/>
      <dgm:t>
        <a:bodyPr/>
        <a:lstStyle/>
        <a:p>
          <a:r>
            <a:rPr lang="en-US" dirty="0"/>
            <a:t>Records supporting grandfathered status</a:t>
          </a:r>
        </a:p>
      </dgm:t>
    </dgm:pt>
    <dgm:pt modelId="{FEA0C09C-E885-48E5-A6F3-C0F969B8005E}" type="parTrans" cxnId="{279CD677-3390-425C-8D2A-3C12EC0C7CBF}">
      <dgm:prSet/>
      <dgm:spPr/>
      <dgm:t>
        <a:bodyPr/>
        <a:lstStyle/>
        <a:p>
          <a:endParaRPr lang="en-US"/>
        </a:p>
      </dgm:t>
    </dgm:pt>
    <dgm:pt modelId="{BC2103B9-8A43-4322-9143-2DD3DA1D0BC0}" type="sibTrans" cxnId="{279CD677-3390-425C-8D2A-3C12EC0C7CBF}">
      <dgm:prSet/>
      <dgm:spPr/>
      <dgm:t>
        <a:bodyPr/>
        <a:lstStyle/>
        <a:p>
          <a:endParaRPr lang="en-US"/>
        </a:p>
      </dgm:t>
    </dgm:pt>
    <dgm:pt modelId="{984CD468-D799-417F-A98C-4030097822D8}">
      <dgm:prSet phldrT="[Text]"/>
      <dgm:spPr/>
      <dgm:t>
        <a:bodyPr/>
        <a:lstStyle/>
        <a:p>
          <a:r>
            <a:rPr lang="en-US" dirty="0"/>
            <a:t>Non-Grandfathered Plans</a:t>
          </a:r>
        </a:p>
      </dgm:t>
    </dgm:pt>
    <dgm:pt modelId="{3AA60B35-1F5A-4ABF-9111-4989DF42E705}" type="parTrans" cxnId="{1049E135-3C4A-47A9-8BB6-AFC2B3AFA491}">
      <dgm:prSet/>
      <dgm:spPr/>
      <dgm:t>
        <a:bodyPr/>
        <a:lstStyle/>
        <a:p>
          <a:endParaRPr lang="en-US"/>
        </a:p>
      </dgm:t>
    </dgm:pt>
    <dgm:pt modelId="{B75113FF-5B7D-40A2-BA2E-9AE3927CD03A}" type="sibTrans" cxnId="{1049E135-3C4A-47A9-8BB6-AFC2B3AFA491}">
      <dgm:prSet/>
      <dgm:spPr/>
      <dgm:t>
        <a:bodyPr/>
        <a:lstStyle/>
        <a:p>
          <a:endParaRPr lang="en-US"/>
        </a:p>
      </dgm:t>
    </dgm:pt>
    <dgm:pt modelId="{1731A9E6-5232-47C1-85E8-C9C2CE5FFBC1}">
      <dgm:prSet phldrT="[Text]"/>
      <dgm:spPr/>
      <dgm:t>
        <a:bodyPr/>
        <a:lstStyle/>
        <a:p>
          <a:r>
            <a:rPr lang="en-US" dirty="0"/>
            <a:t>Coverage of preventive services</a:t>
          </a:r>
        </a:p>
      </dgm:t>
    </dgm:pt>
    <dgm:pt modelId="{E63E7E0D-EC5F-4F4B-AE2A-DB65CC2C2245}" type="parTrans" cxnId="{0D2C598D-3CF8-4C07-9761-5E817D925D86}">
      <dgm:prSet/>
      <dgm:spPr/>
      <dgm:t>
        <a:bodyPr/>
        <a:lstStyle/>
        <a:p>
          <a:endParaRPr lang="en-US"/>
        </a:p>
      </dgm:t>
    </dgm:pt>
    <dgm:pt modelId="{61F903DB-B225-4898-A131-3523DF6991CB}" type="sibTrans" cxnId="{0D2C598D-3CF8-4C07-9761-5E817D925D86}">
      <dgm:prSet/>
      <dgm:spPr/>
      <dgm:t>
        <a:bodyPr/>
        <a:lstStyle/>
        <a:p>
          <a:endParaRPr lang="en-US"/>
        </a:p>
      </dgm:t>
    </dgm:pt>
    <dgm:pt modelId="{E03EABE7-AF90-405A-857D-4183C059CFCF}">
      <dgm:prSet phldrT="[Text]"/>
      <dgm:spPr/>
      <dgm:t>
        <a:bodyPr/>
        <a:lstStyle/>
        <a:p>
          <a:r>
            <a:rPr lang="en-US" dirty="0"/>
            <a:t>Participant notice regarding grandfathered status</a:t>
          </a:r>
        </a:p>
      </dgm:t>
    </dgm:pt>
    <dgm:pt modelId="{4D32FC5D-0B2C-4CD8-BA3D-55B47274D522}" type="parTrans" cxnId="{F313F703-F198-443A-B989-F6495F9AA5AE}">
      <dgm:prSet/>
      <dgm:spPr/>
      <dgm:t>
        <a:bodyPr/>
        <a:lstStyle/>
        <a:p>
          <a:endParaRPr lang="en-US"/>
        </a:p>
      </dgm:t>
    </dgm:pt>
    <dgm:pt modelId="{B53A18EA-70CD-41DB-AFD1-9FCFB2F430D6}" type="sibTrans" cxnId="{F313F703-F198-443A-B989-F6495F9AA5AE}">
      <dgm:prSet/>
      <dgm:spPr/>
      <dgm:t>
        <a:bodyPr/>
        <a:lstStyle/>
        <a:p>
          <a:endParaRPr lang="en-US"/>
        </a:p>
      </dgm:t>
    </dgm:pt>
    <dgm:pt modelId="{D6F25069-3A71-40E7-A52A-6B52E2DC5499}">
      <dgm:prSet phldrT="[Text]"/>
      <dgm:spPr/>
      <dgm:t>
        <a:bodyPr/>
        <a:lstStyle/>
        <a:p>
          <a:r>
            <a:rPr lang="en-US" dirty="0"/>
            <a:t>PPA Notice</a:t>
          </a:r>
        </a:p>
      </dgm:t>
    </dgm:pt>
    <dgm:pt modelId="{057CAA2B-6798-41E1-8A39-78A485933CA3}" type="parTrans" cxnId="{B094AC7D-E4A3-455B-A710-E4737EC21C03}">
      <dgm:prSet/>
      <dgm:spPr/>
      <dgm:t>
        <a:bodyPr/>
        <a:lstStyle/>
        <a:p>
          <a:endParaRPr lang="en-US"/>
        </a:p>
      </dgm:t>
    </dgm:pt>
    <dgm:pt modelId="{4A0614E8-C719-4F33-8A96-4FE7CF389914}" type="sibTrans" cxnId="{B094AC7D-E4A3-455B-A710-E4737EC21C03}">
      <dgm:prSet/>
      <dgm:spPr/>
      <dgm:t>
        <a:bodyPr/>
        <a:lstStyle/>
        <a:p>
          <a:endParaRPr lang="en-US"/>
        </a:p>
      </dgm:t>
    </dgm:pt>
    <dgm:pt modelId="{2EA26BDF-9525-4CBA-9EEF-739BEBE986DD}">
      <dgm:prSet phldrT="[Text]"/>
      <dgm:spPr/>
      <dgm:t>
        <a:bodyPr/>
        <a:lstStyle/>
        <a:p>
          <a:r>
            <a:rPr lang="en-US" dirty="0"/>
            <a:t>Claims and appeals procedures</a:t>
          </a:r>
        </a:p>
      </dgm:t>
    </dgm:pt>
    <dgm:pt modelId="{DE4826F9-06F5-483D-BC11-66D31CA9885B}" type="parTrans" cxnId="{04EE1988-E354-41A1-BA1D-AC7B486E597E}">
      <dgm:prSet/>
      <dgm:spPr/>
      <dgm:t>
        <a:bodyPr/>
        <a:lstStyle/>
        <a:p>
          <a:endParaRPr lang="en-US"/>
        </a:p>
      </dgm:t>
    </dgm:pt>
    <dgm:pt modelId="{B5A77C88-5CBB-417A-A820-2A92B277E3BB}" type="sibTrans" cxnId="{04EE1988-E354-41A1-BA1D-AC7B486E597E}">
      <dgm:prSet/>
      <dgm:spPr/>
      <dgm:t>
        <a:bodyPr/>
        <a:lstStyle/>
        <a:p>
          <a:endParaRPr lang="en-US"/>
        </a:p>
      </dgm:t>
    </dgm:pt>
    <dgm:pt modelId="{359D211E-05CD-4F84-9700-60547EF439B2}" type="pres">
      <dgm:prSet presAssocID="{CC353C88-61D6-4BAB-89B9-E0F987140B2C}" presName="Name0" presStyleCnt="0">
        <dgm:presLayoutVars>
          <dgm:dir/>
          <dgm:animLvl val="lvl"/>
          <dgm:resizeHandles val="exact"/>
        </dgm:presLayoutVars>
      </dgm:prSet>
      <dgm:spPr/>
    </dgm:pt>
    <dgm:pt modelId="{B0ECCF36-F710-4F6E-A5F5-EE61B356DB72}" type="pres">
      <dgm:prSet presAssocID="{960360B0-EF8E-45D8-B292-056422EC6875}" presName="composite" presStyleCnt="0"/>
      <dgm:spPr/>
    </dgm:pt>
    <dgm:pt modelId="{B0E9FE5E-3AD0-41E3-BDEE-81C694A35DCC}" type="pres">
      <dgm:prSet presAssocID="{960360B0-EF8E-45D8-B292-056422EC6875}" presName="parTx" presStyleLbl="alignNode1" presStyleIdx="0" presStyleCnt="2">
        <dgm:presLayoutVars>
          <dgm:chMax val="0"/>
          <dgm:chPref val="0"/>
          <dgm:bulletEnabled val="1"/>
        </dgm:presLayoutVars>
      </dgm:prSet>
      <dgm:spPr/>
    </dgm:pt>
    <dgm:pt modelId="{A4DAF03C-2738-4731-8929-6FA7D2940DF7}" type="pres">
      <dgm:prSet presAssocID="{960360B0-EF8E-45D8-B292-056422EC6875}" presName="desTx" presStyleLbl="alignAccFollowNode1" presStyleIdx="0" presStyleCnt="2">
        <dgm:presLayoutVars>
          <dgm:bulletEnabled val="1"/>
        </dgm:presLayoutVars>
      </dgm:prSet>
      <dgm:spPr/>
    </dgm:pt>
    <dgm:pt modelId="{2E5AD989-C454-4A7F-92D3-1C63997C8A7C}" type="pres">
      <dgm:prSet presAssocID="{7B5CC78C-0597-4373-BD66-F88079E3E1AC}" presName="space" presStyleCnt="0"/>
      <dgm:spPr/>
    </dgm:pt>
    <dgm:pt modelId="{4CB76FE7-BB85-43B2-88C3-B75BD8E3CCDA}" type="pres">
      <dgm:prSet presAssocID="{984CD468-D799-417F-A98C-4030097822D8}" presName="composite" presStyleCnt="0"/>
      <dgm:spPr/>
    </dgm:pt>
    <dgm:pt modelId="{A7DF919E-B741-45CD-A0BF-8E9BF9E6C559}" type="pres">
      <dgm:prSet presAssocID="{984CD468-D799-417F-A98C-4030097822D8}" presName="parTx" presStyleLbl="alignNode1" presStyleIdx="1" presStyleCnt="2">
        <dgm:presLayoutVars>
          <dgm:chMax val="0"/>
          <dgm:chPref val="0"/>
          <dgm:bulletEnabled val="1"/>
        </dgm:presLayoutVars>
      </dgm:prSet>
      <dgm:spPr/>
    </dgm:pt>
    <dgm:pt modelId="{3E4785F8-ECD2-48C4-9888-5A118D260C06}" type="pres">
      <dgm:prSet presAssocID="{984CD468-D799-417F-A98C-4030097822D8}" presName="desTx" presStyleLbl="alignAccFollowNode1" presStyleIdx="1" presStyleCnt="2">
        <dgm:presLayoutVars>
          <dgm:bulletEnabled val="1"/>
        </dgm:presLayoutVars>
      </dgm:prSet>
      <dgm:spPr/>
    </dgm:pt>
  </dgm:ptLst>
  <dgm:cxnLst>
    <dgm:cxn modelId="{F313F703-F198-443A-B989-F6495F9AA5AE}" srcId="{960360B0-EF8E-45D8-B292-056422EC6875}" destId="{E03EABE7-AF90-405A-857D-4183C059CFCF}" srcOrd="1" destOrd="0" parTransId="{4D32FC5D-0B2C-4CD8-BA3D-55B47274D522}" sibTransId="{B53A18EA-70CD-41DB-AFD1-9FCFB2F430D6}"/>
    <dgm:cxn modelId="{A3EFE713-A0AB-448A-87D4-C9C0E637689A}" type="presOf" srcId="{960360B0-EF8E-45D8-B292-056422EC6875}" destId="{B0E9FE5E-3AD0-41E3-BDEE-81C694A35DCC}" srcOrd="0" destOrd="0" presId="urn:microsoft.com/office/officeart/2005/8/layout/hList1"/>
    <dgm:cxn modelId="{1049E135-3C4A-47A9-8BB6-AFC2B3AFA491}" srcId="{CC353C88-61D6-4BAB-89B9-E0F987140B2C}" destId="{984CD468-D799-417F-A98C-4030097822D8}" srcOrd="1" destOrd="0" parTransId="{3AA60B35-1F5A-4ABF-9111-4989DF42E705}" sibTransId="{B75113FF-5B7D-40A2-BA2E-9AE3927CD03A}"/>
    <dgm:cxn modelId="{523D2F39-4ECF-4977-B45D-745F3B3BCBE7}" type="presOf" srcId="{1731A9E6-5232-47C1-85E8-C9C2CE5FFBC1}" destId="{3E4785F8-ECD2-48C4-9888-5A118D260C06}" srcOrd="0" destOrd="0" presId="urn:microsoft.com/office/officeart/2005/8/layout/hList1"/>
    <dgm:cxn modelId="{7F4A7849-7074-4D51-B92E-DE9BD41C035A}" type="presOf" srcId="{D6F25069-3A71-40E7-A52A-6B52E2DC5499}" destId="{3E4785F8-ECD2-48C4-9888-5A118D260C06}" srcOrd="0" destOrd="1" presId="urn:microsoft.com/office/officeart/2005/8/layout/hList1"/>
    <dgm:cxn modelId="{279CD677-3390-425C-8D2A-3C12EC0C7CBF}" srcId="{960360B0-EF8E-45D8-B292-056422EC6875}" destId="{26DE142D-5F57-4BEF-ADD3-03CB6E7C776E}" srcOrd="0" destOrd="0" parTransId="{FEA0C09C-E885-48E5-A6F3-C0F969B8005E}" sibTransId="{BC2103B9-8A43-4322-9143-2DD3DA1D0BC0}"/>
    <dgm:cxn modelId="{B094AC7D-E4A3-455B-A710-E4737EC21C03}" srcId="{984CD468-D799-417F-A98C-4030097822D8}" destId="{D6F25069-3A71-40E7-A52A-6B52E2DC5499}" srcOrd="1" destOrd="0" parTransId="{057CAA2B-6798-41E1-8A39-78A485933CA3}" sibTransId="{4A0614E8-C719-4F33-8A96-4FE7CF389914}"/>
    <dgm:cxn modelId="{9B27AD7F-2BC4-460B-B5AD-1653C5775399}" type="presOf" srcId="{CC353C88-61D6-4BAB-89B9-E0F987140B2C}" destId="{359D211E-05CD-4F84-9700-60547EF439B2}" srcOrd="0" destOrd="0" presId="urn:microsoft.com/office/officeart/2005/8/layout/hList1"/>
    <dgm:cxn modelId="{1DF36284-B7BC-4A14-BFCA-533C532BEDA3}" type="presOf" srcId="{984CD468-D799-417F-A98C-4030097822D8}" destId="{A7DF919E-B741-45CD-A0BF-8E9BF9E6C559}" srcOrd="0" destOrd="0" presId="urn:microsoft.com/office/officeart/2005/8/layout/hList1"/>
    <dgm:cxn modelId="{2D9A9286-8B28-4D53-9A53-6A547B9D3648}" type="presOf" srcId="{2EA26BDF-9525-4CBA-9EEF-739BEBE986DD}" destId="{3E4785F8-ECD2-48C4-9888-5A118D260C06}" srcOrd="0" destOrd="2" presId="urn:microsoft.com/office/officeart/2005/8/layout/hList1"/>
    <dgm:cxn modelId="{04EE1988-E354-41A1-BA1D-AC7B486E597E}" srcId="{984CD468-D799-417F-A98C-4030097822D8}" destId="{2EA26BDF-9525-4CBA-9EEF-739BEBE986DD}" srcOrd="2" destOrd="0" parTransId="{DE4826F9-06F5-483D-BC11-66D31CA9885B}" sibTransId="{B5A77C88-5CBB-417A-A820-2A92B277E3BB}"/>
    <dgm:cxn modelId="{0D2C598D-3CF8-4C07-9761-5E817D925D86}" srcId="{984CD468-D799-417F-A98C-4030097822D8}" destId="{1731A9E6-5232-47C1-85E8-C9C2CE5FFBC1}" srcOrd="0" destOrd="0" parTransId="{E63E7E0D-EC5F-4F4B-AE2A-DB65CC2C2245}" sibTransId="{61F903DB-B225-4898-A131-3523DF6991CB}"/>
    <dgm:cxn modelId="{BEDB6EF2-F2A2-4CCA-AF55-67A699322B29}" type="presOf" srcId="{26DE142D-5F57-4BEF-ADD3-03CB6E7C776E}" destId="{A4DAF03C-2738-4731-8929-6FA7D2940DF7}" srcOrd="0" destOrd="0" presId="urn:microsoft.com/office/officeart/2005/8/layout/hList1"/>
    <dgm:cxn modelId="{D82577F8-257D-47E2-90BC-5F9534C2C484}" type="presOf" srcId="{E03EABE7-AF90-405A-857D-4183C059CFCF}" destId="{A4DAF03C-2738-4731-8929-6FA7D2940DF7}" srcOrd="0" destOrd="1" presId="urn:microsoft.com/office/officeart/2005/8/layout/hList1"/>
    <dgm:cxn modelId="{F83FBAF8-A766-44B2-8E8B-4E0802DFB57E}" srcId="{CC353C88-61D6-4BAB-89B9-E0F987140B2C}" destId="{960360B0-EF8E-45D8-B292-056422EC6875}" srcOrd="0" destOrd="0" parTransId="{7956CA5E-15AB-4131-ABDC-45EF6E344360}" sibTransId="{7B5CC78C-0597-4373-BD66-F88079E3E1AC}"/>
    <dgm:cxn modelId="{C6274F2C-22F5-4DDF-96F6-9F3841E46583}" type="presParOf" srcId="{359D211E-05CD-4F84-9700-60547EF439B2}" destId="{B0ECCF36-F710-4F6E-A5F5-EE61B356DB72}" srcOrd="0" destOrd="0" presId="urn:microsoft.com/office/officeart/2005/8/layout/hList1"/>
    <dgm:cxn modelId="{D08FE534-9833-4B1A-9AB7-BC6B72B20AD2}" type="presParOf" srcId="{B0ECCF36-F710-4F6E-A5F5-EE61B356DB72}" destId="{B0E9FE5E-3AD0-41E3-BDEE-81C694A35DCC}" srcOrd="0" destOrd="0" presId="urn:microsoft.com/office/officeart/2005/8/layout/hList1"/>
    <dgm:cxn modelId="{FF721B07-7A12-422D-BC4C-2C5354F4A193}" type="presParOf" srcId="{B0ECCF36-F710-4F6E-A5F5-EE61B356DB72}" destId="{A4DAF03C-2738-4731-8929-6FA7D2940DF7}" srcOrd="1" destOrd="0" presId="urn:microsoft.com/office/officeart/2005/8/layout/hList1"/>
    <dgm:cxn modelId="{0986B0D7-3EC4-4CE3-8F0C-2C909F50DF0B}" type="presParOf" srcId="{359D211E-05CD-4F84-9700-60547EF439B2}" destId="{2E5AD989-C454-4A7F-92D3-1C63997C8A7C}" srcOrd="1" destOrd="0" presId="urn:microsoft.com/office/officeart/2005/8/layout/hList1"/>
    <dgm:cxn modelId="{49E09530-C072-4C84-837A-36D468B3D478}" type="presParOf" srcId="{359D211E-05CD-4F84-9700-60547EF439B2}" destId="{4CB76FE7-BB85-43B2-88C3-B75BD8E3CCDA}" srcOrd="2" destOrd="0" presId="urn:microsoft.com/office/officeart/2005/8/layout/hList1"/>
    <dgm:cxn modelId="{26F4F442-95AB-4048-A30D-1AF56C82B15A}" type="presParOf" srcId="{4CB76FE7-BB85-43B2-88C3-B75BD8E3CCDA}" destId="{A7DF919E-B741-45CD-A0BF-8E9BF9E6C559}" srcOrd="0" destOrd="0" presId="urn:microsoft.com/office/officeart/2005/8/layout/hList1"/>
    <dgm:cxn modelId="{D55C9B26-42A5-425F-919E-5FD4FCD4EF01}" type="presParOf" srcId="{4CB76FE7-BB85-43B2-88C3-B75BD8E3CCDA}" destId="{3E4785F8-ECD2-48C4-9888-5A118D260C0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16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200" dirty="0"/>
            <a:t>Failing to count part-time and seasonal employees</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a:solidFill>
          <a:srgbClr val="002060"/>
        </a:solidFill>
      </dgm:spPr>
      <dgm:t>
        <a:bodyPr/>
        <a:lstStyle/>
        <a:p>
          <a:r>
            <a:rPr lang="en-US" sz="1200" dirty="0"/>
            <a:t>Not issuing a Form 1095-C to all full-time employees</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58EB347B-5531-48D0-A2E3-638F5F720278}">
      <dgm:prSet phldrT="[Text]" custT="1"/>
      <dgm:spPr/>
      <dgm:t>
        <a:bodyPr/>
        <a:lstStyle/>
        <a:p>
          <a:r>
            <a:rPr lang="en-US" sz="1200" dirty="0"/>
            <a:t>Failing to track hours for part-time and variable hourly employees</a:t>
          </a:r>
        </a:p>
      </dgm:t>
    </dgm:pt>
    <dgm:pt modelId="{2F423638-50EC-40E3-9A90-7F7C19A10566}" type="parTrans" cxnId="{1824BB81-6702-4EA1-BFE0-FE0595F561C7}">
      <dgm:prSet/>
      <dgm:spPr/>
      <dgm:t>
        <a:bodyPr/>
        <a:lstStyle/>
        <a:p>
          <a:endParaRPr lang="en-US"/>
        </a:p>
      </dgm:t>
    </dgm:pt>
    <dgm:pt modelId="{B6F95AEE-3DEF-4CAC-ADC8-45B0AA510C96}" type="sibTrans" cxnId="{1824BB81-6702-4EA1-BFE0-FE0595F561C7}">
      <dgm:prSet/>
      <dgm:spPr/>
      <dgm:t>
        <a:bodyPr/>
        <a:lstStyle/>
        <a:p>
          <a:endParaRPr lang="en-US"/>
        </a:p>
      </dgm:t>
    </dgm:pt>
    <dgm:pt modelId="{BD206713-E508-4C08-9D92-D58CAB15488B}">
      <dgm:prSet custT="1"/>
      <dgm:spPr>
        <a:solidFill>
          <a:srgbClr val="002060"/>
        </a:solidFill>
      </dgm:spPr>
      <dgm:t>
        <a:bodyPr/>
        <a:lstStyle/>
        <a:p>
          <a:r>
            <a:rPr lang="en-US" sz="1200" dirty="0"/>
            <a:t>Failing to document offers of coverage</a:t>
          </a:r>
        </a:p>
      </dgm:t>
    </dgm:pt>
    <dgm:pt modelId="{24516905-3263-41BB-B2AE-D8B7083CE85B}" type="parTrans" cxnId="{4CD064A8-41C3-4835-A0C6-4A0C8C79C866}">
      <dgm:prSet/>
      <dgm:spPr/>
      <dgm:t>
        <a:bodyPr/>
        <a:lstStyle/>
        <a:p>
          <a:endParaRPr lang="en-US"/>
        </a:p>
      </dgm:t>
    </dgm:pt>
    <dgm:pt modelId="{46B6273D-A088-4780-93DC-D3E2CF992F31}" type="sibTrans" cxnId="{4CD064A8-41C3-4835-A0C6-4A0C8C79C866}">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Y="-22283"/>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4" custScaleX="100293">
        <dgm:presLayoutVars>
          <dgm:bulletEnabled val="1"/>
        </dgm:presLayoutVars>
      </dgm:prSet>
      <dgm:spPr/>
    </dgm:pt>
    <dgm:pt modelId="{F1662501-1C1A-4A5A-9D0B-73A0D2E2829F}" type="pres">
      <dgm:prSet presAssocID="{DA656ED2-9489-4A48-ADDF-F31E9A2DE276}" presName="pillarX" presStyleLbl="node1" presStyleIdx="1" presStyleCnt="4">
        <dgm:presLayoutVars>
          <dgm:bulletEnabled val="1"/>
        </dgm:presLayoutVars>
      </dgm:prSet>
      <dgm:spPr/>
    </dgm:pt>
    <dgm:pt modelId="{ACC90FA5-E00A-450F-9681-B8E13EFD03CF}" type="pres">
      <dgm:prSet presAssocID="{58EB347B-5531-48D0-A2E3-638F5F720278}" presName="pillarX" presStyleLbl="node1" presStyleIdx="2" presStyleCnt="4">
        <dgm:presLayoutVars>
          <dgm:bulletEnabled val="1"/>
        </dgm:presLayoutVars>
      </dgm:prSet>
      <dgm:spPr/>
    </dgm:pt>
    <dgm:pt modelId="{4ECC2A36-9091-4F42-B369-FF31FF819DCB}" type="pres">
      <dgm:prSet presAssocID="{BD206713-E508-4C08-9D92-D58CAB15488B}" presName="pillarX" presStyleLbl="node1" presStyleIdx="3" presStyleCnt="4">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4DCA6C0C-EE8B-4168-B740-BDCD3DD20935}" type="presOf" srcId="{BD206713-E508-4C08-9D92-D58CAB15488B}" destId="{4ECC2A36-9091-4F42-B369-FF31FF819DCB}" srcOrd="0" destOrd="0" presId="urn:microsoft.com/office/officeart/2005/8/layout/hList3"/>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1824BB81-6702-4EA1-BFE0-FE0595F561C7}" srcId="{50FD38D1-F7F6-438C-82F7-8BA5E299AA24}" destId="{58EB347B-5531-48D0-A2E3-638F5F720278}" srcOrd="2" destOrd="0" parTransId="{2F423638-50EC-40E3-9A90-7F7C19A10566}" sibTransId="{B6F95AEE-3DEF-4CAC-ADC8-45B0AA510C96}"/>
    <dgm:cxn modelId="{4CD064A8-41C3-4835-A0C6-4A0C8C79C866}" srcId="{50FD38D1-F7F6-438C-82F7-8BA5E299AA24}" destId="{BD206713-E508-4C08-9D92-D58CAB15488B}" srcOrd="3" destOrd="0" parTransId="{24516905-3263-41BB-B2AE-D8B7083CE85B}" sibTransId="{46B6273D-A088-4780-93DC-D3E2CF992F31}"/>
    <dgm:cxn modelId="{0B6177A9-024A-474B-A9A5-23D1CEBF8B76}" type="presOf" srcId="{50FD38D1-F7F6-438C-82F7-8BA5E299AA24}" destId="{A8EE0386-4328-4828-84E9-F2E623EFC47A}" srcOrd="0" destOrd="0" presId="urn:microsoft.com/office/officeart/2005/8/layout/hList3"/>
    <dgm:cxn modelId="{B1EAE1CF-7B49-49C9-8B2B-F4947854F245}" type="presOf" srcId="{58EB347B-5531-48D0-A2E3-638F5F720278}" destId="{ACC90FA5-E00A-450F-9681-B8E13EFD03CF}" srcOrd="0" destOrd="0" presId="urn:microsoft.com/office/officeart/2005/8/layout/hList3"/>
    <dgm:cxn modelId="{1B07FEEA-2EA7-4F38-8A6A-64668590C261}" type="presOf" srcId="{DA656ED2-9489-4A48-ADDF-F31E9A2DE276}" destId="{F1662501-1C1A-4A5A-9D0B-73A0D2E2829F}" srcOrd="0" destOrd="0" presId="urn:microsoft.com/office/officeart/2005/8/layout/hList3"/>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26E0EF7E-3CC7-49C1-AC28-DBCBE1FA8CBF}" type="presParOf" srcId="{C402896A-F412-4860-B870-0164F4611817}" destId="{ACC90FA5-E00A-450F-9681-B8E13EFD03CF}" srcOrd="2" destOrd="0" presId="urn:microsoft.com/office/officeart/2005/8/layout/hList3"/>
    <dgm:cxn modelId="{4C9D02B9-3386-46B8-BE4F-8422FBC4F23D}" type="presParOf" srcId="{C402896A-F412-4860-B870-0164F4611817}" destId="{4ECC2A36-9091-4F42-B369-FF31FF819DCB}" srcOrd="3"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216C95-C9CB-4C0C-9ABE-D9A59DF3B97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20C74BB-1297-43DC-9FD9-EA2112C5D49A}">
      <dgm:prSet phldrT="[Text]"/>
      <dgm:spPr>
        <a:solidFill>
          <a:schemeClr val="accent2"/>
        </a:solidFill>
      </dgm:spPr>
      <dgm:t>
        <a:bodyPr/>
        <a:lstStyle/>
        <a:p>
          <a:r>
            <a:rPr lang="en-US" dirty="0"/>
            <a:t>In 2022, EBSA saw a significant decrease in enforcement actions for the second consecutive year.</a:t>
          </a:r>
        </a:p>
      </dgm:t>
    </dgm:pt>
    <dgm:pt modelId="{29027A85-F67B-4CA5-A759-B7EDDCFE54E0}" type="parTrans" cxnId="{4F19F4D3-827F-449C-8862-0A062E4F777F}">
      <dgm:prSet/>
      <dgm:spPr/>
      <dgm:t>
        <a:bodyPr/>
        <a:lstStyle/>
        <a:p>
          <a:endParaRPr lang="en-US"/>
        </a:p>
      </dgm:t>
    </dgm:pt>
    <dgm:pt modelId="{E4903639-A220-4943-8A72-6590EDEA15AF}" type="sibTrans" cxnId="{4F19F4D3-827F-449C-8862-0A062E4F777F}">
      <dgm:prSet/>
      <dgm:spPr/>
      <dgm:t>
        <a:bodyPr/>
        <a:lstStyle/>
        <a:p>
          <a:endParaRPr lang="en-US"/>
        </a:p>
      </dgm:t>
    </dgm:pt>
    <dgm:pt modelId="{673A90A7-9B25-4E80-8385-01308826AFB6}">
      <dgm:prSet phldrT="[Text]"/>
      <dgm:spPr/>
      <dgm:t>
        <a:bodyPr/>
        <a:lstStyle/>
        <a:p>
          <a:r>
            <a:rPr lang="en-US" dirty="0"/>
            <a:t>EBSA’s recent pause in enforcement (EBSA Notice 2020-01) expires 60 days after the announcement of the end of the COVID-19 National Emergency (5/11/2023).</a:t>
          </a:r>
        </a:p>
      </dgm:t>
    </dgm:pt>
    <dgm:pt modelId="{7298E23D-B706-492E-B86C-C037DF815ED5}" type="parTrans" cxnId="{115D8C7C-A147-4ECD-AD89-0693CCBC400C}">
      <dgm:prSet/>
      <dgm:spPr/>
      <dgm:t>
        <a:bodyPr/>
        <a:lstStyle/>
        <a:p>
          <a:endParaRPr lang="en-US"/>
        </a:p>
      </dgm:t>
    </dgm:pt>
    <dgm:pt modelId="{71F46008-CC56-4F27-94C0-7682BE7AB304}" type="sibTrans" cxnId="{115D8C7C-A147-4ECD-AD89-0693CCBC400C}">
      <dgm:prSet/>
      <dgm:spPr/>
      <dgm:t>
        <a:bodyPr/>
        <a:lstStyle/>
        <a:p>
          <a:endParaRPr lang="en-US"/>
        </a:p>
      </dgm:t>
    </dgm:pt>
    <dgm:pt modelId="{D981F7BB-8D6C-4115-8C7D-F34F47E608EE}">
      <dgm:prSet/>
      <dgm:spPr>
        <a:solidFill>
          <a:schemeClr val="accent2"/>
        </a:solidFill>
      </dgm:spPr>
      <dgm:t>
        <a:bodyPr/>
        <a:lstStyle/>
        <a:p>
          <a:r>
            <a:rPr lang="en-US" dirty="0"/>
            <a:t>DOL’s enforcement activity is expected to return to more typical levels due to the expiration of the NE.</a:t>
          </a:r>
        </a:p>
      </dgm:t>
    </dgm:pt>
    <dgm:pt modelId="{4D67AF2A-86C9-4937-BC0A-654C8EB1EFBB}" type="parTrans" cxnId="{BFDB224E-FAD0-4A14-AD2C-FE33BB4C5856}">
      <dgm:prSet/>
      <dgm:spPr/>
      <dgm:t>
        <a:bodyPr/>
        <a:lstStyle/>
        <a:p>
          <a:endParaRPr lang="en-US"/>
        </a:p>
      </dgm:t>
    </dgm:pt>
    <dgm:pt modelId="{FE239FE1-8657-4FD5-9656-D2D0327DDE49}" type="sibTrans" cxnId="{BFDB224E-FAD0-4A14-AD2C-FE33BB4C5856}">
      <dgm:prSet/>
      <dgm:spPr/>
      <dgm:t>
        <a:bodyPr/>
        <a:lstStyle/>
        <a:p>
          <a:endParaRPr lang="en-US"/>
        </a:p>
      </dgm:t>
    </dgm:pt>
    <dgm:pt modelId="{CBC4E98D-33A6-499F-9708-B04E1E483F2D}">
      <dgm:prSet/>
      <dgm:spPr/>
      <dgm:t>
        <a:bodyPr/>
        <a:lstStyle/>
        <a:p>
          <a:r>
            <a:rPr lang="en-US" dirty="0"/>
            <a:t>Increase in requirements under the Consolidated Appropriations Act (CAA)</a:t>
          </a:r>
        </a:p>
      </dgm:t>
    </dgm:pt>
    <dgm:pt modelId="{9E171419-F7AB-4A59-95EB-F1C1C1489382}" type="parTrans" cxnId="{41CD8330-846E-4173-ABD5-5C075CC3C7A3}">
      <dgm:prSet/>
      <dgm:spPr/>
      <dgm:t>
        <a:bodyPr/>
        <a:lstStyle/>
        <a:p>
          <a:endParaRPr lang="en-US"/>
        </a:p>
      </dgm:t>
    </dgm:pt>
    <dgm:pt modelId="{5FD539F6-DA45-44ED-908A-A1269BBF520F}" type="sibTrans" cxnId="{41CD8330-846E-4173-ABD5-5C075CC3C7A3}">
      <dgm:prSet/>
      <dgm:spPr/>
      <dgm:t>
        <a:bodyPr/>
        <a:lstStyle/>
        <a:p>
          <a:endParaRPr lang="en-US"/>
        </a:p>
      </dgm:t>
    </dgm:pt>
    <dgm:pt modelId="{91CC42EE-7104-4C7B-9897-84AAC22D295D}" type="pres">
      <dgm:prSet presAssocID="{C1216C95-C9CB-4C0C-9ABE-D9A59DF3B979}" presName="linear" presStyleCnt="0">
        <dgm:presLayoutVars>
          <dgm:animLvl val="lvl"/>
          <dgm:resizeHandles val="exact"/>
        </dgm:presLayoutVars>
      </dgm:prSet>
      <dgm:spPr/>
    </dgm:pt>
    <dgm:pt modelId="{F2458C4A-6193-4188-B4D1-2DC9DDEFAB84}" type="pres">
      <dgm:prSet presAssocID="{B20C74BB-1297-43DC-9FD9-EA2112C5D49A}" presName="parentText" presStyleLbl="node1" presStyleIdx="0" presStyleCnt="4" custLinFactNeighborX="115">
        <dgm:presLayoutVars>
          <dgm:chMax val="0"/>
          <dgm:bulletEnabled val="1"/>
        </dgm:presLayoutVars>
      </dgm:prSet>
      <dgm:spPr/>
    </dgm:pt>
    <dgm:pt modelId="{143AE88E-F960-44B6-9E84-5B266146E8A3}" type="pres">
      <dgm:prSet presAssocID="{E4903639-A220-4943-8A72-6590EDEA15AF}" presName="spacer" presStyleCnt="0"/>
      <dgm:spPr/>
    </dgm:pt>
    <dgm:pt modelId="{CB12A190-5BFE-450F-8A2F-A43F27DF75DA}" type="pres">
      <dgm:prSet presAssocID="{673A90A7-9B25-4E80-8385-01308826AFB6}" presName="parentText" presStyleLbl="node1" presStyleIdx="1" presStyleCnt="4">
        <dgm:presLayoutVars>
          <dgm:chMax val="0"/>
          <dgm:bulletEnabled val="1"/>
        </dgm:presLayoutVars>
      </dgm:prSet>
      <dgm:spPr/>
    </dgm:pt>
    <dgm:pt modelId="{5725ECA9-1B89-4C21-B744-80A04A030F0F}" type="pres">
      <dgm:prSet presAssocID="{71F46008-CC56-4F27-94C0-7682BE7AB304}" presName="spacer" presStyleCnt="0"/>
      <dgm:spPr/>
    </dgm:pt>
    <dgm:pt modelId="{62CEA63E-BC74-4F38-AA18-83E9B3497E89}" type="pres">
      <dgm:prSet presAssocID="{D981F7BB-8D6C-4115-8C7D-F34F47E608EE}" presName="parentText" presStyleLbl="node1" presStyleIdx="2" presStyleCnt="4">
        <dgm:presLayoutVars>
          <dgm:chMax val="0"/>
          <dgm:bulletEnabled val="1"/>
        </dgm:presLayoutVars>
      </dgm:prSet>
      <dgm:spPr/>
    </dgm:pt>
    <dgm:pt modelId="{D71D0404-C9D9-421A-894C-E2D7452F1B12}" type="pres">
      <dgm:prSet presAssocID="{FE239FE1-8657-4FD5-9656-D2D0327DDE49}" presName="spacer" presStyleCnt="0"/>
      <dgm:spPr/>
    </dgm:pt>
    <dgm:pt modelId="{5F813061-90FF-4C06-A3F2-F2F023054749}" type="pres">
      <dgm:prSet presAssocID="{CBC4E98D-33A6-499F-9708-B04E1E483F2D}" presName="parentText" presStyleLbl="node1" presStyleIdx="3" presStyleCnt="4">
        <dgm:presLayoutVars>
          <dgm:chMax val="0"/>
          <dgm:bulletEnabled val="1"/>
        </dgm:presLayoutVars>
      </dgm:prSet>
      <dgm:spPr/>
    </dgm:pt>
  </dgm:ptLst>
  <dgm:cxnLst>
    <dgm:cxn modelId="{A645F417-193E-4996-B576-96068DAA9821}" type="presOf" srcId="{CBC4E98D-33A6-499F-9708-B04E1E483F2D}" destId="{5F813061-90FF-4C06-A3F2-F2F023054749}" srcOrd="0" destOrd="0" presId="urn:microsoft.com/office/officeart/2005/8/layout/vList2"/>
    <dgm:cxn modelId="{41CD8330-846E-4173-ABD5-5C075CC3C7A3}" srcId="{C1216C95-C9CB-4C0C-9ABE-D9A59DF3B979}" destId="{CBC4E98D-33A6-499F-9708-B04E1E483F2D}" srcOrd="3" destOrd="0" parTransId="{9E171419-F7AB-4A59-95EB-F1C1C1489382}" sibTransId="{5FD539F6-DA45-44ED-908A-A1269BBF520F}"/>
    <dgm:cxn modelId="{25240B40-F5EB-4F94-ACFA-43CBC1F48634}" type="presOf" srcId="{673A90A7-9B25-4E80-8385-01308826AFB6}" destId="{CB12A190-5BFE-450F-8A2F-A43F27DF75DA}" srcOrd="0" destOrd="0" presId="urn:microsoft.com/office/officeart/2005/8/layout/vList2"/>
    <dgm:cxn modelId="{D50E9A5B-8D0B-4F68-8421-8B0EBC522F5C}" type="presOf" srcId="{D981F7BB-8D6C-4115-8C7D-F34F47E608EE}" destId="{62CEA63E-BC74-4F38-AA18-83E9B3497E89}" srcOrd="0" destOrd="0" presId="urn:microsoft.com/office/officeart/2005/8/layout/vList2"/>
    <dgm:cxn modelId="{BFDB224E-FAD0-4A14-AD2C-FE33BB4C5856}" srcId="{C1216C95-C9CB-4C0C-9ABE-D9A59DF3B979}" destId="{D981F7BB-8D6C-4115-8C7D-F34F47E608EE}" srcOrd="2" destOrd="0" parTransId="{4D67AF2A-86C9-4937-BC0A-654C8EB1EFBB}" sibTransId="{FE239FE1-8657-4FD5-9656-D2D0327DDE49}"/>
    <dgm:cxn modelId="{115D8C7C-A147-4ECD-AD89-0693CCBC400C}" srcId="{C1216C95-C9CB-4C0C-9ABE-D9A59DF3B979}" destId="{673A90A7-9B25-4E80-8385-01308826AFB6}" srcOrd="1" destOrd="0" parTransId="{7298E23D-B706-492E-B86C-C037DF815ED5}" sibTransId="{71F46008-CC56-4F27-94C0-7682BE7AB304}"/>
    <dgm:cxn modelId="{DDC439CE-BC00-4F14-A7FB-DF666F91AB56}" type="presOf" srcId="{B20C74BB-1297-43DC-9FD9-EA2112C5D49A}" destId="{F2458C4A-6193-4188-B4D1-2DC9DDEFAB84}" srcOrd="0" destOrd="0" presId="urn:microsoft.com/office/officeart/2005/8/layout/vList2"/>
    <dgm:cxn modelId="{4F19F4D3-827F-449C-8862-0A062E4F777F}" srcId="{C1216C95-C9CB-4C0C-9ABE-D9A59DF3B979}" destId="{B20C74BB-1297-43DC-9FD9-EA2112C5D49A}" srcOrd="0" destOrd="0" parTransId="{29027A85-F67B-4CA5-A759-B7EDDCFE54E0}" sibTransId="{E4903639-A220-4943-8A72-6590EDEA15AF}"/>
    <dgm:cxn modelId="{BE3C7EFA-D2ED-4763-B86F-1E84118EDDF8}" type="presOf" srcId="{C1216C95-C9CB-4C0C-9ABE-D9A59DF3B979}" destId="{91CC42EE-7104-4C7B-9897-84AAC22D295D}" srcOrd="0" destOrd="0" presId="urn:microsoft.com/office/officeart/2005/8/layout/vList2"/>
    <dgm:cxn modelId="{E5E1E27E-1BDF-4A3F-A1D9-69719A9508CF}" type="presParOf" srcId="{91CC42EE-7104-4C7B-9897-84AAC22D295D}" destId="{F2458C4A-6193-4188-B4D1-2DC9DDEFAB84}" srcOrd="0" destOrd="0" presId="urn:microsoft.com/office/officeart/2005/8/layout/vList2"/>
    <dgm:cxn modelId="{7025EA73-6CF3-43E4-B0E3-94F3AA0E26F6}" type="presParOf" srcId="{91CC42EE-7104-4C7B-9897-84AAC22D295D}" destId="{143AE88E-F960-44B6-9E84-5B266146E8A3}" srcOrd="1" destOrd="0" presId="urn:microsoft.com/office/officeart/2005/8/layout/vList2"/>
    <dgm:cxn modelId="{4BDACE7C-5351-4AC1-8600-6E8718EFBA2C}" type="presParOf" srcId="{91CC42EE-7104-4C7B-9897-84AAC22D295D}" destId="{CB12A190-5BFE-450F-8A2F-A43F27DF75DA}" srcOrd="2" destOrd="0" presId="urn:microsoft.com/office/officeart/2005/8/layout/vList2"/>
    <dgm:cxn modelId="{9A863FBF-4455-43D3-8B5E-5192E5852466}" type="presParOf" srcId="{91CC42EE-7104-4C7B-9897-84AAC22D295D}" destId="{5725ECA9-1B89-4C21-B744-80A04A030F0F}" srcOrd="3" destOrd="0" presId="urn:microsoft.com/office/officeart/2005/8/layout/vList2"/>
    <dgm:cxn modelId="{48435FD8-725B-4EC0-B58B-A3CEEFB12BC6}" type="presParOf" srcId="{91CC42EE-7104-4C7B-9897-84AAC22D295D}" destId="{62CEA63E-BC74-4F38-AA18-83E9B3497E89}" srcOrd="4" destOrd="0" presId="urn:microsoft.com/office/officeart/2005/8/layout/vList2"/>
    <dgm:cxn modelId="{F1AC786A-6804-47AA-B02E-1CEBC5ED03AD}" type="presParOf" srcId="{91CC42EE-7104-4C7B-9897-84AAC22D295D}" destId="{D71D0404-C9D9-421A-894C-E2D7452F1B12}" srcOrd="5" destOrd="0" presId="urn:microsoft.com/office/officeart/2005/8/layout/vList2"/>
    <dgm:cxn modelId="{531F6A0A-6888-4695-A3EE-AF7BA506FF48}" type="presParOf" srcId="{91CC42EE-7104-4C7B-9897-84AAC22D295D}" destId="{5F813061-90FF-4C06-A3F2-F2F023054749}" srcOrd="6"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18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200" dirty="0"/>
            <a:t>Failing to distribute timely</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dgm:t>
        <a:bodyPr/>
        <a:lstStyle/>
        <a:p>
          <a:r>
            <a:rPr lang="en-US" sz="1200" dirty="0"/>
            <a:t>Information in SBC does not match SPD</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58EB347B-5531-48D0-A2E3-638F5F720278}">
      <dgm:prSet phldrT="[Text]" custT="1"/>
      <dgm:spPr/>
      <dgm:t>
        <a:bodyPr/>
        <a:lstStyle/>
        <a:p>
          <a:r>
            <a:rPr lang="en-US" sz="1200" dirty="0"/>
            <a:t>Failing to provide updated SBC if benefits change mid-year</a:t>
          </a:r>
        </a:p>
      </dgm:t>
    </dgm:pt>
    <dgm:pt modelId="{2F423638-50EC-40E3-9A90-7F7C19A10566}" type="parTrans" cxnId="{1824BB81-6702-4EA1-BFE0-FE0595F561C7}">
      <dgm:prSet/>
      <dgm:spPr/>
      <dgm:t>
        <a:bodyPr/>
        <a:lstStyle/>
        <a:p>
          <a:endParaRPr lang="en-US"/>
        </a:p>
      </dgm:t>
    </dgm:pt>
    <dgm:pt modelId="{B6F95AEE-3DEF-4CAC-ADC8-45B0AA510C96}" type="sibTrans" cxnId="{1824BB81-6702-4EA1-BFE0-FE0595F561C7}">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X="37224" custLinFactNeighborY="-97936"/>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3">
        <dgm:presLayoutVars>
          <dgm:bulletEnabled val="1"/>
        </dgm:presLayoutVars>
      </dgm:prSet>
      <dgm:spPr/>
    </dgm:pt>
    <dgm:pt modelId="{F1662501-1C1A-4A5A-9D0B-73A0D2E2829F}" type="pres">
      <dgm:prSet presAssocID="{DA656ED2-9489-4A48-ADDF-F31E9A2DE276}" presName="pillarX" presStyleLbl="node1" presStyleIdx="1" presStyleCnt="3">
        <dgm:presLayoutVars>
          <dgm:bulletEnabled val="1"/>
        </dgm:presLayoutVars>
      </dgm:prSet>
      <dgm:spPr/>
    </dgm:pt>
    <dgm:pt modelId="{ACC90FA5-E00A-450F-9681-B8E13EFD03CF}" type="pres">
      <dgm:prSet presAssocID="{58EB347B-5531-48D0-A2E3-638F5F720278}" presName="pillarX" presStyleLbl="node1" presStyleIdx="2" presStyleCnt="3">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1824BB81-6702-4EA1-BFE0-FE0595F561C7}" srcId="{50FD38D1-F7F6-438C-82F7-8BA5E299AA24}" destId="{58EB347B-5531-48D0-A2E3-638F5F720278}" srcOrd="2" destOrd="0" parTransId="{2F423638-50EC-40E3-9A90-7F7C19A10566}" sibTransId="{B6F95AEE-3DEF-4CAC-ADC8-45B0AA510C96}"/>
    <dgm:cxn modelId="{0B6177A9-024A-474B-A9A5-23D1CEBF8B76}" type="presOf" srcId="{50FD38D1-F7F6-438C-82F7-8BA5E299AA24}" destId="{A8EE0386-4328-4828-84E9-F2E623EFC47A}" srcOrd="0" destOrd="0" presId="urn:microsoft.com/office/officeart/2005/8/layout/hList3"/>
    <dgm:cxn modelId="{B1EAE1CF-7B49-49C9-8B2B-F4947854F245}" type="presOf" srcId="{58EB347B-5531-48D0-A2E3-638F5F720278}" destId="{ACC90FA5-E00A-450F-9681-B8E13EFD03CF}" srcOrd="0" destOrd="0" presId="urn:microsoft.com/office/officeart/2005/8/layout/hList3"/>
    <dgm:cxn modelId="{1B07FEEA-2EA7-4F38-8A6A-64668590C261}" type="presOf" srcId="{DA656ED2-9489-4A48-ADDF-F31E9A2DE276}" destId="{F1662501-1C1A-4A5A-9D0B-73A0D2E2829F}" srcOrd="0" destOrd="0" presId="urn:microsoft.com/office/officeart/2005/8/layout/hList3"/>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26E0EF7E-3CC7-49C1-AC28-DBCBE1FA8CBF}" type="presParOf" srcId="{C402896A-F412-4860-B870-0164F4611817}" destId="{ACC90FA5-E00A-450F-9681-B8E13EFD03CF}" srcOrd="2"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ADB181C-98B6-4B54-8C2D-3F80324C0E92}" type="doc">
      <dgm:prSet loTypeId="urn:microsoft.com/office/officeart/2005/8/layout/hProcess3" loCatId="process" qsTypeId="urn:microsoft.com/office/officeart/2005/8/quickstyle/simple1" qsCatId="simple" csTypeId="urn:microsoft.com/office/officeart/2005/8/colors/accent1_2" csCatId="accent1" phldr="1"/>
      <dgm:spPr/>
    </dgm:pt>
    <dgm:pt modelId="{47F5CA0F-D3EF-46CA-9AAD-63639067F465}">
      <dgm:prSet phldrT="[Text]"/>
      <dgm:spPr/>
      <dgm:t>
        <a:bodyPr/>
        <a:lstStyle/>
        <a:p>
          <a:r>
            <a:rPr lang="en-US" dirty="0">
              <a:solidFill>
                <a:schemeClr val="bg1"/>
              </a:solidFill>
            </a:rPr>
            <a:t>Hospital Price Transparency</a:t>
          </a:r>
        </a:p>
        <a:p>
          <a:r>
            <a:rPr lang="en-US" dirty="0">
              <a:solidFill>
                <a:schemeClr val="bg1"/>
              </a:solidFill>
            </a:rPr>
            <a:t>1/1/2021</a:t>
          </a:r>
        </a:p>
      </dgm:t>
    </dgm:pt>
    <dgm:pt modelId="{2A8204ED-60DD-4738-B7D0-A4489C5355CE}" type="parTrans" cxnId="{F059BF2C-4DC2-4F27-99D7-6C3D4B3A69C0}">
      <dgm:prSet/>
      <dgm:spPr/>
      <dgm:t>
        <a:bodyPr/>
        <a:lstStyle/>
        <a:p>
          <a:endParaRPr lang="en-US"/>
        </a:p>
      </dgm:t>
    </dgm:pt>
    <dgm:pt modelId="{0E0FB81A-24DB-43DB-93C7-CDE3C0B0392A}" type="sibTrans" cxnId="{F059BF2C-4DC2-4F27-99D7-6C3D4B3A69C0}">
      <dgm:prSet/>
      <dgm:spPr/>
      <dgm:t>
        <a:bodyPr/>
        <a:lstStyle/>
        <a:p>
          <a:endParaRPr lang="en-US"/>
        </a:p>
      </dgm:t>
    </dgm:pt>
    <dgm:pt modelId="{12C42CED-3045-46A2-8C9F-7F986F1E786A}">
      <dgm:prSet phldrT="[Text]"/>
      <dgm:spPr/>
      <dgm:t>
        <a:bodyPr/>
        <a:lstStyle/>
        <a:p>
          <a:r>
            <a:rPr lang="en-US" dirty="0">
              <a:solidFill>
                <a:schemeClr val="bg1"/>
              </a:solidFill>
            </a:rPr>
            <a:t>Consolidated Appropriations Act (CAA)</a:t>
          </a:r>
        </a:p>
        <a:p>
          <a:r>
            <a:rPr lang="en-US" dirty="0">
              <a:solidFill>
                <a:schemeClr val="bg1"/>
              </a:solidFill>
            </a:rPr>
            <a:t>1/1/2021</a:t>
          </a:r>
        </a:p>
      </dgm:t>
    </dgm:pt>
    <dgm:pt modelId="{EFFEDB3E-08A9-48BC-B2EE-ED547B2670F8}" type="parTrans" cxnId="{A1FCF493-559A-4BD2-A883-2EF95DABF6C4}">
      <dgm:prSet/>
      <dgm:spPr/>
      <dgm:t>
        <a:bodyPr/>
        <a:lstStyle/>
        <a:p>
          <a:endParaRPr lang="en-US"/>
        </a:p>
      </dgm:t>
    </dgm:pt>
    <dgm:pt modelId="{380DD95F-DE95-4114-8006-FC3780395F6E}" type="sibTrans" cxnId="{A1FCF493-559A-4BD2-A883-2EF95DABF6C4}">
      <dgm:prSet/>
      <dgm:spPr/>
      <dgm:t>
        <a:bodyPr/>
        <a:lstStyle/>
        <a:p>
          <a:endParaRPr lang="en-US"/>
        </a:p>
      </dgm:t>
    </dgm:pt>
    <dgm:pt modelId="{4FFE3BA5-48DF-4DAB-9B0A-57A26794262F}">
      <dgm:prSet phldrT="[Text]"/>
      <dgm:spPr/>
      <dgm:t>
        <a:bodyPr/>
        <a:lstStyle/>
        <a:p>
          <a:r>
            <a:rPr lang="en-US" dirty="0">
              <a:solidFill>
                <a:schemeClr val="bg1"/>
              </a:solidFill>
            </a:rPr>
            <a:t>Transparency in Coverage (TICRA)</a:t>
          </a:r>
        </a:p>
        <a:p>
          <a:r>
            <a:rPr lang="en-US" dirty="0">
              <a:solidFill>
                <a:schemeClr val="bg1"/>
              </a:solidFill>
            </a:rPr>
            <a:t>1/1/2022</a:t>
          </a:r>
        </a:p>
        <a:p>
          <a:r>
            <a:rPr lang="en-US" dirty="0">
              <a:solidFill>
                <a:schemeClr val="bg1"/>
              </a:solidFill>
            </a:rPr>
            <a:t>1/1/2023</a:t>
          </a:r>
        </a:p>
        <a:p>
          <a:r>
            <a:rPr lang="en-US" dirty="0">
              <a:solidFill>
                <a:schemeClr val="bg1"/>
              </a:solidFill>
            </a:rPr>
            <a:t>1/1/2024</a:t>
          </a:r>
        </a:p>
      </dgm:t>
    </dgm:pt>
    <dgm:pt modelId="{D331C9A5-41BC-428B-860A-818DEB96BF36}" type="parTrans" cxnId="{BF93E199-DC87-414B-9C4E-4D22D4B0A7A6}">
      <dgm:prSet/>
      <dgm:spPr/>
      <dgm:t>
        <a:bodyPr/>
        <a:lstStyle/>
        <a:p>
          <a:endParaRPr lang="en-US"/>
        </a:p>
      </dgm:t>
    </dgm:pt>
    <dgm:pt modelId="{0FA4D090-8E4E-430B-AF12-42DA7FADF970}" type="sibTrans" cxnId="{BF93E199-DC87-414B-9C4E-4D22D4B0A7A6}">
      <dgm:prSet/>
      <dgm:spPr/>
      <dgm:t>
        <a:bodyPr/>
        <a:lstStyle/>
        <a:p>
          <a:endParaRPr lang="en-US"/>
        </a:p>
      </dgm:t>
    </dgm:pt>
    <dgm:pt modelId="{A8A60F10-F60A-4BED-8048-F9D7779EEA96}" type="pres">
      <dgm:prSet presAssocID="{3ADB181C-98B6-4B54-8C2D-3F80324C0E92}" presName="Name0" presStyleCnt="0">
        <dgm:presLayoutVars>
          <dgm:dir/>
          <dgm:animLvl val="lvl"/>
          <dgm:resizeHandles val="exact"/>
        </dgm:presLayoutVars>
      </dgm:prSet>
      <dgm:spPr/>
    </dgm:pt>
    <dgm:pt modelId="{686FB2D6-CFDD-4C4B-93E5-A790C678E54D}" type="pres">
      <dgm:prSet presAssocID="{3ADB181C-98B6-4B54-8C2D-3F80324C0E92}" presName="dummy" presStyleCnt="0"/>
      <dgm:spPr/>
    </dgm:pt>
    <dgm:pt modelId="{5EE2321B-AD5B-41BF-983E-513B75BFDBB0}" type="pres">
      <dgm:prSet presAssocID="{3ADB181C-98B6-4B54-8C2D-3F80324C0E92}" presName="linH" presStyleCnt="0"/>
      <dgm:spPr/>
    </dgm:pt>
    <dgm:pt modelId="{2AE8DF1D-1DDC-45CF-BBCE-C62DDEFDB981}" type="pres">
      <dgm:prSet presAssocID="{3ADB181C-98B6-4B54-8C2D-3F80324C0E92}" presName="padding1" presStyleCnt="0"/>
      <dgm:spPr/>
    </dgm:pt>
    <dgm:pt modelId="{F4BA418E-C8BE-467E-B3B1-80FBC6C59D36}" type="pres">
      <dgm:prSet presAssocID="{47F5CA0F-D3EF-46CA-9AAD-63639067F465}" presName="linV" presStyleCnt="0"/>
      <dgm:spPr/>
    </dgm:pt>
    <dgm:pt modelId="{98684E7E-0BDF-436D-AF0C-4BAF081DF8AD}" type="pres">
      <dgm:prSet presAssocID="{47F5CA0F-D3EF-46CA-9AAD-63639067F465}" presName="spVertical1" presStyleCnt="0"/>
      <dgm:spPr/>
    </dgm:pt>
    <dgm:pt modelId="{18131C68-94A9-4EB1-A787-9B2410C950D3}" type="pres">
      <dgm:prSet presAssocID="{47F5CA0F-D3EF-46CA-9AAD-63639067F465}" presName="parTx" presStyleLbl="revTx" presStyleIdx="0" presStyleCnt="3" custLinFactNeighborX="-2250">
        <dgm:presLayoutVars>
          <dgm:chMax val="0"/>
          <dgm:chPref val="0"/>
          <dgm:bulletEnabled val="1"/>
        </dgm:presLayoutVars>
      </dgm:prSet>
      <dgm:spPr/>
    </dgm:pt>
    <dgm:pt modelId="{518D0CF2-2484-4563-B071-E3AFA1DF2664}" type="pres">
      <dgm:prSet presAssocID="{47F5CA0F-D3EF-46CA-9AAD-63639067F465}" presName="spVertical2" presStyleCnt="0"/>
      <dgm:spPr/>
    </dgm:pt>
    <dgm:pt modelId="{0363F0A1-3E16-4F61-8384-8D11C10CADEC}" type="pres">
      <dgm:prSet presAssocID="{47F5CA0F-D3EF-46CA-9AAD-63639067F465}" presName="spVertical3" presStyleCnt="0"/>
      <dgm:spPr/>
    </dgm:pt>
    <dgm:pt modelId="{C8CE5418-0355-4812-9E01-79ADE78E8936}" type="pres">
      <dgm:prSet presAssocID="{0E0FB81A-24DB-43DB-93C7-CDE3C0B0392A}" presName="space" presStyleCnt="0"/>
      <dgm:spPr/>
    </dgm:pt>
    <dgm:pt modelId="{CCFCE977-451A-4AA1-A55E-04936C373EA9}" type="pres">
      <dgm:prSet presAssocID="{12C42CED-3045-46A2-8C9F-7F986F1E786A}" presName="linV" presStyleCnt="0"/>
      <dgm:spPr/>
    </dgm:pt>
    <dgm:pt modelId="{7EBD5562-937D-4C77-AFB9-AC256FA34420}" type="pres">
      <dgm:prSet presAssocID="{12C42CED-3045-46A2-8C9F-7F986F1E786A}" presName="spVertical1" presStyleCnt="0"/>
      <dgm:spPr/>
    </dgm:pt>
    <dgm:pt modelId="{12D2D510-FE46-4847-867B-3397119B42E1}" type="pres">
      <dgm:prSet presAssocID="{12C42CED-3045-46A2-8C9F-7F986F1E786A}" presName="parTx" presStyleLbl="revTx" presStyleIdx="1" presStyleCnt="3" custLinFactNeighborX="-2250">
        <dgm:presLayoutVars>
          <dgm:chMax val="0"/>
          <dgm:chPref val="0"/>
          <dgm:bulletEnabled val="1"/>
        </dgm:presLayoutVars>
      </dgm:prSet>
      <dgm:spPr/>
    </dgm:pt>
    <dgm:pt modelId="{E1788018-FE7D-4705-8DA1-34934E2990F5}" type="pres">
      <dgm:prSet presAssocID="{12C42CED-3045-46A2-8C9F-7F986F1E786A}" presName="spVertical2" presStyleCnt="0"/>
      <dgm:spPr/>
    </dgm:pt>
    <dgm:pt modelId="{B4CC430A-1291-49E5-B90D-F2E9DCFE524A}" type="pres">
      <dgm:prSet presAssocID="{12C42CED-3045-46A2-8C9F-7F986F1E786A}" presName="spVertical3" presStyleCnt="0"/>
      <dgm:spPr/>
    </dgm:pt>
    <dgm:pt modelId="{F5ECE9E6-0290-43ED-BCF4-92FC7C9D5B8C}" type="pres">
      <dgm:prSet presAssocID="{380DD95F-DE95-4114-8006-FC3780395F6E}" presName="space" presStyleCnt="0"/>
      <dgm:spPr/>
    </dgm:pt>
    <dgm:pt modelId="{1220021C-A7B5-4EDE-9204-F282675CF5B0}" type="pres">
      <dgm:prSet presAssocID="{4FFE3BA5-48DF-4DAB-9B0A-57A26794262F}" presName="linV" presStyleCnt="0"/>
      <dgm:spPr/>
    </dgm:pt>
    <dgm:pt modelId="{25259D95-54A4-4C78-A2A5-9F7799893CD5}" type="pres">
      <dgm:prSet presAssocID="{4FFE3BA5-48DF-4DAB-9B0A-57A26794262F}" presName="spVertical1" presStyleCnt="0"/>
      <dgm:spPr/>
    </dgm:pt>
    <dgm:pt modelId="{272698E1-7CAE-4AC8-A15C-814797F7FB07}" type="pres">
      <dgm:prSet presAssocID="{4FFE3BA5-48DF-4DAB-9B0A-57A26794262F}" presName="parTx" presStyleLbl="revTx" presStyleIdx="2" presStyleCnt="3" custLinFactNeighborX="-2250">
        <dgm:presLayoutVars>
          <dgm:chMax val="0"/>
          <dgm:chPref val="0"/>
          <dgm:bulletEnabled val="1"/>
        </dgm:presLayoutVars>
      </dgm:prSet>
      <dgm:spPr/>
    </dgm:pt>
    <dgm:pt modelId="{853643F1-EBEB-41B8-A47B-CA47139BECB1}" type="pres">
      <dgm:prSet presAssocID="{4FFE3BA5-48DF-4DAB-9B0A-57A26794262F}" presName="spVertical2" presStyleCnt="0"/>
      <dgm:spPr/>
    </dgm:pt>
    <dgm:pt modelId="{647CAAC3-2F0E-4B7A-B640-C1D1602E6968}" type="pres">
      <dgm:prSet presAssocID="{4FFE3BA5-48DF-4DAB-9B0A-57A26794262F}" presName="spVertical3" presStyleCnt="0"/>
      <dgm:spPr/>
    </dgm:pt>
    <dgm:pt modelId="{815C11C9-E308-4C51-BCB7-D6353BBC71EF}" type="pres">
      <dgm:prSet presAssocID="{3ADB181C-98B6-4B54-8C2D-3F80324C0E92}" presName="padding2" presStyleCnt="0"/>
      <dgm:spPr/>
    </dgm:pt>
    <dgm:pt modelId="{F7DD5594-E308-4D2A-9BF2-93DED3650F02}" type="pres">
      <dgm:prSet presAssocID="{3ADB181C-98B6-4B54-8C2D-3F80324C0E92}" presName="negArrow" presStyleCnt="0"/>
      <dgm:spPr/>
    </dgm:pt>
    <dgm:pt modelId="{5A6777D3-97DE-4525-AB00-FE4DE8C258C0}" type="pres">
      <dgm:prSet presAssocID="{3ADB181C-98B6-4B54-8C2D-3F80324C0E92}" presName="backgroundArrow" presStyleLbl="node1" presStyleIdx="0" presStyleCnt="1"/>
      <dgm:spPr/>
    </dgm:pt>
  </dgm:ptLst>
  <dgm:cxnLst>
    <dgm:cxn modelId="{67278129-CC8E-4F70-B1BE-7202EF0B8034}" type="presOf" srcId="{3ADB181C-98B6-4B54-8C2D-3F80324C0E92}" destId="{A8A60F10-F60A-4BED-8048-F9D7779EEA96}" srcOrd="0" destOrd="0" presId="urn:microsoft.com/office/officeart/2005/8/layout/hProcess3"/>
    <dgm:cxn modelId="{F059BF2C-4DC2-4F27-99D7-6C3D4B3A69C0}" srcId="{3ADB181C-98B6-4B54-8C2D-3F80324C0E92}" destId="{47F5CA0F-D3EF-46CA-9AAD-63639067F465}" srcOrd="0" destOrd="0" parTransId="{2A8204ED-60DD-4738-B7D0-A4489C5355CE}" sibTransId="{0E0FB81A-24DB-43DB-93C7-CDE3C0B0392A}"/>
    <dgm:cxn modelId="{C0CEE969-2EB2-482F-A9CB-C2E84ADF506A}" type="presOf" srcId="{4FFE3BA5-48DF-4DAB-9B0A-57A26794262F}" destId="{272698E1-7CAE-4AC8-A15C-814797F7FB07}" srcOrd="0" destOrd="0" presId="urn:microsoft.com/office/officeart/2005/8/layout/hProcess3"/>
    <dgm:cxn modelId="{A1FCF493-559A-4BD2-A883-2EF95DABF6C4}" srcId="{3ADB181C-98B6-4B54-8C2D-3F80324C0E92}" destId="{12C42CED-3045-46A2-8C9F-7F986F1E786A}" srcOrd="1" destOrd="0" parTransId="{EFFEDB3E-08A9-48BC-B2EE-ED547B2670F8}" sibTransId="{380DD95F-DE95-4114-8006-FC3780395F6E}"/>
    <dgm:cxn modelId="{BF93E199-DC87-414B-9C4E-4D22D4B0A7A6}" srcId="{3ADB181C-98B6-4B54-8C2D-3F80324C0E92}" destId="{4FFE3BA5-48DF-4DAB-9B0A-57A26794262F}" srcOrd="2" destOrd="0" parTransId="{D331C9A5-41BC-428B-860A-818DEB96BF36}" sibTransId="{0FA4D090-8E4E-430B-AF12-42DA7FADF970}"/>
    <dgm:cxn modelId="{F5036FE6-D6FF-4D37-9B0B-991E4A9D8081}" type="presOf" srcId="{12C42CED-3045-46A2-8C9F-7F986F1E786A}" destId="{12D2D510-FE46-4847-867B-3397119B42E1}" srcOrd="0" destOrd="0" presId="urn:microsoft.com/office/officeart/2005/8/layout/hProcess3"/>
    <dgm:cxn modelId="{D74012F3-54CD-47E0-B370-3E678A4FB19F}" type="presOf" srcId="{47F5CA0F-D3EF-46CA-9AAD-63639067F465}" destId="{18131C68-94A9-4EB1-A787-9B2410C950D3}" srcOrd="0" destOrd="0" presId="urn:microsoft.com/office/officeart/2005/8/layout/hProcess3"/>
    <dgm:cxn modelId="{A5AC367C-EEE4-4DCF-BBB5-EF59633C5795}" type="presParOf" srcId="{A8A60F10-F60A-4BED-8048-F9D7779EEA96}" destId="{686FB2D6-CFDD-4C4B-93E5-A790C678E54D}" srcOrd="0" destOrd="0" presId="urn:microsoft.com/office/officeart/2005/8/layout/hProcess3"/>
    <dgm:cxn modelId="{196842CA-B602-40E3-9A37-1F6C9A899001}" type="presParOf" srcId="{A8A60F10-F60A-4BED-8048-F9D7779EEA96}" destId="{5EE2321B-AD5B-41BF-983E-513B75BFDBB0}" srcOrd="1" destOrd="0" presId="urn:microsoft.com/office/officeart/2005/8/layout/hProcess3"/>
    <dgm:cxn modelId="{4D6136B0-664F-4F22-8DF2-7CFA56116417}" type="presParOf" srcId="{5EE2321B-AD5B-41BF-983E-513B75BFDBB0}" destId="{2AE8DF1D-1DDC-45CF-BBCE-C62DDEFDB981}" srcOrd="0" destOrd="0" presId="urn:microsoft.com/office/officeart/2005/8/layout/hProcess3"/>
    <dgm:cxn modelId="{4A540BA4-5739-4593-8E36-9BBDEB54D4BA}" type="presParOf" srcId="{5EE2321B-AD5B-41BF-983E-513B75BFDBB0}" destId="{F4BA418E-C8BE-467E-B3B1-80FBC6C59D36}" srcOrd="1" destOrd="0" presId="urn:microsoft.com/office/officeart/2005/8/layout/hProcess3"/>
    <dgm:cxn modelId="{7BAB4264-2928-4B49-A2BE-C8589941B6AE}" type="presParOf" srcId="{F4BA418E-C8BE-467E-B3B1-80FBC6C59D36}" destId="{98684E7E-0BDF-436D-AF0C-4BAF081DF8AD}" srcOrd="0" destOrd="0" presId="urn:microsoft.com/office/officeart/2005/8/layout/hProcess3"/>
    <dgm:cxn modelId="{4F9EA3CC-4E71-404E-97A0-5B2262A12C0B}" type="presParOf" srcId="{F4BA418E-C8BE-467E-B3B1-80FBC6C59D36}" destId="{18131C68-94A9-4EB1-A787-9B2410C950D3}" srcOrd="1" destOrd="0" presId="urn:microsoft.com/office/officeart/2005/8/layout/hProcess3"/>
    <dgm:cxn modelId="{F7E81B23-B9FD-46EE-B7A7-C95B60E40DD9}" type="presParOf" srcId="{F4BA418E-C8BE-467E-B3B1-80FBC6C59D36}" destId="{518D0CF2-2484-4563-B071-E3AFA1DF2664}" srcOrd="2" destOrd="0" presId="urn:microsoft.com/office/officeart/2005/8/layout/hProcess3"/>
    <dgm:cxn modelId="{6AB53FF6-2DF4-45FA-B95A-65FF004EF8EE}" type="presParOf" srcId="{F4BA418E-C8BE-467E-B3B1-80FBC6C59D36}" destId="{0363F0A1-3E16-4F61-8384-8D11C10CADEC}" srcOrd="3" destOrd="0" presId="urn:microsoft.com/office/officeart/2005/8/layout/hProcess3"/>
    <dgm:cxn modelId="{ABBF8B06-73E1-45DF-9D68-0EB998F1CF04}" type="presParOf" srcId="{5EE2321B-AD5B-41BF-983E-513B75BFDBB0}" destId="{C8CE5418-0355-4812-9E01-79ADE78E8936}" srcOrd="2" destOrd="0" presId="urn:microsoft.com/office/officeart/2005/8/layout/hProcess3"/>
    <dgm:cxn modelId="{DC9BCA45-367B-4361-99BF-27A8D240EEEA}" type="presParOf" srcId="{5EE2321B-AD5B-41BF-983E-513B75BFDBB0}" destId="{CCFCE977-451A-4AA1-A55E-04936C373EA9}" srcOrd="3" destOrd="0" presId="urn:microsoft.com/office/officeart/2005/8/layout/hProcess3"/>
    <dgm:cxn modelId="{20919914-AED6-4757-88AE-BC8C4C30838A}" type="presParOf" srcId="{CCFCE977-451A-4AA1-A55E-04936C373EA9}" destId="{7EBD5562-937D-4C77-AFB9-AC256FA34420}" srcOrd="0" destOrd="0" presId="urn:microsoft.com/office/officeart/2005/8/layout/hProcess3"/>
    <dgm:cxn modelId="{869F5CDB-6D1B-440F-BAC4-CD0A1E666995}" type="presParOf" srcId="{CCFCE977-451A-4AA1-A55E-04936C373EA9}" destId="{12D2D510-FE46-4847-867B-3397119B42E1}" srcOrd="1" destOrd="0" presId="urn:microsoft.com/office/officeart/2005/8/layout/hProcess3"/>
    <dgm:cxn modelId="{9F18D372-8F6F-4CAC-92EE-04C7A9D84D4A}" type="presParOf" srcId="{CCFCE977-451A-4AA1-A55E-04936C373EA9}" destId="{E1788018-FE7D-4705-8DA1-34934E2990F5}" srcOrd="2" destOrd="0" presId="urn:microsoft.com/office/officeart/2005/8/layout/hProcess3"/>
    <dgm:cxn modelId="{19C839EA-CB2E-4AA8-AFE9-BAA9605BED43}" type="presParOf" srcId="{CCFCE977-451A-4AA1-A55E-04936C373EA9}" destId="{B4CC430A-1291-49E5-B90D-F2E9DCFE524A}" srcOrd="3" destOrd="0" presId="urn:microsoft.com/office/officeart/2005/8/layout/hProcess3"/>
    <dgm:cxn modelId="{BD926BC5-ED7D-472D-B736-9E5226A75F59}" type="presParOf" srcId="{5EE2321B-AD5B-41BF-983E-513B75BFDBB0}" destId="{F5ECE9E6-0290-43ED-BCF4-92FC7C9D5B8C}" srcOrd="4" destOrd="0" presId="urn:microsoft.com/office/officeart/2005/8/layout/hProcess3"/>
    <dgm:cxn modelId="{161DB740-981A-4561-B17A-0823662535FC}" type="presParOf" srcId="{5EE2321B-AD5B-41BF-983E-513B75BFDBB0}" destId="{1220021C-A7B5-4EDE-9204-F282675CF5B0}" srcOrd="5" destOrd="0" presId="urn:microsoft.com/office/officeart/2005/8/layout/hProcess3"/>
    <dgm:cxn modelId="{BDC4EC74-BE3F-41BA-8E41-6A83E154CD6D}" type="presParOf" srcId="{1220021C-A7B5-4EDE-9204-F282675CF5B0}" destId="{25259D95-54A4-4C78-A2A5-9F7799893CD5}" srcOrd="0" destOrd="0" presId="urn:microsoft.com/office/officeart/2005/8/layout/hProcess3"/>
    <dgm:cxn modelId="{8B7E869F-4225-4956-9C5D-2E9AD9406C6F}" type="presParOf" srcId="{1220021C-A7B5-4EDE-9204-F282675CF5B0}" destId="{272698E1-7CAE-4AC8-A15C-814797F7FB07}" srcOrd="1" destOrd="0" presId="urn:microsoft.com/office/officeart/2005/8/layout/hProcess3"/>
    <dgm:cxn modelId="{1D5385BB-AB84-4739-95ED-B6D508FA2B70}" type="presParOf" srcId="{1220021C-A7B5-4EDE-9204-F282675CF5B0}" destId="{853643F1-EBEB-41B8-A47B-CA47139BECB1}" srcOrd="2" destOrd="0" presId="urn:microsoft.com/office/officeart/2005/8/layout/hProcess3"/>
    <dgm:cxn modelId="{E65F484A-CDCC-4060-B218-61161BFD9705}" type="presParOf" srcId="{1220021C-A7B5-4EDE-9204-F282675CF5B0}" destId="{647CAAC3-2F0E-4B7A-B640-C1D1602E6968}" srcOrd="3" destOrd="0" presId="urn:microsoft.com/office/officeart/2005/8/layout/hProcess3"/>
    <dgm:cxn modelId="{0F45350C-C200-44DF-8F47-6CEA717D3D92}" type="presParOf" srcId="{5EE2321B-AD5B-41BF-983E-513B75BFDBB0}" destId="{815C11C9-E308-4C51-BCB7-D6353BBC71EF}" srcOrd="6" destOrd="0" presId="urn:microsoft.com/office/officeart/2005/8/layout/hProcess3"/>
    <dgm:cxn modelId="{07FB3886-DF5B-4740-B1FE-B5F09E672BDD}" type="presParOf" srcId="{5EE2321B-AD5B-41BF-983E-513B75BFDBB0}" destId="{F7DD5594-E308-4D2A-9BF2-93DED3650F02}" srcOrd="7" destOrd="0" presId="urn:microsoft.com/office/officeart/2005/8/layout/hProcess3"/>
    <dgm:cxn modelId="{D8897295-584B-419E-81FA-5F56478094C5}" type="presParOf" srcId="{5EE2321B-AD5B-41BF-983E-513B75BFDBB0}" destId="{5A6777D3-97DE-4525-AB00-FE4DE8C258C0}"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4298DAFE-F471-4390-AD57-8DAEF6754BDA}"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018EB893-7D3D-4278-8B12-88699585B575}">
      <dgm:prSet phldrT="[Text]"/>
      <dgm:spPr>
        <a:ln>
          <a:solidFill>
            <a:srgbClr val="7030A0"/>
          </a:solidFill>
        </a:ln>
      </dgm:spPr>
      <dgm:t>
        <a:bodyPr/>
        <a:lstStyle/>
        <a:p>
          <a:pPr algn="ctr"/>
          <a:r>
            <a:rPr lang="en-US" dirty="0"/>
            <a:t>To assist Plan Sponsor in fulfilling their </a:t>
          </a:r>
          <a:r>
            <a:rPr lang="en-US" b="1" u="sng" dirty="0"/>
            <a:t>fiduciary duty</a:t>
          </a:r>
          <a:r>
            <a:rPr lang="en-US" dirty="0"/>
            <a:t> to ensure fees are “reasonable”</a:t>
          </a:r>
        </a:p>
      </dgm:t>
    </dgm:pt>
    <dgm:pt modelId="{2C0EDC24-ACD9-4133-8B72-2652080837AE}" type="parTrans" cxnId="{15A15BC9-E8C7-4E65-BF32-79208C3F6134}">
      <dgm:prSet/>
      <dgm:spPr/>
      <dgm:t>
        <a:bodyPr/>
        <a:lstStyle/>
        <a:p>
          <a:endParaRPr lang="en-US"/>
        </a:p>
      </dgm:t>
    </dgm:pt>
    <dgm:pt modelId="{EEDAE988-BB2C-48F3-B207-C696C793EF30}" type="sibTrans" cxnId="{15A15BC9-E8C7-4E65-BF32-79208C3F6134}">
      <dgm:prSet/>
      <dgm:spPr/>
      <dgm:t>
        <a:bodyPr/>
        <a:lstStyle/>
        <a:p>
          <a:endParaRPr lang="en-US"/>
        </a:p>
      </dgm:t>
    </dgm:pt>
    <dgm:pt modelId="{F5D0D5FB-48CA-4E58-B24E-E9357523CE9D}">
      <dgm:prSet phldrT="[Text]"/>
      <dgm:spPr/>
      <dgm:t>
        <a:bodyPr/>
        <a:lstStyle/>
        <a:p>
          <a:endParaRPr lang="en-US" dirty="0"/>
        </a:p>
      </dgm:t>
    </dgm:pt>
    <dgm:pt modelId="{BAC73888-E989-4B7A-8E05-0327DC18836C}" type="parTrans" cxnId="{D141DE76-AE7E-4581-9526-E00CEBAB2427}">
      <dgm:prSet/>
      <dgm:spPr/>
      <dgm:t>
        <a:bodyPr/>
        <a:lstStyle/>
        <a:p>
          <a:endParaRPr lang="en-US"/>
        </a:p>
      </dgm:t>
    </dgm:pt>
    <dgm:pt modelId="{830C92A7-182F-4283-A11F-CBC0627CB3FA}" type="sibTrans" cxnId="{D141DE76-AE7E-4581-9526-E00CEBAB2427}">
      <dgm:prSet/>
      <dgm:spPr/>
      <dgm:t>
        <a:bodyPr/>
        <a:lstStyle/>
        <a:p>
          <a:endParaRPr lang="en-US"/>
        </a:p>
      </dgm:t>
    </dgm:pt>
    <dgm:pt modelId="{EFECB0BC-FF6B-4853-B11D-8CDAA1B44CB2}">
      <dgm:prSet phldrT="[Text]"/>
      <dgm:spPr/>
      <dgm:t>
        <a:bodyPr/>
        <a:lstStyle/>
        <a:p>
          <a:r>
            <a:rPr lang="en-US" dirty="0"/>
            <a:t>Must be provided to fiduciaries annually</a:t>
          </a:r>
        </a:p>
      </dgm:t>
    </dgm:pt>
    <dgm:pt modelId="{A1A9E069-CB0C-4130-B923-E1D13ACE8844}" type="sibTrans" cxnId="{8289E552-25BC-4852-98E8-26B5F4FFCDB3}">
      <dgm:prSet/>
      <dgm:spPr/>
      <dgm:t>
        <a:bodyPr/>
        <a:lstStyle/>
        <a:p>
          <a:endParaRPr lang="en-US"/>
        </a:p>
      </dgm:t>
    </dgm:pt>
    <dgm:pt modelId="{79599BBF-85FD-4932-A192-9A0AED3BA32A}" type="parTrans" cxnId="{8289E552-25BC-4852-98E8-26B5F4FFCDB3}">
      <dgm:prSet/>
      <dgm:spPr/>
      <dgm:t>
        <a:bodyPr/>
        <a:lstStyle/>
        <a:p>
          <a:endParaRPr lang="en-US"/>
        </a:p>
      </dgm:t>
    </dgm:pt>
    <dgm:pt modelId="{E08A9A85-6E5B-4FBD-9A7E-57E5AA4BD577}">
      <dgm:prSet phldrT="[Text]"/>
      <dgm:spPr/>
      <dgm:t>
        <a:bodyPr/>
        <a:lstStyle/>
        <a:p>
          <a:r>
            <a:rPr lang="en-US" dirty="0"/>
            <a:t>Requires disclosure of service provider’s fiduciary status</a:t>
          </a:r>
        </a:p>
      </dgm:t>
    </dgm:pt>
    <dgm:pt modelId="{AD157505-209F-4DC5-AD65-1F98FED30D75}" type="parTrans" cxnId="{98588E2B-CB0F-4261-B70D-D9035512D08E}">
      <dgm:prSet/>
      <dgm:spPr/>
      <dgm:t>
        <a:bodyPr/>
        <a:lstStyle/>
        <a:p>
          <a:endParaRPr lang="en-US"/>
        </a:p>
      </dgm:t>
    </dgm:pt>
    <dgm:pt modelId="{F415DF0E-2F4A-44A2-B28A-E1D2F83D04EE}" type="sibTrans" cxnId="{98588E2B-CB0F-4261-B70D-D9035512D08E}">
      <dgm:prSet/>
      <dgm:spPr/>
      <dgm:t>
        <a:bodyPr/>
        <a:lstStyle/>
        <a:p>
          <a:endParaRPr lang="en-US"/>
        </a:p>
      </dgm:t>
    </dgm:pt>
    <dgm:pt modelId="{39DB6393-F6DD-4683-AE74-D684F67300CA}">
      <dgm:prSet phldrT="[Text]"/>
      <dgm:spPr/>
      <dgm:t>
        <a:bodyPr/>
        <a:lstStyle/>
        <a:p>
          <a:r>
            <a:rPr lang="en-US" dirty="0"/>
            <a:t>Service provider reasonably expects to receive $1,000 or more in direct or indirect compensation</a:t>
          </a:r>
        </a:p>
      </dgm:t>
    </dgm:pt>
    <dgm:pt modelId="{E0765EB4-8F21-48DB-BDF1-3057EABD7E85}" type="parTrans" cxnId="{3202D745-9E5E-4AF5-B0D8-A6FCD5FDD900}">
      <dgm:prSet/>
      <dgm:spPr/>
      <dgm:t>
        <a:bodyPr/>
        <a:lstStyle/>
        <a:p>
          <a:endParaRPr lang="en-US"/>
        </a:p>
      </dgm:t>
    </dgm:pt>
    <dgm:pt modelId="{9D96411B-6E2D-4EBD-BBA6-0DCD9DAF60A9}" type="sibTrans" cxnId="{3202D745-9E5E-4AF5-B0D8-A6FCD5FDD900}">
      <dgm:prSet/>
      <dgm:spPr/>
      <dgm:t>
        <a:bodyPr/>
        <a:lstStyle/>
        <a:p>
          <a:endParaRPr lang="en-US"/>
        </a:p>
      </dgm:t>
    </dgm:pt>
    <dgm:pt modelId="{B2C23822-71F6-4B17-AFA5-4D3543B67C4D}" type="pres">
      <dgm:prSet presAssocID="{4298DAFE-F471-4390-AD57-8DAEF6754BDA}" presName="Name0" presStyleCnt="0">
        <dgm:presLayoutVars>
          <dgm:dir/>
          <dgm:animLvl val="lvl"/>
          <dgm:resizeHandles val="exact"/>
        </dgm:presLayoutVars>
      </dgm:prSet>
      <dgm:spPr/>
    </dgm:pt>
    <dgm:pt modelId="{0923A951-2F0D-46AF-BD02-63ADD38D8704}" type="pres">
      <dgm:prSet presAssocID="{018EB893-7D3D-4278-8B12-88699585B575}" presName="linNode" presStyleCnt="0"/>
      <dgm:spPr/>
    </dgm:pt>
    <dgm:pt modelId="{C1577ED3-8EF3-457E-A0A9-2B1BD65539DD}" type="pres">
      <dgm:prSet presAssocID="{018EB893-7D3D-4278-8B12-88699585B575}" presName="parTx" presStyleLbl="revTx" presStyleIdx="0" presStyleCnt="2" custScaleX="105669" custScaleY="73081">
        <dgm:presLayoutVars>
          <dgm:chMax val="1"/>
          <dgm:bulletEnabled val="1"/>
        </dgm:presLayoutVars>
      </dgm:prSet>
      <dgm:spPr/>
    </dgm:pt>
    <dgm:pt modelId="{A8416002-F66D-4080-85F6-BF87E5DD4685}" type="pres">
      <dgm:prSet presAssocID="{018EB893-7D3D-4278-8B12-88699585B575}" presName="bracket" presStyleLbl="parChTrans1D1" presStyleIdx="0" presStyleCnt="2"/>
      <dgm:spPr/>
    </dgm:pt>
    <dgm:pt modelId="{5B51FBE8-7AED-49AD-B8EA-BE3D3128F0FF}" type="pres">
      <dgm:prSet presAssocID="{018EB893-7D3D-4278-8B12-88699585B575}" presName="spH" presStyleCnt="0"/>
      <dgm:spPr/>
    </dgm:pt>
    <dgm:pt modelId="{6C43FB31-2B5A-4ADF-903E-568FD4DBA6BA}" type="pres">
      <dgm:prSet presAssocID="{018EB893-7D3D-4278-8B12-88699585B575}" presName="desTx" presStyleLbl="node1" presStyleIdx="0" presStyleCnt="1" custScaleX="84348" custScaleY="102383">
        <dgm:presLayoutVars>
          <dgm:bulletEnabled val="1"/>
        </dgm:presLayoutVars>
      </dgm:prSet>
      <dgm:spPr/>
    </dgm:pt>
    <dgm:pt modelId="{14F44758-674A-4884-9B17-2A8D98A9F8D2}" type="pres">
      <dgm:prSet presAssocID="{EEDAE988-BB2C-48F3-B207-C696C793EF30}" presName="spV" presStyleCnt="0"/>
      <dgm:spPr/>
    </dgm:pt>
    <dgm:pt modelId="{0B2E688D-DC98-4B86-91C1-55A30202224D}" type="pres">
      <dgm:prSet presAssocID="{F5D0D5FB-48CA-4E58-B24E-E9357523CE9D}" presName="linNode" presStyleCnt="0"/>
      <dgm:spPr/>
    </dgm:pt>
    <dgm:pt modelId="{637396D2-BA62-490C-A989-64E11E0942B4}" type="pres">
      <dgm:prSet presAssocID="{F5D0D5FB-48CA-4E58-B24E-E9357523CE9D}" presName="parTx" presStyleLbl="revTx" presStyleIdx="1" presStyleCnt="2">
        <dgm:presLayoutVars>
          <dgm:chMax val="1"/>
          <dgm:bulletEnabled val="1"/>
        </dgm:presLayoutVars>
      </dgm:prSet>
      <dgm:spPr/>
    </dgm:pt>
    <dgm:pt modelId="{7AE40AAD-9984-4BBF-ABB3-B669FB4EEF3C}" type="pres">
      <dgm:prSet presAssocID="{F5D0D5FB-48CA-4E58-B24E-E9357523CE9D}" presName="bracket" presStyleLbl="parChTrans1D1" presStyleIdx="1" presStyleCnt="2" custFlipHor="1" custScaleX="95320"/>
      <dgm:spPr>
        <a:ln>
          <a:solidFill>
            <a:schemeClr val="bg1"/>
          </a:solidFill>
        </a:ln>
      </dgm:spPr>
    </dgm:pt>
    <dgm:pt modelId="{8E1D776A-FC12-4F7C-BB41-790687B8FEE1}" type="pres">
      <dgm:prSet presAssocID="{F5D0D5FB-48CA-4E58-B24E-E9357523CE9D}" presName="spH" presStyleCnt="0"/>
      <dgm:spPr/>
    </dgm:pt>
  </dgm:ptLst>
  <dgm:cxnLst>
    <dgm:cxn modelId="{A2329503-1C5D-48CE-9A54-BD26B92A40A9}" type="presOf" srcId="{018EB893-7D3D-4278-8B12-88699585B575}" destId="{C1577ED3-8EF3-457E-A0A9-2B1BD65539DD}" srcOrd="0" destOrd="0" presId="urn:diagrams.loki3.com/BracketList"/>
    <dgm:cxn modelId="{9EF1640C-E467-4968-A0FB-CA136A46D28C}" type="presOf" srcId="{E08A9A85-6E5B-4FBD-9A7E-57E5AA4BD577}" destId="{6C43FB31-2B5A-4ADF-903E-568FD4DBA6BA}" srcOrd="0" destOrd="2" presId="urn:diagrams.loki3.com/BracketList"/>
    <dgm:cxn modelId="{20C2B02A-6D77-4174-ABAB-7E4FC42C8D38}" type="presOf" srcId="{4298DAFE-F471-4390-AD57-8DAEF6754BDA}" destId="{B2C23822-71F6-4B17-AFA5-4D3543B67C4D}" srcOrd="0" destOrd="0" presId="urn:diagrams.loki3.com/BracketList"/>
    <dgm:cxn modelId="{98588E2B-CB0F-4261-B70D-D9035512D08E}" srcId="{018EB893-7D3D-4278-8B12-88699585B575}" destId="{E08A9A85-6E5B-4FBD-9A7E-57E5AA4BD577}" srcOrd="2" destOrd="0" parTransId="{AD157505-209F-4DC5-AD65-1F98FED30D75}" sibTransId="{F415DF0E-2F4A-44A2-B28A-E1D2F83D04EE}"/>
    <dgm:cxn modelId="{3202D745-9E5E-4AF5-B0D8-A6FCD5FDD900}" srcId="{018EB893-7D3D-4278-8B12-88699585B575}" destId="{39DB6393-F6DD-4683-AE74-D684F67300CA}" srcOrd="1" destOrd="0" parTransId="{E0765EB4-8F21-48DB-BDF1-3057EABD7E85}" sibTransId="{9D96411B-6E2D-4EBD-BBA6-0DCD9DAF60A9}"/>
    <dgm:cxn modelId="{FECFE946-6DA7-4DF6-9098-C85C10D882F9}" type="presOf" srcId="{F5D0D5FB-48CA-4E58-B24E-E9357523CE9D}" destId="{637396D2-BA62-490C-A989-64E11E0942B4}" srcOrd="0" destOrd="0" presId="urn:diagrams.loki3.com/BracketList"/>
    <dgm:cxn modelId="{8289E552-25BC-4852-98E8-26B5F4FFCDB3}" srcId="{018EB893-7D3D-4278-8B12-88699585B575}" destId="{EFECB0BC-FF6B-4853-B11D-8CDAA1B44CB2}" srcOrd="0" destOrd="0" parTransId="{79599BBF-85FD-4932-A192-9A0AED3BA32A}" sibTransId="{A1A9E069-CB0C-4130-B923-E1D13ACE8844}"/>
    <dgm:cxn modelId="{D141DE76-AE7E-4581-9526-E00CEBAB2427}" srcId="{4298DAFE-F471-4390-AD57-8DAEF6754BDA}" destId="{F5D0D5FB-48CA-4E58-B24E-E9357523CE9D}" srcOrd="1" destOrd="0" parTransId="{BAC73888-E989-4B7A-8E05-0327DC18836C}" sibTransId="{830C92A7-182F-4283-A11F-CBC0627CB3FA}"/>
    <dgm:cxn modelId="{EB1DB57A-3F70-43A6-BFB8-2E8081C22643}" type="presOf" srcId="{EFECB0BC-FF6B-4853-B11D-8CDAA1B44CB2}" destId="{6C43FB31-2B5A-4ADF-903E-568FD4DBA6BA}" srcOrd="0" destOrd="0" presId="urn:diagrams.loki3.com/BracketList"/>
    <dgm:cxn modelId="{9B6E4A8E-9FB2-42D3-A2A4-111C956B6839}" type="presOf" srcId="{39DB6393-F6DD-4683-AE74-D684F67300CA}" destId="{6C43FB31-2B5A-4ADF-903E-568FD4DBA6BA}" srcOrd="0" destOrd="1" presId="urn:diagrams.loki3.com/BracketList"/>
    <dgm:cxn modelId="{15A15BC9-E8C7-4E65-BF32-79208C3F6134}" srcId="{4298DAFE-F471-4390-AD57-8DAEF6754BDA}" destId="{018EB893-7D3D-4278-8B12-88699585B575}" srcOrd="0" destOrd="0" parTransId="{2C0EDC24-ACD9-4133-8B72-2652080837AE}" sibTransId="{EEDAE988-BB2C-48F3-B207-C696C793EF30}"/>
    <dgm:cxn modelId="{8E1C1AAF-31D9-4F04-A792-66DCF4137AD2}" type="presParOf" srcId="{B2C23822-71F6-4B17-AFA5-4D3543B67C4D}" destId="{0923A951-2F0D-46AF-BD02-63ADD38D8704}" srcOrd="0" destOrd="0" presId="urn:diagrams.loki3.com/BracketList"/>
    <dgm:cxn modelId="{3C6EC853-7AD2-42B7-987D-A1FECB37E518}" type="presParOf" srcId="{0923A951-2F0D-46AF-BD02-63ADD38D8704}" destId="{C1577ED3-8EF3-457E-A0A9-2B1BD65539DD}" srcOrd="0" destOrd="0" presId="urn:diagrams.loki3.com/BracketList"/>
    <dgm:cxn modelId="{1478378C-791D-4F42-94D6-734C351AFF12}" type="presParOf" srcId="{0923A951-2F0D-46AF-BD02-63ADD38D8704}" destId="{A8416002-F66D-4080-85F6-BF87E5DD4685}" srcOrd="1" destOrd="0" presId="urn:diagrams.loki3.com/BracketList"/>
    <dgm:cxn modelId="{F1520E98-78A8-4508-8FCF-30E9E9AFAF75}" type="presParOf" srcId="{0923A951-2F0D-46AF-BD02-63ADD38D8704}" destId="{5B51FBE8-7AED-49AD-B8EA-BE3D3128F0FF}" srcOrd="2" destOrd="0" presId="urn:diagrams.loki3.com/BracketList"/>
    <dgm:cxn modelId="{5A69BB0C-6C62-4B19-AEAF-F272AFB690BA}" type="presParOf" srcId="{0923A951-2F0D-46AF-BD02-63ADD38D8704}" destId="{6C43FB31-2B5A-4ADF-903E-568FD4DBA6BA}" srcOrd="3" destOrd="0" presId="urn:diagrams.loki3.com/BracketList"/>
    <dgm:cxn modelId="{D913158C-1052-47E5-B755-6547960B5DFC}" type="presParOf" srcId="{B2C23822-71F6-4B17-AFA5-4D3543B67C4D}" destId="{14F44758-674A-4884-9B17-2A8D98A9F8D2}" srcOrd="1" destOrd="0" presId="urn:diagrams.loki3.com/BracketList"/>
    <dgm:cxn modelId="{3BADC6FC-2B9E-4BED-9B9D-791644163C9F}" type="presParOf" srcId="{B2C23822-71F6-4B17-AFA5-4D3543B67C4D}" destId="{0B2E688D-DC98-4B86-91C1-55A30202224D}" srcOrd="2" destOrd="0" presId="urn:diagrams.loki3.com/BracketList"/>
    <dgm:cxn modelId="{21C8C936-A3E9-4F32-9F03-C0CE56BD71BA}" type="presParOf" srcId="{0B2E688D-DC98-4B86-91C1-55A30202224D}" destId="{637396D2-BA62-490C-A989-64E11E0942B4}" srcOrd="0" destOrd="0" presId="urn:diagrams.loki3.com/BracketList"/>
    <dgm:cxn modelId="{2A9FDCEB-9F47-4D9D-8DCB-180015C365F6}" type="presParOf" srcId="{0B2E688D-DC98-4B86-91C1-55A30202224D}" destId="{7AE40AAD-9984-4BBF-ABB3-B669FB4EEF3C}" srcOrd="1" destOrd="0" presId="urn:diagrams.loki3.com/BracketList"/>
    <dgm:cxn modelId="{3B643415-FD6E-4621-9F30-104F4BEB82DE}" type="presParOf" srcId="{0B2E688D-DC98-4B86-91C1-55A30202224D}" destId="{8E1D776A-FC12-4F7C-BB41-790687B8FEE1}" srcOrd="2"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1D8C9459-9DE8-42E6-A962-42751121E80A}"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8C4B8CAD-672B-4C25-8C05-0970FB18B964}">
      <dgm:prSet phldrT="[Text]"/>
      <dgm:spPr/>
      <dgm:t>
        <a:bodyPr/>
        <a:lstStyle/>
        <a:p>
          <a:r>
            <a:rPr lang="en-US" dirty="0"/>
            <a:t>The CAA requires plan sponsors to analyze non-quantitative treatment limitations on mental health/substance abuse disorder (MH/SUD) benefits to show parity with medical and surgical care (Med/Surg):</a:t>
          </a:r>
        </a:p>
      </dgm:t>
    </dgm:pt>
    <dgm:pt modelId="{0F547C58-38F1-4C31-8DBC-FB4E1FA05072}" type="parTrans" cxnId="{A1512767-CC2C-4218-93B7-6E1974F706B6}">
      <dgm:prSet/>
      <dgm:spPr/>
      <dgm:t>
        <a:bodyPr/>
        <a:lstStyle/>
        <a:p>
          <a:endParaRPr lang="en-US"/>
        </a:p>
      </dgm:t>
    </dgm:pt>
    <dgm:pt modelId="{B724B55C-DB21-4FB6-9B0A-2A0A63E500D0}" type="sibTrans" cxnId="{A1512767-CC2C-4218-93B7-6E1974F706B6}">
      <dgm:prSet/>
      <dgm:spPr/>
      <dgm:t>
        <a:bodyPr/>
        <a:lstStyle/>
        <a:p>
          <a:endParaRPr lang="en-US"/>
        </a:p>
      </dgm:t>
    </dgm:pt>
    <dgm:pt modelId="{ED604C69-1E2E-47FE-A9F5-790B2967C9AD}">
      <dgm:prSet phldrT="[Text]"/>
      <dgm:spPr/>
      <dgm:t>
        <a:bodyPr/>
        <a:lstStyle/>
        <a:p>
          <a:r>
            <a:rPr lang="en-US" dirty="0"/>
            <a:t>Required as of 2/10/2021</a:t>
          </a:r>
        </a:p>
      </dgm:t>
    </dgm:pt>
    <dgm:pt modelId="{4E667A07-7CBB-4639-BFF5-8178498FB266}" type="parTrans" cxnId="{B3CF0900-97FA-4003-8E39-7AF965CC5F5A}">
      <dgm:prSet/>
      <dgm:spPr/>
      <dgm:t>
        <a:bodyPr/>
        <a:lstStyle/>
        <a:p>
          <a:endParaRPr lang="en-US"/>
        </a:p>
      </dgm:t>
    </dgm:pt>
    <dgm:pt modelId="{A02534AB-7843-4830-92F9-CFFE1143117B}" type="sibTrans" cxnId="{B3CF0900-97FA-4003-8E39-7AF965CC5F5A}">
      <dgm:prSet/>
      <dgm:spPr/>
      <dgm:t>
        <a:bodyPr/>
        <a:lstStyle/>
        <a:p>
          <a:endParaRPr lang="en-US"/>
        </a:p>
      </dgm:t>
    </dgm:pt>
    <dgm:pt modelId="{624FCED3-A7F9-496E-AA92-9733D5FCD3BB}">
      <dgm:prSet phldrT="[Text]"/>
      <dgm:spPr/>
      <dgm:t>
        <a:bodyPr/>
        <a:lstStyle/>
        <a:p>
          <a:r>
            <a:rPr lang="en-US" dirty="0"/>
            <a:t>NQTL must be performed annually and is extremely complex</a:t>
          </a:r>
        </a:p>
      </dgm:t>
    </dgm:pt>
    <dgm:pt modelId="{D7A5C8A4-693A-4437-A5D7-8B1D9EF3CD83}" type="parTrans" cxnId="{E9B5E5C9-2D64-4496-BA20-077311C96C70}">
      <dgm:prSet/>
      <dgm:spPr/>
      <dgm:t>
        <a:bodyPr/>
        <a:lstStyle/>
        <a:p>
          <a:endParaRPr lang="en-US"/>
        </a:p>
      </dgm:t>
    </dgm:pt>
    <dgm:pt modelId="{A6B8CBC4-538A-4B6D-B6A0-6DB65CE1DEE6}" type="sibTrans" cxnId="{E9B5E5C9-2D64-4496-BA20-077311C96C70}">
      <dgm:prSet/>
      <dgm:spPr/>
      <dgm:t>
        <a:bodyPr/>
        <a:lstStyle/>
        <a:p>
          <a:endParaRPr lang="en-US"/>
        </a:p>
      </dgm:t>
    </dgm:pt>
    <dgm:pt modelId="{DF31F3D3-E9F5-4566-ACA9-CBE5F67C5F7E}">
      <dgm:prSet phldrT="[Text]"/>
      <dgm:spPr/>
      <dgm:t>
        <a:bodyPr/>
        <a:lstStyle/>
        <a:p>
          <a:r>
            <a:rPr lang="en-US" dirty="0"/>
            <a:t>NQTLs are limits on the scope or duration of treatment that are not expressed numerically (such as medical management standards, formulary design, step therapy protocols and methods for determining usual, customary and reasonable charges)</a:t>
          </a:r>
        </a:p>
      </dgm:t>
    </dgm:pt>
    <dgm:pt modelId="{DDAAD8E1-27E8-428A-89B5-19FBFBD367E1}" type="parTrans" cxnId="{71264F53-3F49-48CD-9F86-4778703EF6B0}">
      <dgm:prSet/>
      <dgm:spPr/>
      <dgm:t>
        <a:bodyPr/>
        <a:lstStyle/>
        <a:p>
          <a:endParaRPr lang="en-US"/>
        </a:p>
      </dgm:t>
    </dgm:pt>
    <dgm:pt modelId="{C89FE88E-0373-4062-825E-E5705EAA8A2E}" type="sibTrans" cxnId="{71264F53-3F49-48CD-9F86-4778703EF6B0}">
      <dgm:prSet/>
      <dgm:spPr/>
      <dgm:t>
        <a:bodyPr/>
        <a:lstStyle/>
        <a:p>
          <a:endParaRPr lang="en-US"/>
        </a:p>
      </dgm:t>
    </dgm:pt>
    <dgm:pt modelId="{E8AF1B5D-DE9E-4FCD-BDB4-EE5B59998147}">
      <dgm:prSet phldrT="[Text]"/>
      <dgm:spPr/>
      <dgm:t>
        <a:bodyPr/>
        <a:lstStyle/>
        <a:p>
          <a:r>
            <a:rPr lang="en-US" dirty="0"/>
            <a:t>The law requires plans to make their NQTL comparative analysis available upon request by any government agency (CMS, HHS, DOL, state authorities)</a:t>
          </a:r>
        </a:p>
      </dgm:t>
    </dgm:pt>
    <dgm:pt modelId="{E3F51934-1272-458A-ADDB-DAC02ACCDD5E}" type="parTrans" cxnId="{6A5A5882-C79B-4BF2-A914-B31C47A3CFF1}">
      <dgm:prSet/>
      <dgm:spPr/>
      <dgm:t>
        <a:bodyPr/>
        <a:lstStyle/>
        <a:p>
          <a:endParaRPr lang="en-US"/>
        </a:p>
      </dgm:t>
    </dgm:pt>
    <dgm:pt modelId="{6AA92884-2A14-41B6-8A51-087FB31519E5}" type="sibTrans" cxnId="{6A5A5882-C79B-4BF2-A914-B31C47A3CFF1}">
      <dgm:prSet/>
      <dgm:spPr/>
      <dgm:t>
        <a:bodyPr/>
        <a:lstStyle/>
        <a:p>
          <a:endParaRPr lang="en-US"/>
        </a:p>
      </dgm:t>
    </dgm:pt>
    <dgm:pt modelId="{7C48DB29-6334-4CFC-A7AC-5BB7C344A614}" type="pres">
      <dgm:prSet presAssocID="{1D8C9459-9DE8-42E6-A962-42751121E80A}" presName="Name0" presStyleCnt="0">
        <dgm:presLayoutVars>
          <dgm:dir/>
          <dgm:animLvl val="lvl"/>
          <dgm:resizeHandles/>
        </dgm:presLayoutVars>
      </dgm:prSet>
      <dgm:spPr/>
    </dgm:pt>
    <dgm:pt modelId="{84641FAB-98B8-48D4-94B6-44E35CDA535B}" type="pres">
      <dgm:prSet presAssocID="{8C4B8CAD-672B-4C25-8C05-0970FB18B964}" presName="linNode" presStyleCnt="0"/>
      <dgm:spPr/>
    </dgm:pt>
    <dgm:pt modelId="{00E3F44D-E305-4837-811D-F4239FA37161}" type="pres">
      <dgm:prSet presAssocID="{8C4B8CAD-672B-4C25-8C05-0970FB18B964}" presName="parentShp" presStyleLbl="node1" presStyleIdx="0" presStyleCnt="1">
        <dgm:presLayoutVars>
          <dgm:bulletEnabled val="1"/>
        </dgm:presLayoutVars>
      </dgm:prSet>
      <dgm:spPr/>
    </dgm:pt>
    <dgm:pt modelId="{D1DA6542-63C1-4766-AF9A-02B2F9D65570}" type="pres">
      <dgm:prSet presAssocID="{8C4B8CAD-672B-4C25-8C05-0970FB18B964}" presName="childShp" presStyleLbl="bgAccFollowNode1" presStyleIdx="0" presStyleCnt="1">
        <dgm:presLayoutVars>
          <dgm:bulletEnabled val="1"/>
        </dgm:presLayoutVars>
      </dgm:prSet>
      <dgm:spPr>
        <a:prstGeom prst="snip2DiagRect">
          <a:avLst/>
        </a:prstGeom>
      </dgm:spPr>
    </dgm:pt>
  </dgm:ptLst>
  <dgm:cxnLst>
    <dgm:cxn modelId="{B3CF0900-97FA-4003-8E39-7AF965CC5F5A}" srcId="{8C4B8CAD-672B-4C25-8C05-0970FB18B964}" destId="{ED604C69-1E2E-47FE-A9F5-790B2967C9AD}" srcOrd="0" destOrd="0" parTransId="{4E667A07-7CBB-4639-BFF5-8178498FB266}" sibTransId="{A02534AB-7843-4830-92F9-CFFE1143117B}"/>
    <dgm:cxn modelId="{6330601F-5D34-488D-9C6D-B93C1606C8FB}" type="presOf" srcId="{E8AF1B5D-DE9E-4FCD-BDB4-EE5B59998147}" destId="{D1DA6542-63C1-4766-AF9A-02B2F9D65570}" srcOrd="0" destOrd="3" presId="urn:microsoft.com/office/officeart/2005/8/layout/vList6"/>
    <dgm:cxn modelId="{A1512767-CC2C-4218-93B7-6E1974F706B6}" srcId="{1D8C9459-9DE8-42E6-A962-42751121E80A}" destId="{8C4B8CAD-672B-4C25-8C05-0970FB18B964}" srcOrd="0" destOrd="0" parTransId="{0F547C58-38F1-4C31-8DBC-FB4E1FA05072}" sibTransId="{B724B55C-DB21-4FB6-9B0A-2A0A63E500D0}"/>
    <dgm:cxn modelId="{71264F53-3F49-48CD-9F86-4778703EF6B0}" srcId="{8C4B8CAD-672B-4C25-8C05-0970FB18B964}" destId="{DF31F3D3-E9F5-4566-ACA9-CBE5F67C5F7E}" srcOrd="1" destOrd="0" parTransId="{DDAAD8E1-27E8-428A-89B5-19FBFBD367E1}" sibTransId="{C89FE88E-0373-4062-825E-E5705EAA8A2E}"/>
    <dgm:cxn modelId="{3F0E0274-5863-4C78-9D3B-DF70F28E1435}" type="presOf" srcId="{1D8C9459-9DE8-42E6-A962-42751121E80A}" destId="{7C48DB29-6334-4CFC-A7AC-5BB7C344A614}" srcOrd="0" destOrd="0" presId="urn:microsoft.com/office/officeart/2005/8/layout/vList6"/>
    <dgm:cxn modelId="{6A5A5882-C79B-4BF2-A914-B31C47A3CFF1}" srcId="{8C4B8CAD-672B-4C25-8C05-0970FB18B964}" destId="{E8AF1B5D-DE9E-4FCD-BDB4-EE5B59998147}" srcOrd="3" destOrd="0" parTransId="{E3F51934-1272-458A-ADDB-DAC02ACCDD5E}" sibTransId="{6AA92884-2A14-41B6-8A51-087FB31519E5}"/>
    <dgm:cxn modelId="{96F22297-A64E-46CF-A10B-2DEC0DD4C74F}" type="presOf" srcId="{DF31F3D3-E9F5-4566-ACA9-CBE5F67C5F7E}" destId="{D1DA6542-63C1-4766-AF9A-02B2F9D65570}" srcOrd="0" destOrd="1" presId="urn:microsoft.com/office/officeart/2005/8/layout/vList6"/>
    <dgm:cxn modelId="{0F8B12AA-D246-46D0-8A3D-E482D1B6A953}" type="presOf" srcId="{ED604C69-1E2E-47FE-A9F5-790B2967C9AD}" destId="{D1DA6542-63C1-4766-AF9A-02B2F9D65570}" srcOrd="0" destOrd="0" presId="urn:microsoft.com/office/officeart/2005/8/layout/vList6"/>
    <dgm:cxn modelId="{E9B5E5C9-2D64-4496-BA20-077311C96C70}" srcId="{8C4B8CAD-672B-4C25-8C05-0970FB18B964}" destId="{624FCED3-A7F9-496E-AA92-9733D5FCD3BB}" srcOrd="2" destOrd="0" parTransId="{D7A5C8A4-693A-4437-A5D7-8B1D9EF3CD83}" sibTransId="{A6B8CBC4-538A-4B6D-B6A0-6DB65CE1DEE6}"/>
    <dgm:cxn modelId="{867116FA-B70E-4127-ACA6-C8161731188E}" type="presOf" srcId="{624FCED3-A7F9-496E-AA92-9733D5FCD3BB}" destId="{D1DA6542-63C1-4766-AF9A-02B2F9D65570}" srcOrd="0" destOrd="2" presId="urn:microsoft.com/office/officeart/2005/8/layout/vList6"/>
    <dgm:cxn modelId="{CD6259FB-225C-4F13-AD12-8800427BAEAD}" type="presOf" srcId="{8C4B8CAD-672B-4C25-8C05-0970FB18B964}" destId="{00E3F44D-E305-4837-811D-F4239FA37161}" srcOrd="0" destOrd="0" presId="urn:microsoft.com/office/officeart/2005/8/layout/vList6"/>
    <dgm:cxn modelId="{3D663991-096D-4122-B47A-9AE824F8580B}" type="presParOf" srcId="{7C48DB29-6334-4CFC-A7AC-5BB7C344A614}" destId="{84641FAB-98B8-48D4-94B6-44E35CDA535B}" srcOrd="0" destOrd="0" presId="urn:microsoft.com/office/officeart/2005/8/layout/vList6"/>
    <dgm:cxn modelId="{C2F2EDC2-B923-41AA-8EF6-405ACD55400D}" type="presParOf" srcId="{84641FAB-98B8-48D4-94B6-44E35CDA535B}" destId="{00E3F44D-E305-4837-811D-F4239FA37161}" srcOrd="0" destOrd="0" presId="urn:microsoft.com/office/officeart/2005/8/layout/vList6"/>
    <dgm:cxn modelId="{551F095F-3E59-48DC-BD6C-6BAF254E7ADA}" type="presParOf" srcId="{84641FAB-98B8-48D4-94B6-44E35CDA535B}" destId="{D1DA6542-63C1-4766-AF9A-02B2F9D65570}"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F73DEE87-D2DC-49C5-8FCD-505CB762C635}"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B0445D38-4B8A-43D7-9D13-4A631938CF4D}">
      <dgm:prSet phldrT="[Text]"/>
      <dgm:spPr/>
      <dgm:t>
        <a:bodyPr/>
        <a:lstStyle/>
        <a:p>
          <a:r>
            <a:rPr lang="en-US" dirty="0"/>
            <a:t>July 2023, Agencies proposed new MHPEA regulations to bolster mental health parity rules and solidify NQTL comparative analysis</a:t>
          </a:r>
        </a:p>
      </dgm:t>
    </dgm:pt>
    <dgm:pt modelId="{DB7F4D52-3C3B-4E0D-BEB6-F8206536913B}" type="parTrans" cxnId="{2A6CB785-7571-4B09-A79B-803C189828D2}">
      <dgm:prSet/>
      <dgm:spPr/>
      <dgm:t>
        <a:bodyPr/>
        <a:lstStyle/>
        <a:p>
          <a:endParaRPr lang="en-US"/>
        </a:p>
      </dgm:t>
    </dgm:pt>
    <dgm:pt modelId="{75B19B40-B605-4E20-9510-68B1D374CC01}" type="sibTrans" cxnId="{2A6CB785-7571-4B09-A79B-803C189828D2}">
      <dgm:prSet/>
      <dgm:spPr/>
      <dgm:t>
        <a:bodyPr/>
        <a:lstStyle/>
        <a:p>
          <a:endParaRPr lang="en-US"/>
        </a:p>
      </dgm:t>
    </dgm:pt>
    <dgm:pt modelId="{CD3DDACE-01DC-491A-9BD7-0D426F81ACFD}">
      <dgm:prSet phldrT="[Text]"/>
      <dgm:spPr/>
      <dgm:t>
        <a:bodyPr/>
        <a:lstStyle/>
        <a:p>
          <a:r>
            <a:rPr lang="en-US" dirty="0"/>
            <a:t>Confirms eating disorders and autism spectrum disorder (ASD) are considered mental health conditions</a:t>
          </a:r>
        </a:p>
      </dgm:t>
    </dgm:pt>
    <dgm:pt modelId="{EC7B31FA-5B61-49BA-801F-4C21D3292162}" type="parTrans" cxnId="{B76C8D9E-8FE5-4A15-9021-2B5F0D8C04B2}">
      <dgm:prSet/>
      <dgm:spPr/>
      <dgm:t>
        <a:bodyPr/>
        <a:lstStyle/>
        <a:p>
          <a:endParaRPr lang="en-US"/>
        </a:p>
      </dgm:t>
    </dgm:pt>
    <dgm:pt modelId="{7474B551-BDFC-4236-B2E8-529F089B0B7F}" type="sibTrans" cxnId="{B76C8D9E-8FE5-4A15-9021-2B5F0D8C04B2}">
      <dgm:prSet/>
      <dgm:spPr/>
      <dgm:t>
        <a:bodyPr/>
        <a:lstStyle/>
        <a:p>
          <a:endParaRPr lang="en-US"/>
        </a:p>
      </dgm:t>
    </dgm:pt>
    <dgm:pt modelId="{6D0451AC-81F6-4C8D-8A6D-998920B302A5}">
      <dgm:prSet phldrT="[Text]"/>
      <dgm:spPr/>
      <dgm:t>
        <a:bodyPr/>
        <a:lstStyle/>
        <a:p>
          <a:r>
            <a:rPr lang="en-US" dirty="0"/>
            <a:t>Adds additional requirements for plans that impose NQTLs to MH/SUD benefits</a:t>
          </a:r>
        </a:p>
      </dgm:t>
    </dgm:pt>
    <dgm:pt modelId="{8F95269E-848B-4193-AAD2-DF6ECCC5D0C5}" type="parTrans" cxnId="{F1D9B1D3-1A73-4FFB-9E02-253857553334}">
      <dgm:prSet/>
      <dgm:spPr/>
      <dgm:t>
        <a:bodyPr/>
        <a:lstStyle/>
        <a:p>
          <a:endParaRPr lang="en-US"/>
        </a:p>
      </dgm:t>
    </dgm:pt>
    <dgm:pt modelId="{01FCEDFE-DD5E-443B-997C-F48EE831E04D}" type="sibTrans" cxnId="{F1D9B1D3-1A73-4FFB-9E02-253857553334}">
      <dgm:prSet/>
      <dgm:spPr/>
      <dgm:t>
        <a:bodyPr/>
        <a:lstStyle/>
        <a:p>
          <a:endParaRPr lang="en-US"/>
        </a:p>
      </dgm:t>
    </dgm:pt>
    <dgm:pt modelId="{AAE39842-558E-40D1-BC44-4B465484BDA8}">
      <dgm:prSet phldrT="[Text]"/>
      <dgm:spPr/>
      <dgm:t>
        <a:bodyPr/>
        <a:lstStyle/>
        <a:p>
          <a:r>
            <a:rPr lang="en-US" dirty="0"/>
            <a:t>Provides additional details on form and content of the NQTL comparative analysis</a:t>
          </a:r>
        </a:p>
      </dgm:t>
    </dgm:pt>
    <dgm:pt modelId="{C95FE408-DD6F-4243-A312-42A04B1BB489}" type="parTrans" cxnId="{A1B72AA5-5EEB-44CC-9D87-87488B0EE711}">
      <dgm:prSet/>
      <dgm:spPr/>
      <dgm:t>
        <a:bodyPr/>
        <a:lstStyle/>
        <a:p>
          <a:endParaRPr lang="en-US"/>
        </a:p>
      </dgm:t>
    </dgm:pt>
    <dgm:pt modelId="{ED7A2217-CBCC-4285-9CB9-28B7D514CAB0}" type="sibTrans" cxnId="{A1B72AA5-5EEB-44CC-9D87-87488B0EE711}">
      <dgm:prSet/>
      <dgm:spPr/>
      <dgm:t>
        <a:bodyPr/>
        <a:lstStyle/>
        <a:p>
          <a:endParaRPr lang="en-US"/>
        </a:p>
      </dgm:t>
    </dgm:pt>
    <dgm:pt modelId="{41AE7650-9632-4E60-BA0F-34ECF79A2E2F}" type="pres">
      <dgm:prSet presAssocID="{F73DEE87-D2DC-49C5-8FCD-505CB762C635}" presName="composite" presStyleCnt="0">
        <dgm:presLayoutVars>
          <dgm:chMax val="1"/>
          <dgm:dir/>
          <dgm:resizeHandles val="exact"/>
        </dgm:presLayoutVars>
      </dgm:prSet>
      <dgm:spPr/>
    </dgm:pt>
    <dgm:pt modelId="{21D189CE-10D1-45AD-A977-7E89DBF2FA23}" type="pres">
      <dgm:prSet presAssocID="{B0445D38-4B8A-43D7-9D13-4A631938CF4D}" presName="roof" presStyleLbl="dkBgShp" presStyleIdx="0" presStyleCnt="2"/>
      <dgm:spPr/>
    </dgm:pt>
    <dgm:pt modelId="{686D83C5-180C-45E0-ABD6-1E527603B737}" type="pres">
      <dgm:prSet presAssocID="{B0445D38-4B8A-43D7-9D13-4A631938CF4D}" presName="pillars" presStyleCnt="0"/>
      <dgm:spPr/>
    </dgm:pt>
    <dgm:pt modelId="{681E7384-F7E6-423E-A327-87CBAF8CF265}" type="pres">
      <dgm:prSet presAssocID="{B0445D38-4B8A-43D7-9D13-4A631938CF4D}" presName="pillar1" presStyleLbl="node1" presStyleIdx="0" presStyleCnt="3">
        <dgm:presLayoutVars>
          <dgm:bulletEnabled val="1"/>
        </dgm:presLayoutVars>
      </dgm:prSet>
      <dgm:spPr/>
    </dgm:pt>
    <dgm:pt modelId="{D7C6088E-78A5-4894-B885-A488A1644A4B}" type="pres">
      <dgm:prSet presAssocID="{6D0451AC-81F6-4C8D-8A6D-998920B302A5}" presName="pillarX" presStyleLbl="node1" presStyleIdx="1" presStyleCnt="3">
        <dgm:presLayoutVars>
          <dgm:bulletEnabled val="1"/>
        </dgm:presLayoutVars>
      </dgm:prSet>
      <dgm:spPr/>
    </dgm:pt>
    <dgm:pt modelId="{BA29CF88-5F91-4F1B-BA03-49491ABCAB96}" type="pres">
      <dgm:prSet presAssocID="{AAE39842-558E-40D1-BC44-4B465484BDA8}" presName="pillarX" presStyleLbl="node1" presStyleIdx="2" presStyleCnt="3">
        <dgm:presLayoutVars>
          <dgm:bulletEnabled val="1"/>
        </dgm:presLayoutVars>
      </dgm:prSet>
      <dgm:spPr/>
    </dgm:pt>
    <dgm:pt modelId="{2CC735D8-2465-4DE9-9691-A7521D6159EF}" type="pres">
      <dgm:prSet presAssocID="{B0445D38-4B8A-43D7-9D13-4A631938CF4D}" presName="base" presStyleLbl="dkBgShp" presStyleIdx="1" presStyleCnt="2"/>
      <dgm:spPr/>
    </dgm:pt>
  </dgm:ptLst>
  <dgm:cxnLst>
    <dgm:cxn modelId="{79FE6B20-E668-40FC-A9FC-E396B34926CD}" type="presOf" srcId="{CD3DDACE-01DC-491A-9BD7-0D426F81ACFD}" destId="{681E7384-F7E6-423E-A327-87CBAF8CF265}" srcOrd="0" destOrd="0" presId="urn:microsoft.com/office/officeart/2005/8/layout/hList3"/>
    <dgm:cxn modelId="{FAD1B84B-0B56-4090-8567-6A5CAC44177F}" type="presOf" srcId="{AAE39842-558E-40D1-BC44-4B465484BDA8}" destId="{BA29CF88-5F91-4F1B-BA03-49491ABCAB96}" srcOrd="0" destOrd="0" presId="urn:microsoft.com/office/officeart/2005/8/layout/hList3"/>
    <dgm:cxn modelId="{2A6CB785-7571-4B09-A79B-803C189828D2}" srcId="{F73DEE87-D2DC-49C5-8FCD-505CB762C635}" destId="{B0445D38-4B8A-43D7-9D13-4A631938CF4D}" srcOrd="0" destOrd="0" parTransId="{DB7F4D52-3C3B-4E0D-BEB6-F8206536913B}" sibTransId="{75B19B40-B605-4E20-9510-68B1D374CC01}"/>
    <dgm:cxn modelId="{54979A89-A1AC-4C12-BA31-BFCED6A6C137}" type="presOf" srcId="{F73DEE87-D2DC-49C5-8FCD-505CB762C635}" destId="{41AE7650-9632-4E60-BA0F-34ECF79A2E2F}" srcOrd="0" destOrd="0" presId="urn:microsoft.com/office/officeart/2005/8/layout/hList3"/>
    <dgm:cxn modelId="{B76C8D9E-8FE5-4A15-9021-2B5F0D8C04B2}" srcId="{B0445D38-4B8A-43D7-9D13-4A631938CF4D}" destId="{CD3DDACE-01DC-491A-9BD7-0D426F81ACFD}" srcOrd="0" destOrd="0" parTransId="{EC7B31FA-5B61-49BA-801F-4C21D3292162}" sibTransId="{7474B551-BDFC-4236-B2E8-529F089B0B7F}"/>
    <dgm:cxn modelId="{A1B72AA5-5EEB-44CC-9D87-87488B0EE711}" srcId="{B0445D38-4B8A-43D7-9D13-4A631938CF4D}" destId="{AAE39842-558E-40D1-BC44-4B465484BDA8}" srcOrd="2" destOrd="0" parTransId="{C95FE408-DD6F-4243-A312-42A04B1BB489}" sibTransId="{ED7A2217-CBCC-4285-9CB9-28B7D514CAB0}"/>
    <dgm:cxn modelId="{21CD2AD1-82DF-4CCF-A43F-384DD0DF5F52}" type="presOf" srcId="{6D0451AC-81F6-4C8D-8A6D-998920B302A5}" destId="{D7C6088E-78A5-4894-B885-A488A1644A4B}" srcOrd="0" destOrd="0" presId="urn:microsoft.com/office/officeart/2005/8/layout/hList3"/>
    <dgm:cxn modelId="{F1D9B1D3-1A73-4FFB-9E02-253857553334}" srcId="{B0445D38-4B8A-43D7-9D13-4A631938CF4D}" destId="{6D0451AC-81F6-4C8D-8A6D-998920B302A5}" srcOrd="1" destOrd="0" parTransId="{8F95269E-848B-4193-AAD2-DF6ECCC5D0C5}" sibTransId="{01FCEDFE-DD5E-443B-997C-F48EE831E04D}"/>
    <dgm:cxn modelId="{EC97B4E7-8D15-4788-8F78-CC64E85EC124}" type="presOf" srcId="{B0445D38-4B8A-43D7-9D13-4A631938CF4D}" destId="{21D189CE-10D1-45AD-A977-7E89DBF2FA23}" srcOrd="0" destOrd="0" presId="urn:microsoft.com/office/officeart/2005/8/layout/hList3"/>
    <dgm:cxn modelId="{6D03DCF3-88E2-4117-BA17-733146BB44C8}" type="presParOf" srcId="{41AE7650-9632-4E60-BA0F-34ECF79A2E2F}" destId="{21D189CE-10D1-45AD-A977-7E89DBF2FA23}" srcOrd="0" destOrd="0" presId="urn:microsoft.com/office/officeart/2005/8/layout/hList3"/>
    <dgm:cxn modelId="{61DDEF4B-24F2-43D0-93E8-3F6661EFE405}" type="presParOf" srcId="{41AE7650-9632-4E60-BA0F-34ECF79A2E2F}" destId="{686D83C5-180C-45E0-ABD6-1E527603B737}" srcOrd="1" destOrd="0" presId="urn:microsoft.com/office/officeart/2005/8/layout/hList3"/>
    <dgm:cxn modelId="{B7D6AC3D-E120-4B3C-8252-6D4D77D5AB3E}" type="presParOf" srcId="{686D83C5-180C-45E0-ABD6-1E527603B737}" destId="{681E7384-F7E6-423E-A327-87CBAF8CF265}" srcOrd="0" destOrd="0" presId="urn:microsoft.com/office/officeart/2005/8/layout/hList3"/>
    <dgm:cxn modelId="{9636DE22-2FC4-4E6C-8E47-EB15FDA499E2}" type="presParOf" srcId="{686D83C5-180C-45E0-ABD6-1E527603B737}" destId="{D7C6088E-78A5-4894-B885-A488A1644A4B}" srcOrd="1" destOrd="0" presId="urn:microsoft.com/office/officeart/2005/8/layout/hList3"/>
    <dgm:cxn modelId="{55FE2BCF-F897-4EF5-9103-95BCFC5A9333}" type="presParOf" srcId="{686D83C5-180C-45E0-ABD6-1E527603B737}" destId="{BA29CF88-5F91-4F1B-BA03-49491ABCAB96}" srcOrd="2" destOrd="0" presId="urn:microsoft.com/office/officeart/2005/8/layout/hList3"/>
    <dgm:cxn modelId="{EBCA5576-79DF-4C31-B370-9D4D6164612D}" type="presParOf" srcId="{41AE7650-9632-4E60-BA0F-34ECF79A2E2F}" destId="{2CC735D8-2465-4DE9-9691-A7521D6159EF}"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99D968F9-DD5B-4FD4-B1FA-4C2B14B4F75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2FE6F1A9-9A41-435E-A671-71B3EC98432F}">
      <dgm:prSet phldrT="[Text]"/>
      <dgm:spPr/>
      <dgm:t>
        <a:bodyPr/>
        <a:lstStyle/>
        <a:p>
          <a:r>
            <a:rPr lang="en-US" dirty="0"/>
            <a:t>Section 125</a:t>
          </a:r>
        </a:p>
      </dgm:t>
    </dgm:pt>
    <dgm:pt modelId="{376E42BC-B268-475D-92CA-B92EA2518DD0}" type="parTrans" cxnId="{F35EDFEC-8302-4A50-8A7A-D6DC9588B6A7}">
      <dgm:prSet/>
      <dgm:spPr/>
      <dgm:t>
        <a:bodyPr/>
        <a:lstStyle/>
        <a:p>
          <a:endParaRPr lang="en-US"/>
        </a:p>
      </dgm:t>
    </dgm:pt>
    <dgm:pt modelId="{3A7EC8D7-EF5C-468E-9FC6-D58DBD13043F}" type="sibTrans" cxnId="{F35EDFEC-8302-4A50-8A7A-D6DC9588B6A7}">
      <dgm:prSet/>
      <dgm:spPr/>
      <dgm:t>
        <a:bodyPr/>
        <a:lstStyle/>
        <a:p>
          <a:endParaRPr lang="en-US"/>
        </a:p>
      </dgm:t>
    </dgm:pt>
    <dgm:pt modelId="{032A4E9D-125E-454D-8A02-B9F9D0288165}">
      <dgm:prSet phldrT="[Text]"/>
      <dgm:spPr/>
      <dgm:t>
        <a:bodyPr/>
        <a:lstStyle/>
        <a:p>
          <a:r>
            <a:rPr lang="en-US" dirty="0"/>
            <a:t>Cafeteria Plan Document if withholding employee premiums pre-tax through payroll</a:t>
          </a:r>
        </a:p>
      </dgm:t>
    </dgm:pt>
    <dgm:pt modelId="{9EE164CE-249B-48E7-9747-6DF25AA170E6}" type="parTrans" cxnId="{2A04F386-A330-47CA-B0BF-D80F6921ABA4}">
      <dgm:prSet/>
      <dgm:spPr/>
      <dgm:t>
        <a:bodyPr/>
        <a:lstStyle/>
        <a:p>
          <a:endParaRPr lang="en-US"/>
        </a:p>
      </dgm:t>
    </dgm:pt>
    <dgm:pt modelId="{078B3920-987F-47AA-8191-A5D17C0B1859}" type="sibTrans" cxnId="{2A04F386-A330-47CA-B0BF-D80F6921ABA4}">
      <dgm:prSet/>
      <dgm:spPr/>
      <dgm:t>
        <a:bodyPr/>
        <a:lstStyle/>
        <a:p>
          <a:endParaRPr lang="en-US"/>
        </a:p>
      </dgm:t>
    </dgm:pt>
    <dgm:pt modelId="{FA78FD74-568E-452C-A765-DD5163B1F075}">
      <dgm:prSet phldrT="[Text]"/>
      <dgm:spPr/>
      <dgm:t>
        <a:bodyPr/>
        <a:lstStyle/>
        <a:p>
          <a:r>
            <a:rPr lang="en-US" dirty="0"/>
            <a:t>FMLA</a:t>
          </a:r>
        </a:p>
      </dgm:t>
    </dgm:pt>
    <dgm:pt modelId="{7F4080DE-8366-44B2-B480-8D1E3A817D39}" type="parTrans" cxnId="{0F17E4D6-89C0-48ED-A462-1747ED89D59A}">
      <dgm:prSet/>
      <dgm:spPr/>
      <dgm:t>
        <a:bodyPr/>
        <a:lstStyle/>
        <a:p>
          <a:endParaRPr lang="en-US"/>
        </a:p>
      </dgm:t>
    </dgm:pt>
    <dgm:pt modelId="{F838A633-B9BD-4EFF-888B-17246152A63A}" type="sibTrans" cxnId="{0F17E4D6-89C0-48ED-A462-1747ED89D59A}">
      <dgm:prSet/>
      <dgm:spPr/>
      <dgm:t>
        <a:bodyPr/>
        <a:lstStyle/>
        <a:p>
          <a:endParaRPr lang="en-US"/>
        </a:p>
      </dgm:t>
    </dgm:pt>
    <dgm:pt modelId="{02A980B3-16EB-4F72-AB06-569ABC7D244A}">
      <dgm:prSet phldrT="[Text]"/>
      <dgm:spPr/>
      <dgm:t>
        <a:bodyPr/>
        <a:lstStyle/>
        <a:p>
          <a:r>
            <a:rPr lang="en-US" dirty="0"/>
            <a:t>FMLA Poster</a:t>
          </a:r>
        </a:p>
      </dgm:t>
    </dgm:pt>
    <dgm:pt modelId="{4D7C33AA-13E2-4D26-846D-803D7591800E}" type="parTrans" cxnId="{168CF82D-900C-4C69-B456-5CC5B6F2EB09}">
      <dgm:prSet/>
      <dgm:spPr/>
      <dgm:t>
        <a:bodyPr/>
        <a:lstStyle/>
        <a:p>
          <a:endParaRPr lang="en-US"/>
        </a:p>
      </dgm:t>
    </dgm:pt>
    <dgm:pt modelId="{BAFE91C2-98C4-4A21-986B-D06192A5537C}" type="sibTrans" cxnId="{168CF82D-900C-4C69-B456-5CC5B6F2EB09}">
      <dgm:prSet/>
      <dgm:spPr/>
      <dgm:t>
        <a:bodyPr/>
        <a:lstStyle/>
        <a:p>
          <a:endParaRPr lang="en-US"/>
        </a:p>
      </dgm:t>
    </dgm:pt>
    <dgm:pt modelId="{87FCC7EA-87B9-42EA-BC2E-C6D150267621}">
      <dgm:prSet phldrT="[Text]"/>
      <dgm:spPr/>
      <dgm:t>
        <a:bodyPr/>
        <a:lstStyle/>
        <a:p>
          <a:r>
            <a:rPr lang="en-US" dirty="0"/>
            <a:t>Annual nondiscrimination testing (Safe Harbor for POP Plans)</a:t>
          </a:r>
        </a:p>
      </dgm:t>
    </dgm:pt>
    <dgm:pt modelId="{5B28B46F-A19F-4A75-84E5-3E65017C2413}" type="parTrans" cxnId="{2F797A11-9A6E-40C2-B849-CCFD09E37208}">
      <dgm:prSet/>
      <dgm:spPr/>
      <dgm:t>
        <a:bodyPr/>
        <a:lstStyle/>
        <a:p>
          <a:endParaRPr lang="en-US"/>
        </a:p>
      </dgm:t>
    </dgm:pt>
    <dgm:pt modelId="{50CA09BE-16B2-41B7-90DF-C0DCA1C6FFD8}" type="sibTrans" cxnId="{2F797A11-9A6E-40C2-B849-CCFD09E37208}">
      <dgm:prSet/>
      <dgm:spPr/>
      <dgm:t>
        <a:bodyPr/>
        <a:lstStyle/>
        <a:p>
          <a:endParaRPr lang="en-US"/>
        </a:p>
      </dgm:t>
    </dgm:pt>
    <dgm:pt modelId="{D37ACEB2-A866-47B7-B9DA-54097321FD30}">
      <dgm:prSet phldrT="[Text]"/>
      <dgm:spPr/>
      <dgm:t>
        <a:bodyPr/>
        <a:lstStyle/>
        <a:p>
          <a:r>
            <a:rPr lang="en-US" dirty="0"/>
            <a:t>Eligibility Notice</a:t>
          </a:r>
        </a:p>
      </dgm:t>
    </dgm:pt>
    <dgm:pt modelId="{8DAC3E4E-B2E1-462B-9F44-450B24840975}" type="parTrans" cxnId="{9849D3BE-8CC3-4A48-9107-77D5A6DECFBC}">
      <dgm:prSet/>
      <dgm:spPr/>
      <dgm:t>
        <a:bodyPr/>
        <a:lstStyle/>
        <a:p>
          <a:endParaRPr lang="en-US"/>
        </a:p>
      </dgm:t>
    </dgm:pt>
    <dgm:pt modelId="{1BAB7033-4144-4218-AA37-CC3C1926C7BC}" type="sibTrans" cxnId="{9849D3BE-8CC3-4A48-9107-77D5A6DECFBC}">
      <dgm:prSet/>
      <dgm:spPr/>
      <dgm:t>
        <a:bodyPr/>
        <a:lstStyle/>
        <a:p>
          <a:endParaRPr lang="en-US"/>
        </a:p>
      </dgm:t>
    </dgm:pt>
    <dgm:pt modelId="{614E3218-9BE3-466B-9682-9AB2EAC8CD9A}">
      <dgm:prSet phldrT="[Text]"/>
      <dgm:spPr/>
      <dgm:t>
        <a:bodyPr/>
        <a:lstStyle/>
        <a:p>
          <a:r>
            <a:rPr lang="en-US" dirty="0"/>
            <a:t>Rights &amp; Responsibilities Notice</a:t>
          </a:r>
        </a:p>
      </dgm:t>
    </dgm:pt>
    <dgm:pt modelId="{79D701F7-D9CE-476E-96B4-9C82B166CE30}" type="parTrans" cxnId="{CF5E8089-A343-486A-ADC1-86F398779DBD}">
      <dgm:prSet/>
      <dgm:spPr/>
      <dgm:t>
        <a:bodyPr/>
        <a:lstStyle/>
        <a:p>
          <a:endParaRPr lang="en-US"/>
        </a:p>
      </dgm:t>
    </dgm:pt>
    <dgm:pt modelId="{33ADD152-6F37-41B5-B54D-C6CE4C84BDC1}" type="sibTrans" cxnId="{CF5E8089-A343-486A-ADC1-86F398779DBD}">
      <dgm:prSet/>
      <dgm:spPr/>
      <dgm:t>
        <a:bodyPr/>
        <a:lstStyle/>
        <a:p>
          <a:endParaRPr lang="en-US"/>
        </a:p>
      </dgm:t>
    </dgm:pt>
    <dgm:pt modelId="{2CE8ABB6-FCD7-4FE0-92F0-727F655650D7}">
      <dgm:prSet phldrT="[Text]"/>
      <dgm:spPr/>
      <dgm:t>
        <a:bodyPr/>
        <a:lstStyle/>
        <a:p>
          <a:r>
            <a:rPr lang="en-US" dirty="0"/>
            <a:t>General Notice</a:t>
          </a:r>
        </a:p>
      </dgm:t>
    </dgm:pt>
    <dgm:pt modelId="{5122C7FC-3C95-408A-8BBC-0D5AC97F73FB}" type="parTrans" cxnId="{EC2D7C93-C4F6-4438-B543-500207456CDC}">
      <dgm:prSet/>
      <dgm:spPr/>
      <dgm:t>
        <a:bodyPr/>
        <a:lstStyle/>
        <a:p>
          <a:endParaRPr lang="en-US"/>
        </a:p>
      </dgm:t>
    </dgm:pt>
    <dgm:pt modelId="{45B31CD3-C218-4E3F-9CAD-E174985197F4}" type="sibTrans" cxnId="{EC2D7C93-C4F6-4438-B543-500207456CDC}">
      <dgm:prSet/>
      <dgm:spPr/>
      <dgm:t>
        <a:bodyPr/>
        <a:lstStyle/>
        <a:p>
          <a:endParaRPr lang="en-US"/>
        </a:p>
      </dgm:t>
    </dgm:pt>
    <dgm:pt modelId="{8A741B9A-A8A9-453C-9D69-6BA11412177A}">
      <dgm:prSet/>
      <dgm:spPr/>
      <dgm:t>
        <a:bodyPr/>
        <a:lstStyle/>
        <a:p>
          <a:r>
            <a:rPr lang="en-US" dirty="0"/>
            <a:t>Annual CMS Reporting</a:t>
          </a:r>
        </a:p>
      </dgm:t>
    </dgm:pt>
    <dgm:pt modelId="{AEB842D5-43B0-4086-A603-3A5D1B96EB3A}" type="parTrans" cxnId="{FD7F0728-80E1-458F-A486-A1A7DA2086D7}">
      <dgm:prSet/>
      <dgm:spPr/>
      <dgm:t>
        <a:bodyPr/>
        <a:lstStyle/>
        <a:p>
          <a:endParaRPr lang="en-US"/>
        </a:p>
      </dgm:t>
    </dgm:pt>
    <dgm:pt modelId="{1503B15F-FA70-4D75-9658-8E0B515C256C}" type="sibTrans" cxnId="{FD7F0728-80E1-458F-A486-A1A7DA2086D7}">
      <dgm:prSet/>
      <dgm:spPr/>
      <dgm:t>
        <a:bodyPr/>
        <a:lstStyle/>
        <a:p>
          <a:endParaRPr lang="en-US"/>
        </a:p>
      </dgm:t>
    </dgm:pt>
    <dgm:pt modelId="{10C4BD3E-4943-4F85-B74E-5657D12626C8}">
      <dgm:prSet/>
      <dgm:spPr/>
      <dgm:t>
        <a:bodyPr/>
        <a:lstStyle/>
        <a:p>
          <a:r>
            <a:rPr lang="en-US" dirty="0"/>
            <a:t>Online submission, due within 60 days of the beginning of the plan year</a:t>
          </a:r>
        </a:p>
      </dgm:t>
    </dgm:pt>
    <dgm:pt modelId="{1C2FC4C1-71F2-4EDB-8796-75CB9229ED95}" type="parTrans" cxnId="{FFF569F9-306C-4B2F-9D94-3D6042E8B59F}">
      <dgm:prSet/>
      <dgm:spPr/>
      <dgm:t>
        <a:bodyPr/>
        <a:lstStyle/>
        <a:p>
          <a:endParaRPr lang="en-US"/>
        </a:p>
      </dgm:t>
    </dgm:pt>
    <dgm:pt modelId="{80EB3FD0-4C09-4D21-AF8F-2787DA5F7404}" type="sibTrans" cxnId="{FFF569F9-306C-4B2F-9D94-3D6042E8B59F}">
      <dgm:prSet/>
      <dgm:spPr/>
      <dgm:t>
        <a:bodyPr/>
        <a:lstStyle/>
        <a:p>
          <a:endParaRPr lang="en-US"/>
        </a:p>
      </dgm:t>
    </dgm:pt>
    <dgm:pt modelId="{5769BA1A-E778-44CB-9189-A5A92F2B0FF1}">
      <dgm:prSet/>
      <dgm:spPr/>
      <dgm:t>
        <a:bodyPr/>
        <a:lstStyle/>
        <a:p>
          <a:r>
            <a:rPr lang="en-US" dirty="0"/>
            <a:t>Annual 105(h) Nondiscrimination Testing</a:t>
          </a:r>
        </a:p>
      </dgm:t>
    </dgm:pt>
    <dgm:pt modelId="{60EAE1E0-1DF4-48CA-BB80-455F7A133C27}" type="parTrans" cxnId="{8040629A-D00D-4F53-8C0C-7D8A61B67872}">
      <dgm:prSet/>
      <dgm:spPr/>
      <dgm:t>
        <a:bodyPr/>
        <a:lstStyle/>
        <a:p>
          <a:endParaRPr lang="en-US"/>
        </a:p>
      </dgm:t>
    </dgm:pt>
    <dgm:pt modelId="{9CCA0C09-9EDD-4CB5-AA9F-38D350E51631}" type="sibTrans" cxnId="{8040629A-D00D-4F53-8C0C-7D8A61B67872}">
      <dgm:prSet/>
      <dgm:spPr/>
      <dgm:t>
        <a:bodyPr/>
        <a:lstStyle/>
        <a:p>
          <a:endParaRPr lang="en-US"/>
        </a:p>
      </dgm:t>
    </dgm:pt>
    <dgm:pt modelId="{BC8AF3F6-D711-40F1-9992-DB31269553F0}">
      <dgm:prSet/>
      <dgm:spPr/>
      <dgm:t>
        <a:bodyPr/>
        <a:lstStyle/>
        <a:p>
          <a:r>
            <a:rPr lang="en-US" dirty="0"/>
            <a:t>Applies </a:t>
          </a:r>
          <a:r>
            <a:rPr lang="en-US"/>
            <a:t>to elf-funded </a:t>
          </a:r>
          <a:r>
            <a:rPr lang="en-US" dirty="0"/>
            <a:t>plans including HRAs</a:t>
          </a:r>
        </a:p>
      </dgm:t>
    </dgm:pt>
    <dgm:pt modelId="{E6B8AC52-9F90-4CA2-B825-23E94AB0D37C}" type="parTrans" cxnId="{7581062C-435F-4442-8296-394FFF2705E0}">
      <dgm:prSet/>
      <dgm:spPr/>
      <dgm:t>
        <a:bodyPr/>
        <a:lstStyle/>
        <a:p>
          <a:endParaRPr lang="en-US"/>
        </a:p>
      </dgm:t>
    </dgm:pt>
    <dgm:pt modelId="{CCC7848E-5B5F-41AA-9177-41F933E6315F}" type="sibTrans" cxnId="{7581062C-435F-4442-8296-394FFF2705E0}">
      <dgm:prSet/>
      <dgm:spPr/>
      <dgm:t>
        <a:bodyPr/>
        <a:lstStyle/>
        <a:p>
          <a:endParaRPr lang="en-US"/>
        </a:p>
      </dgm:t>
    </dgm:pt>
    <dgm:pt modelId="{A4B56D4F-B02C-4EE8-B023-C1A1D828634B}" type="pres">
      <dgm:prSet presAssocID="{99D968F9-DD5B-4FD4-B1FA-4C2B14B4F751}" presName="linear" presStyleCnt="0">
        <dgm:presLayoutVars>
          <dgm:animLvl val="lvl"/>
          <dgm:resizeHandles val="exact"/>
        </dgm:presLayoutVars>
      </dgm:prSet>
      <dgm:spPr/>
    </dgm:pt>
    <dgm:pt modelId="{E4DA79F9-133D-4F30-B6BC-8516C24B6F9E}" type="pres">
      <dgm:prSet presAssocID="{2FE6F1A9-9A41-435E-A671-71B3EC98432F}" presName="parentText" presStyleLbl="node1" presStyleIdx="0" presStyleCnt="4">
        <dgm:presLayoutVars>
          <dgm:chMax val="0"/>
          <dgm:bulletEnabled val="1"/>
        </dgm:presLayoutVars>
      </dgm:prSet>
      <dgm:spPr/>
    </dgm:pt>
    <dgm:pt modelId="{D255E755-F54E-4EEC-8CEF-0EF387BFCAB5}" type="pres">
      <dgm:prSet presAssocID="{2FE6F1A9-9A41-435E-A671-71B3EC98432F}" presName="childText" presStyleLbl="revTx" presStyleIdx="0" presStyleCnt="4">
        <dgm:presLayoutVars>
          <dgm:bulletEnabled val="1"/>
        </dgm:presLayoutVars>
      </dgm:prSet>
      <dgm:spPr/>
    </dgm:pt>
    <dgm:pt modelId="{CF482901-22C8-43FE-86EE-B91745FF8448}" type="pres">
      <dgm:prSet presAssocID="{FA78FD74-568E-452C-A765-DD5163B1F075}" presName="parentText" presStyleLbl="node1" presStyleIdx="1" presStyleCnt="4">
        <dgm:presLayoutVars>
          <dgm:chMax val="0"/>
          <dgm:bulletEnabled val="1"/>
        </dgm:presLayoutVars>
      </dgm:prSet>
      <dgm:spPr/>
    </dgm:pt>
    <dgm:pt modelId="{B0BC011D-7F64-4CF9-97C9-3FC83F615098}" type="pres">
      <dgm:prSet presAssocID="{FA78FD74-568E-452C-A765-DD5163B1F075}" presName="childText" presStyleLbl="revTx" presStyleIdx="1" presStyleCnt="4">
        <dgm:presLayoutVars>
          <dgm:bulletEnabled val="1"/>
        </dgm:presLayoutVars>
      </dgm:prSet>
      <dgm:spPr/>
    </dgm:pt>
    <dgm:pt modelId="{1A7BABAB-21CC-4632-86A9-257E781493E3}" type="pres">
      <dgm:prSet presAssocID="{8A741B9A-A8A9-453C-9D69-6BA11412177A}" presName="parentText" presStyleLbl="node1" presStyleIdx="2" presStyleCnt="4">
        <dgm:presLayoutVars>
          <dgm:chMax val="0"/>
          <dgm:bulletEnabled val="1"/>
        </dgm:presLayoutVars>
      </dgm:prSet>
      <dgm:spPr/>
    </dgm:pt>
    <dgm:pt modelId="{5A69A1F3-0F72-41D6-95FB-1E6A581AD179}" type="pres">
      <dgm:prSet presAssocID="{8A741B9A-A8A9-453C-9D69-6BA11412177A}" presName="childText" presStyleLbl="revTx" presStyleIdx="2" presStyleCnt="4">
        <dgm:presLayoutVars>
          <dgm:bulletEnabled val="1"/>
        </dgm:presLayoutVars>
      </dgm:prSet>
      <dgm:spPr/>
    </dgm:pt>
    <dgm:pt modelId="{76BC4566-359A-4855-BFB9-69DA25432A1C}" type="pres">
      <dgm:prSet presAssocID="{5769BA1A-E778-44CB-9189-A5A92F2B0FF1}" presName="parentText" presStyleLbl="node1" presStyleIdx="3" presStyleCnt="4">
        <dgm:presLayoutVars>
          <dgm:chMax val="0"/>
          <dgm:bulletEnabled val="1"/>
        </dgm:presLayoutVars>
      </dgm:prSet>
      <dgm:spPr/>
    </dgm:pt>
    <dgm:pt modelId="{1D2984F4-4662-42B3-8513-BBD92ED7F6C7}" type="pres">
      <dgm:prSet presAssocID="{5769BA1A-E778-44CB-9189-A5A92F2B0FF1}" presName="childText" presStyleLbl="revTx" presStyleIdx="3" presStyleCnt="4">
        <dgm:presLayoutVars>
          <dgm:bulletEnabled val="1"/>
        </dgm:presLayoutVars>
      </dgm:prSet>
      <dgm:spPr/>
    </dgm:pt>
  </dgm:ptLst>
  <dgm:cxnLst>
    <dgm:cxn modelId="{A3CD2F11-AA9D-4533-8D81-E14884ACC18B}" type="presOf" srcId="{2CE8ABB6-FCD7-4FE0-92F0-727F655650D7}" destId="{B0BC011D-7F64-4CF9-97C9-3FC83F615098}" srcOrd="0" destOrd="1" presId="urn:microsoft.com/office/officeart/2005/8/layout/vList2"/>
    <dgm:cxn modelId="{2F797A11-9A6E-40C2-B849-CCFD09E37208}" srcId="{2FE6F1A9-9A41-435E-A671-71B3EC98432F}" destId="{87FCC7EA-87B9-42EA-BC2E-C6D150267621}" srcOrd="1" destOrd="0" parTransId="{5B28B46F-A19F-4A75-84E5-3E65017C2413}" sibTransId="{50CA09BE-16B2-41B7-90DF-C0DCA1C6FFD8}"/>
    <dgm:cxn modelId="{FD7F0728-80E1-458F-A486-A1A7DA2086D7}" srcId="{99D968F9-DD5B-4FD4-B1FA-4C2B14B4F751}" destId="{8A741B9A-A8A9-453C-9D69-6BA11412177A}" srcOrd="2" destOrd="0" parTransId="{AEB842D5-43B0-4086-A603-3A5D1B96EB3A}" sibTransId="{1503B15F-FA70-4D75-9658-8E0B515C256C}"/>
    <dgm:cxn modelId="{7581062C-435F-4442-8296-394FFF2705E0}" srcId="{5769BA1A-E778-44CB-9189-A5A92F2B0FF1}" destId="{BC8AF3F6-D711-40F1-9992-DB31269553F0}" srcOrd="0" destOrd="0" parTransId="{E6B8AC52-9F90-4CA2-B825-23E94AB0D37C}" sibTransId="{CCC7848E-5B5F-41AA-9177-41F933E6315F}"/>
    <dgm:cxn modelId="{168CF82D-900C-4C69-B456-5CC5B6F2EB09}" srcId="{FA78FD74-568E-452C-A765-DD5163B1F075}" destId="{02A980B3-16EB-4F72-AB06-569ABC7D244A}" srcOrd="0" destOrd="0" parTransId="{4D7C33AA-13E2-4D26-846D-803D7591800E}" sibTransId="{BAFE91C2-98C4-4A21-986B-D06192A5537C}"/>
    <dgm:cxn modelId="{F732DE2E-237F-4D54-BC4D-85531D76B9CF}" type="presOf" srcId="{8A741B9A-A8A9-453C-9D69-6BA11412177A}" destId="{1A7BABAB-21CC-4632-86A9-257E781493E3}" srcOrd="0" destOrd="0" presId="urn:microsoft.com/office/officeart/2005/8/layout/vList2"/>
    <dgm:cxn modelId="{36903C35-2AA0-40FD-94E2-1B5F0476019B}" type="presOf" srcId="{87FCC7EA-87B9-42EA-BC2E-C6D150267621}" destId="{D255E755-F54E-4EEC-8CEF-0EF387BFCAB5}" srcOrd="0" destOrd="1" presId="urn:microsoft.com/office/officeart/2005/8/layout/vList2"/>
    <dgm:cxn modelId="{35286353-8AAB-4C7D-9036-75EF37AA0C77}" type="presOf" srcId="{5769BA1A-E778-44CB-9189-A5A92F2B0FF1}" destId="{76BC4566-359A-4855-BFB9-69DA25432A1C}" srcOrd="0" destOrd="0" presId="urn:microsoft.com/office/officeart/2005/8/layout/vList2"/>
    <dgm:cxn modelId="{48EC717E-32F9-4CF5-861A-C05201D674DD}" type="presOf" srcId="{614E3218-9BE3-466B-9682-9AB2EAC8CD9A}" destId="{B0BC011D-7F64-4CF9-97C9-3FC83F615098}" srcOrd="0" destOrd="3" presId="urn:microsoft.com/office/officeart/2005/8/layout/vList2"/>
    <dgm:cxn modelId="{2A04F386-A330-47CA-B0BF-D80F6921ABA4}" srcId="{2FE6F1A9-9A41-435E-A671-71B3EC98432F}" destId="{032A4E9D-125E-454D-8A02-B9F9D0288165}" srcOrd="0" destOrd="0" parTransId="{9EE164CE-249B-48E7-9747-6DF25AA170E6}" sibTransId="{078B3920-987F-47AA-8191-A5D17C0B1859}"/>
    <dgm:cxn modelId="{CF5E8089-A343-486A-ADC1-86F398779DBD}" srcId="{FA78FD74-568E-452C-A765-DD5163B1F075}" destId="{614E3218-9BE3-466B-9682-9AB2EAC8CD9A}" srcOrd="3" destOrd="0" parTransId="{79D701F7-D9CE-476E-96B4-9C82B166CE30}" sibTransId="{33ADD152-6F37-41B5-B54D-C6CE4C84BDC1}"/>
    <dgm:cxn modelId="{F2BF288B-6C0F-404D-BE3E-036D1DD6FCCA}" type="presOf" srcId="{2FE6F1A9-9A41-435E-A671-71B3EC98432F}" destId="{E4DA79F9-133D-4F30-B6BC-8516C24B6F9E}" srcOrd="0" destOrd="0" presId="urn:microsoft.com/office/officeart/2005/8/layout/vList2"/>
    <dgm:cxn modelId="{B1E6FB92-B881-4A2B-AD45-F5B52CCAD277}" type="presOf" srcId="{032A4E9D-125E-454D-8A02-B9F9D0288165}" destId="{D255E755-F54E-4EEC-8CEF-0EF387BFCAB5}" srcOrd="0" destOrd="0" presId="urn:microsoft.com/office/officeart/2005/8/layout/vList2"/>
    <dgm:cxn modelId="{EC2D7C93-C4F6-4438-B543-500207456CDC}" srcId="{FA78FD74-568E-452C-A765-DD5163B1F075}" destId="{2CE8ABB6-FCD7-4FE0-92F0-727F655650D7}" srcOrd="1" destOrd="0" parTransId="{5122C7FC-3C95-408A-8BBC-0D5AC97F73FB}" sibTransId="{45B31CD3-C218-4E3F-9CAD-E174985197F4}"/>
    <dgm:cxn modelId="{8040629A-D00D-4F53-8C0C-7D8A61B67872}" srcId="{99D968F9-DD5B-4FD4-B1FA-4C2B14B4F751}" destId="{5769BA1A-E778-44CB-9189-A5A92F2B0FF1}" srcOrd="3" destOrd="0" parTransId="{60EAE1E0-1DF4-48CA-BB80-455F7A133C27}" sibTransId="{9CCA0C09-9EDD-4CB5-AA9F-38D350E51631}"/>
    <dgm:cxn modelId="{9A7E68A8-ACA6-45B7-800F-999EC977F0D4}" type="presOf" srcId="{BC8AF3F6-D711-40F1-9992-DB31269553F0}" destId="{1D2984F4-4662-42B3-8513-BBD92ED7F6C7}" srcOrd="0" destOrd="0" presId="urn:microsoft.com/office/officeart/2005/8/layout/vList2"/>
    <dgm:cxn modelId="{9849D3BE-8CC3-4A48-9107-77D5A6DECFBC}" srcId="{FA78FD74-568E-452C-A765-DD5163B1F075}" destId="{D37ACEB2-A866-47B7-B9DA-54097321FD30}" srcOrd="2" destOrd="0" parTransId="{8DAC3E4E-B2E1-462B-9F44-450B24840975}" sibTransId="{1BAB7033-4144-4218-AA37-CC3C1926C7BC}"/>
    <dgm:cxn modelId="{A03C7BC5-DA05-4395-955C-60D87480C45B}" type="presOf" srcId="{10C4BD3E-4943-4F85-B74E-5657D12626C8}" destId="{5A69A1F3-0F72-41D6-95FB-1E6A581AD179}" srcOrd="0" destOrd="0" presId="urn:microsoft.com/office/officeart/2005/8/layout/vList2"/>
    <dgm:cxn modelId="{BC03D9D2-4F41-4486-9C05-794F5CF5B19A}" type="presOf" srcId="{FA78FD74-568E-452C-A765-DD5163B1F075}" destId="{CF482901-22C8-43FE-86EE-B91745FF8448}" srcOrd="0" destOrd="0" presId="urn:microsoft.com/office/officeart/2005/8/layout/vList2"/>
    <dgm:cxn modelId="{0F17E4D6-89C0-48ED-A462-1747ED89D59A}" srcId="{99D968F9-DD5B-4FD4-B1FA-4C2B14B4F751}" destId="{FA78FD74-568E-452C-A765-DD5163B1F075}" srcOrd="1" destOrd="0" parTransId="{7F4080DE-8366-44B2-B480-8D1E3A817D39}" sibTransId="{F838A633-B9BD-4EFF-888B-17246152A63A}"/>
    <dgm:cxn modelId="{F35EDFEC-8302-4A50-8A7A-D6DC9588B6A7}" srcId="{99D968F9-DD5B-4FD4-B1FA-4C2B14B4F751}" destId="{2FE6F1A9-9A41-435E-A671-71B3EC98432F}" srcOrd="0" destOrd="0" parTransId="{376E42BC-B268-475D-92CA-B92EA2518DD0}" sibTransId="{3A7EC8D7-EF5C-468E-9FC6-D58DBD13043F}"/>
    <dgm:cxn modelId="{40942FEE-4627-4EBC-BD02-F0F608599605}" type="presOf" srcId="{99D968F9-DD5B-4FD4-B1FA-4C2B14B4F751}" destId="{A4B56D4F-B02C-4EE8-B023-C1A1D828634B}" srcOrd="0" destOrd="0" presId="urn:microsoft.com/office/officeart/2005/8/layout/vList2"/>
    <dgm:cxn modelId="{0A0ACAEE-51A2-41DE-87EB-0343360490EA}" type="presOf" srcId="{D37ACEB2-A866-47B7-B9DA-54097321FD30}" destId="{B0BC011D-7F64-4CF9-97C9-3FC83F615098}" srcOrd="0" destOrd="2" presId="urn:microsoft.com/office/officeart/2005/8/layout/vList2"/>
    <dgm:cxn modelId="{323FDDF1-DEC8-425F-BD5E-FC1DDEA39FA1}" type="presOf" srcId="{02A980B3-16EB-4F72-AB06-569ABC7D244A}" destId="{B0BC011D-7F64-4CF9-97C9-3FC83F615098}" srcOrd="0" destOrd="0" presId="urn:microsoft.com/office/officeart/2005/8/layout/vList2"/>
    <dgm:cxn modelId="{FFF569F9-306C-4B2F-9D94-3D6042E8B59F}" srcId="{8A741B9A-A8A9-453C-9D69-6BA11412177A}" destId="{10C4BD3E-4943-4F85-B74E-5657D12626C8}" srcOrd="0" destOrd="0" parTransId="{1C2FC4C1-71F2-4EDB-8796-75CB9229ED95}" sibTransId="{80EB3FD0-4C09-4D21-AF8F-2787DA5F7404}"/>
    <dgm:cxn modelId="{16DB2806-3F45-4F8D-AB99-B170DF22B043}" type="presParOf" srcId="{A4B56D4F-B02C-4EE8-B023-C1A1D828634B}" destId="{E4DA79F9-133D-4F30-B6BC-8516C24B6F9E}" srcOrd="0" destOrd="0" presId="urn:microsoft.com/office/officeart/2005/8/layout/vList2"/>
    <dgm:cxn modelId="{540F1A26-C1AA-4791-891A-B8D2A347BC1A}" type="presParOf" srcId="{A4B56D4F-B02C-4EE8-B023-C1A1D828634B}" destId="{D255E755-F54E-4EEC-8CEF-0EF387BFCAB5}" srcOrd="1" destOrd="0" presId="urn:microsoft.com/office/officeart/2005/8/layout/vList2"/>
    <dgm:cxn modelId="{A58A14C0-B020-472C-BCE2-EBA6435E9D95}" type="presParOf" srcId="{A4B56D4F-B02C-4EE8-B023-C1A1D828634B}" destId="{CF482901-22C8-43FE-86EE-B91745FF8448}" srcOrd="2" destOrd="0" presId="urn:microsoft.com/office/officeart/2005/8/layout/vList2"/>
    <dgm:cxn modelId="{CA2013A6-DFF1-493D-B474-0E18643356C0}" type="presParOf" srcId="{A4B56D4F-B02C-4EE8-B023-C1A1D828634B}" destId="{B0BC011D-7F64-4CF9-97C9-3FC83F615098}" srcOrd="3" destOrd="0" presId="urn:microsoft.com/office/officeart/2005/8/layout/vList2"/>
    <dgm:cxn modelId="{17821FFC-FF9D-49E0-BBA9-3FF4ED32845D}" type="presParOf" srcId="{A4B56D4F-B02C-4EE8-B023-C1A1D828634B}" destId="{1A7BABAB-21CC-4632-86A9-257E781493E3}" srcOrd="4" destOrd="0" presId="urn:microsoft.com/office/officeart/2005/8/layout/vList2"/>
    <dgm:cxn modelId="{A4AF133B-661D-4392-AE72-409D3DF9F023}" type="presParOf" srcId="{A4B56D4F-B02C-4EE8-B023-C1A1D828634B}" destId="{5A69A1F3-0F72-41D6-95FB-1E6A581AD179}" srcOrd="5" destOrd="0" presId="urn:microsoft.com/office/officeart/2005/8/layout/vList2"/>
    <dgm:cxn modelId="{FCC59709-3885-4897-8486-097245CBE39F}" type="presParOf" srcId="{A4B56D4F-B02C-4EE8-B023-C1A1D828634B}" destId="{76BC4566-359A-4855-BFB9-69DA25432A1C}" srcOrd="6" destOrd="0" presId="urn:microsoft.com/office/officeart/2005/8/layout/vList2"/>
    <dgm:cxn modelId="{E3F70B44-0D6A-44E1-B643-5C2F5957DE76}" type="presParOf" srcId="{A4B56D4F-B02C-4EE8-B023-C1A1D828634B}" destId="{1D2984F4-4662-42B3-8513-BBD92ED7F6C7}"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C90F2BDD-B163-445E-A758-01A228E7E189}" type="doc">
      <dgm:prSet loTypeId="urn:microsoft.com/office/officeart/2005/8/layout/process1" loCatId="process" qsTypeId="urn:microsoft.com/office/officeart/2005/8/quickstyle/simple1" qsCatId="simple" csTypeId="urn:microsoft.com/office/officeart/2005/8/colors/accent1_2" csCatId="accent1" phldr="1"/>
      <dgm:spPr/>
    </dgm:pt>
    <dgm:pt modelId="{0E5B1A8B-057B-4638-87B8-104B1219DFA2}">
      <dgm:prSet phldrT="[Text]"/>
      <dgm:spPr/>
      <dgm:t>
        <a:bodyPr/>
        <a:lstStyle/>
        <a:p>
          <a:r>
            <a:rPr lang="en-US" dirty="0"/>
            <a:t>Understand common audit triggers and the audit process</a:t>
          </a:r>
        </a:p>
      </dgm:t>
    </dgm:pt>
    <dgm:pt modelId="{9B6DA8D5-1566-4014-B33A-871FF152F749}" type="parTrans" cxnId="{2894183C-15A2-4508-BA88-8807620B77A1}">
      <dgm:prSet/>
      <dgm:spPr/>
      <dgm:t>
        <a:bodyPr/>
        <a:lstStyle/>
        <a:p>
          <a:endParaRPr lang="en-US"/>
        </a:p>
      </dgm:t>
    </dgm:pt>
    <dgm:pt modelId="{23BDD4B4-35A0-4942-8743-257AB34BC593}" type="sibTrans" cxnId="{2894183C-15A2-4508-BA88-8807620B77A1}">
      <dgm:prSet/>
      <dgm:spPr/>
      <dgm:t>
        <a:bodyPr/>
        <a:lstStyle/>
        <a:p>
          <a:endParaRPr lang="en-US"/>
        </a:p>
      </dgm:t>
    </dgm:pt>
    <dgm:pt modelId="{791B568C-DEA4-4991-AA23-71502369EF48}">
      <dgm:prSet phldrT="[Text]"/>
      <dgm:spPr/>
      <dgm:t>
        <a:bodyPr/>
        <a:lstStyle/>
        <a:p>
          <a:r>
            <a:rPr lang="en-US" dirty="0"/>
            <a:t>Confirm compliance with applicable law</a:t>
          </a:r>
        </a:p>
      </dgm:t>
    </dgm:pt>
    <dgm:pt modelId="{682F4EA2-68AE-4A24-A633-E89763AD841D}" type="parTrans" cxnId="{DE388F16-3E99-4160-9C68-788227CF8470}">
      <dgm:prSet/>
      <dgm:spPr/>
      <dgm:t>
        <a:bodyPr/>
        <a:lstStyle/>
        <a:p>
          <a:endParaRPr lang="en-US"/>
        </a:p>
      </dgm:t>
    </dgm:pt>
    <dgm:pt modelId="{3E524D61-2C15-4CFB-AADF-9AF6A7DBF8DB}" type="sibTrans" cxnId="{DE388F16-3E99-4160-9C68-788227CF8470}">
      <dgm:prSet/>
      <dgm:spPr/>
      <dgm:t>
        <a:bodyPr/>
        <a:lstStyle/>
        <a:p>
          <a:endParaRPr lang="en-US"/>
        </a:p>
      </dgm:t>
    </dgm:pt>
    <dgm:pt modelId="{C4D1A669-27C6-47AC-9C20-9620B7580B2A}">
      <dgm:prSet phldrT="[Text]"/>
      <dgm:spPr/>
      <dgm:t>
        <a:bodyPr/>
        <a:lstStyle/>
        <a:p>
          <a:r>
            <a:rPr lang="en-US" dirty="0"/>
            <a:t>Maintain documents to show compliance</a:t>
          </a:r>
        </a:p>
      </dgm:t>
    </dgm:pt>
    <dgm:pt modelId="{87DC6719-7649-4214-AB58-7E1192BE394F}" type="parTrans" cxnId="{EEF8675C-3539-4C3D-91BA-0B4C61529DD3}">
      <dgm:prSet/>
      <dgm:spPr/>
      <dgm:t>
        <a:bodyPr/>
        <a:lstStyle/>
        <a:p>
          <a:endParaRPr lang="en-US"/>
        </a:p>
      </dgm:t>
    </dgm:pt>
    <dgm:pt modelId="{56631072-0232-4053-9078-A67BA4352BA3}" type="sibTrans" cxnId="{EEF8675C-3539-4C3D-91BA-0B4C61529DD3}">
      <dgm:prSet/>
      <dgm:spPr/>
      <dgm:t>
        <a:bodyPr/>
        <a:lstStyle/>
        <a:p>
          <a:endParaRPr lang="en-US"/>
        </a:p>
      </dgm:t>
    </dgm:pt>
    <dgm:pt modelId="{AB679E2D-E354-4CC7-B3C0-47C4C7269D64}" type="pres">
      <dgm:prSet presAssocID="{C90F2BDD-B163-445E-A758-01A228E7E189}" presName="Name0" presStyleCnt="0">
        <dgm:presLayoutVars>
          <dgm:dir/>
          <dgm:resizeHandles val="exact"/>
        </dgm:presLayoutVars>
      </dgm:prSet>
      <dgm:spPr/>
    </dgm:pt>
    <dgm:pt modelId="{9A9696EE-64AD-487B-ADF0-88A2A51DF0FF}" type="pres">
      <dgm:prSet presAssocID="{0E5B1A8B-057B-4638-87B8-104B1219DFA2}" presName="node" presStyleLbl="node1" presStyleIdx="0" presStyleCnt="3">
        <dgm:presLayoutVars>
          <dgm:bulletEnabled val="1"/>
        </dgm:presLayoutVars>
      </dgm:prSet>
      <dgm:spPr/>
    </dgm:pt>
    <dgm:pt modelId="{B9C40F14-9166-43E9-9959-2712CBD062FF}" type="pres">
      <dgm:prSet presAssocID="{23BDD4B4-35A0-4942-8743-257AB34BC593}" presName="sibTrans" presStyleLbl="sibTrans2D1" presStyleIdx="0" presStyleCnt="2"/>
      <dgm:spPr/>
    </dgm:pt>
    <dgm:pt modelId="{9229080C-41D0-48F9-8116-7C3F503FDB47}" type="pres">
      <dgm:prSet presAssocID="{23BDD4B4-35A0-4942-8743-257AB34BC593}" presName="connectorText" presStyleLbl="sibTrans2D1" presStyleIdx="0" presStyleCnt="2"/>
      <dgm:spPr/>
    </dgm:pt>
    <dgm:pt modelId="{14B75898-4EFC-4F28-9577-135418D016DD}" type="pres">
      <dgm:prSet presAssocID="{791B568C-DEA4-4991-AA23-71502369EF48}" presName="node" presStyleLbl="node1" presStyleIdx="1" presStyleCnt="3">
        <dgm:presLayoutVars>
          <dgm:bulletEnabled val="1"/>
        </dgm:presLayoutVars>
      </dgm:prSet>
      <dgm:spPr/>
    </dgm:pt>
    <dgm:pt modelId="{4A8EFE8D-735E-4E53-BCB3-07552A2CBF09}" type="pres">
      <dgm:prSet presAssocID="{3E524D61-2C15-4CFB-AADF-9AF6A7DBF8DB}" presName="sibTrans" presStyleLbl="sibTrans2D1" presStyleIdx="1" presStyleCnt="2"/>
      <dgm:spPr/>
    </dgm:pt>
    <dgm:pt modelId="{093793CC-1322-4FD3-B6CC-DD07461C0595}" type="pres">
      <dgm:prSet presAssocID="{3E524D61-2C15-4CFB-AADF-9AF6A7DBF8DB}" presName="connectorText" presStyleLbl="sibTrans2D1" presStyleIdx="1" presStyleCnt="2"/>
      <dgm:spPr/>
    </dgm:pt>
    <dgm:pt modelId="{FBAD9785-922C-4C99-BAA7-D43541415565}" type="pres">
      <dgm:prSet presAssocID="{C4D1A669-27C6-47AC-9C20-9620B7580B2A}" presName="node" presStyleLbl="node1" presStyleIdx="2" presStyleCnt="3">
        <dgm:presLayoutVars>
          <dgm:bulletEnabled val="1"/>
        </dgm:presLayoutVars>
      </dgm:prSet>
      <dgm:spPr/>
    </dgm:pt>
  </dgm:ptLst>
  <dgm:cxnLst>
    <dgm:cxn modelId="{37A52B00-C219-40B1-A850-D7141B8FA9BB}" type="presOf" srcId="{23BDD4B4-35A0-4942-8743-257AB34BC593}" destId="{B9C40F14-9166-43E9-9959-2712CBD062FF}" srcOrd="0" destOrd="0" presId="urn:microsoft.com/office/officeart/2005/8/layout/process1"/>
    <dgm:cxn modelId="{C63C8307-E81C-4547-97F0-A71B77F57873}" type="presOf" srcId="{3E524D61-2C15-4CFB-AADF-9AF6A7DBF8DB}" destId="{093793CC-1322-4FD3-B6CC-DD07461C0595}" srcOrd="1" destOrd="0" presId="urn:microsoft.com/office/officeart/2005/8/layout/process1"/>
    <dgm:cxn modelId="{DE388F16-3E99-4160-9C68-788227CF8470}" srcId="{C90F2BDD-B163-445E-A758-01A228E7E189}" destId="{791B568C-DEA4-4991-AA23-71502369EF48}" srcOrd="1" destOrd="0" parTransId="{682F4EA2-68AE-4A24-A633-E89763AD841D}" sibTransId="{3E524D61-2C15-4CFB-AADF-9AF6A7DBF8DB}"/>
    <dgm:cxn modelId="{67A75125-C852-45B2-A039-DB65E9D7C1F9}" type="presOf" srcId="{791B568C-DEA4-4991-AA23-71502369EF48}" destId="{14B75898-4EFC-4F28-9577-135418D016DD}" srcOrd="0" destOrd="0" presId="urn:microsoft.com/office/officeart/2005/8/layout/process1"/>
    <dgm:cxn modelId="{2894183C-15A2-4508-BA88-8807620B77A1}" srcId="{C90F2BDD-B163-445E-A758-01A228E7E189}" destId="{0E5B1A8B-057B-4638-87B8-104B1219DFA2}" srcOrd="0" destOrd="0" parTransId="{9B6DA8D5-1566-4014-B33A-871FF152F749}" sibTransId="{23BDD4B4-35A0-4942-8743-257AB34BC593}"/>
    <dgm:cxn modelId="{EEF8675C-3539-4C3D-91BA-0B4C61529DD3}" srcId="{C90F2BDD-B163-445E-A758-01A228E7E189}" destId="{C4D1A669-27C6-47AC-9C20-9620B7580B2A}" srcOrd="2" destOrd="0" parTransId="{87DC6719-7649-4214-AB58-7E1192BE394F}" sibTransId="{56631072-0232-4053-9078-A67BA4352BA3}"/>
    <dgm:cxn modelId="{A9525652-53FE-4BC3-8E8D-A92FA76820F6}" type="presOf" srcId="{23BDD4B4-35A0-4942-8743-257AB34BC593}" destId="{9229080C-41D0-48F9-8116-7C3F503FDB47}" srcOrd="1" destOrd="0" presId="urn:microsoft.com/office/officeart/2005/8/layout/process1"/>
    <dgm:cxn modelId="{A65162B9-41FD-4F39-9478-F93E1355E83F}" type="presOf" srcId="{C4D1A669-27C6-47AC-9C20-9620B7580B2A}" destId="{FBAD9785-922C-4C99-BAA7-D43541415565}" srcOrd="0" destOrd="0" presId="urn:microsoft.com/office/officeart/2005/8/layout/process1"/>
    <dgm:cxn modelId="{C262C9C9-F906-4B7B-9557-4F0E1416B982}" type="presOf" srcId="{C90F2BDD-B163-445E-A758-01A228E7E189}" destId="{AB679E2D-E354-4CC7-B3C0-47C4C7269D64}" srcOrd="0" destOrd="0" presId="urn:microsoft.com/office/officeart/2005/8/layout/process1"/>
    <dgm:cxn modelId="{A60412D0-7B9E-4E8B-A3A0-4EAD07B04573}" type="presOf" srcId="{0E5B1A8B-057B-4638-87B8-104B1219DFA2}" destId="{9A9696EE-64AD-487B-ADF0-88A2A51DF0FF}" srcOrd="0" destOrd="0" presId="urn:microsoft.com/office/officeart/2005/8/layout/process1"/>
    <dgm:cxn modelId="{2C7F68FE-28F7-477D-9918-075175487A60}" type="presOf" srcId="{3E524D61-2C15-4CFB-AADF-9AF6A7DBF8DB}" destId="{4A8EFE8D-735E-4E53-BCB3-07552A2CBF09}" srcOrd="0" destOrd="0" presId="urn:microsoft.com/office/officeart/2005/8/layout/process1"/>
    <dgm:cxn modelId="{981F4890-1A4A-4852-89A0-7CF0DD61796B}" type="presParOf" srcId="{AB679E2D-E354-4CC7-B3C0-47C4C7269D64}" destId="{9A9696EE-64AD-487B-ADF0-88A2A51DF0FF}" srcOrd="0" destOrd="0" presId="urn:microsoft.com/office/officeart/2005/8/layout/process1"/>
    <dgm:cxn modelId="{42A4727E-C9AA-4C01-904C-09F56A576BE6}" type="presParOf" srcId="{AB679E2D-E354-4CC7-B3C0-47C4C7269D64}" destId="{B9C40F14-9166-43E9-9959-2712CBD062FF}" srcOrd="1" destOrd="0" presId="urn:microsoft.com/office/officeart/2005/8/layout/process1"/>
    <dgm:cxn modelId="{6A4B9889-A8BD-4CDA-AF9D-031354E281A2}" type="presParOf" srcId="{B9C40F14-9166-43E9-9959-2712CBD062FF}" destId="{9229080C-41D0-48F9-8116-7C3F503FDB47}" srcOrd="0" destOrd="0" presId="urn:microsoft.com/office/officeart/2005/8/layout/process1"/>
    <dgm:cxn modelId="{3CFBB958-95E9-4B14-8035-674C205C60F8}" type="presParOf" srcId="{AB679E2D-E354-4CC7-B3C0-47C4C7269D64}" destId="{14B75898-4EFC-4F28-9577-135418D016DD}" srcOrd="2" destOrd="0" presId="urn:microsoft.com/office/officeart/2005/8/layout/process1"/>
    <dgm:cxn modelId="{D2B36CBE-3BBD-4EF4-839C-F01F1BFA0827}" type="presParOf" srcId="{AB679E2D-E354-4CC7-B3C0-47C4C7269D64}" destId="{4A8EFE8D-735E-4E53-BCB3-07552A2CBF09}" srcOrd="3" destOrd="0" presId="urn:microsoft.com/office/officeart/2005/8/layout/process1"/>
    <dgm:cxn modelId="{69363729-8905-44BA-A2D3-9F1E7E02C12C}" type="presParOf" srcId="{4A8EFE8D-735E-4E53-BCB3-07552A2CBF09}" destId="{093793CC-1322-4FD3-B6CC-DD07461C0595}" srcOrd="0" destOrd="0" presId="urn:microsoft.com/office/officeart/2005/8/layout/process1"/>
    <dgm:cxn modelId="{FC0B2A88-E275-4E27-B2BC-7268F2B41198}" type="presParOf" srcId="{AB679E2D-E354-4CC7-B3C0-47C4C7269D64}" destId="{FBAD9785-922C-4C99-BAA7-D4354141556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38A1A022-7F82-4B39-80B9-C089A0F1668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54E6FA6-8C20-4D7C-8D8D-24B25F686872}">
      <dgm:prSet phldrT="[Text]"/>
      <dgm:spPr>
        <a:solidFill>
          <a:srgbClr val="002060"/>
        </a:solidFill>
      </dgm:spPr>
      <dgm:t>
        <a:bodyPr/>
        <a:lstStyle/>
        <a:p>
          <a:r>
            <a:rPr lang="en-US" dirty="0"/>
            <a:t>Important to know how to prepare for (and potentially avoid) an audit</a:t>
          </a:r>
        </a:p>
      </dgm:t>
    </dgm:pt>
    <dgm:pt modelId="{232772C0-B0C2-4687-9D49-4FB081742136}" type="parTrans" cxnId="{F19522D3-6C75-495A-9B51-E309BF17F3BE}">
      <dgm:prSet/>
      <dgm:spPr/>
      <dgm:t>
        <a:bodyPr/>
        <a:lstStyle/>
        <a:p>
          <a:endParaRPr lang="en-US"/>
        </a:p>
      </dgm:t>
    </dgm:pt>
    <dgm:pt modelId="{9E34D67C-5BB4-4340-A583-8A8AE4325E61}" type="sibTrans" cxnId="{F19522D3-6C75-495A-9B51-E309BF17F3BE}">
      <dgm:prSet/>
      <dgm:spPr/>
      <dgm:t>
        <a:bodyPr/>
        <a:lstStyle/>
        <a:p>
          <a:endParaRPr lang="en-US"/>
        </a:p>
      </dgm:t>
    </dgm:pt>
    <dgm:pt modelId="{26816C22-3F69-4132-BB17-E131E4214DAE}">
      <dgm:prSet/>
      <dgm:spPr>
        <a:solidFill>
          <a:schemeClr val="accent2"/>
        </a:solidFill>
      </dgm:spPr>
      <dgm:t>
        <a:bodyPr/>
        <a:lstStyle/>
        <a:p>
          <a:r>
            <a:rPr lang="en-US" dirty="0"/>
            <a:t>Best time to analyze whether you are ready for an audit is </a:t>
          </a:r>
          <a:r>
            <a:rPr lang="en-US" b="1" dirty="0"/>
            <a:t>before the DOL knows on your door</a:t>
          </a:r>
        </a:p>
      </dgm:t>
    </dgm:pt>
    <dgm:pt modelId="{001527A7-14A3-4E4C-BE8F-41076286CB5A}" type="parTrans" cxnId="{5D45B643-399C-4BEE-AB31-C8D1E71E9C5D}">
      <dgm:prSet/>
      <dgm:spPr/>
      <dgm:t>
        <a:bodyPr/>
        <a:lstStyle/>
        <a:p>
          <a:endParaRPr lang="en-US"/>
        </a:p>
      </dgm:t>
    </dgm:pt>
    <dgm:pt modelId="{1F6C73CA-6A67-4043-B8B3-E29AB32F2C52}" type="sibTrans" cxnId="{5D45B643-399C-4BEE-AB31-C8D1E71E9C5D}">
      <dgm:prSet/>
      <dgm:spPr/>
      <dgm:t>
        <a:bodyPr/>
        <a:lstStyle/>
        <a:p>
          <a:endParaRPr lang="en-US"/>
        </a:p>
      </dgm:t>
    </dgm:pt>
    <dgm:pt modelId="{58E9235F-59EF-482F-89FA-705593CBEE18}" type="pres">
      <dgm:prSet presAssocID="{38A1A022-7F82-4B39-80B9-C089A0F16683}" presName="linear" presStyleCnt="0">
        <dgm:presLayoutVars>
          <dgm:animLvl val="lvl"/>
          <dgm:resizeHandles val="exact"/>
        </dgm:presLayoutVars>
      </dgm:prSet>
      <dgm:spPr/>
    </dgm:pt>
    <dgm:pt modelId="{AD1E419F-9487-4041-A2C6-66B17717D491}" type="pres">
      <dgm:prSet presAssocID="{E54E6FA6-8C20-4D7C-8D8D-24B25F686872}" presName="parentText" presStyleLbl="node1" presStyleIdx="0" presStyleCnt="2">
        <dgm:presLayoutVars>
          <dgm:chMax val="0"/>
          <dgm:bulletEnabled val="1"/>
        </dgm:presLayoutVars>
      </dgm:prSet>
      <dgm:spPr/>
    </dgm:pt>
    <dgm:pt modelId="{06103B24-32EC-43DB-BA12-4B3F860B5402}" type="pres">
      <dgm:prSet presAssocID="{9E34D67C-5BB4-4340-A583-8A8AE4325E61}" presName="spacer" presStyleCnt="0"/>
      <dgm:spPr/>
    </dgm:pt>
    <dgm:pt modelId="{32D8366D-4F76-4033-B99D-9DF21EEBE351}" type="pres">
      <dgm:prSet presAssocID="{26816C22-3F69-4132-BB17-E131E4214DAE}" presName="parentText" presStyleLbl="node1" presStyleIdx="1" presStyleCnt="2">
        <dgm:presLayoutVars>
          <dgm:chMax val="0"/>
          <dgm:bulletEnabled val="1"/>
        </dgm:presLayoutVars>
      </dgm:prSet>
      <dgm:spPr/>
    </dgm:pt>
  </dgm:ptLst>
  <dgm:cxnLst>
    <dgm:cxn modelId="{5D45B643-399C-4BEE-AB31-C8D1E71E9C5D}" srcId="{38A1A022-7F82-4B39-80B9-C089A0F16683}" destId="{26816C22-3F69-4132-BB17-E131E4214DAE}" srcOrd="1" destOrd="0" parTransId="{001527A7-14A3-4E4C-BE8F-41076286CB5A}" sibTransId="{1F6C73CA-6A67-4043-B8B3-E29AB32F2C52}"/>
    <dgm:cxn modelId="{6FE20C58-5016-4B3E-81C5-05C9343BF5B9}" type="presOf" srcId="{38A1A022-7F82-4B39-80B9-C089A0F16683}" destId="{58E9235F-59EF-482F-89FA-705593CBEE18}" srcOrd="0" destOrd="0" presId="urn:microsoft.com/office/officeart/2005/8/layout/vList2"/>
    <dgm:cxn modelId="{747C1C87-05F7-4BF4-8AF1-C461F153D1BB}" type="presOf" srcId="{26816C22-3F69-4132-BB17-E131E4214DAE}" destId="{32D8366D-4F76-4033-B99D-9DF21EEBE351}" srcOrd="0" destOrd="0" presId="urn:microsoft.com/office/officeart/2005/8/layout/vList2"/>
    <dgm:cxn modelId="{4AA41D92-4233-4527-9A39-EFE45F7C5EC1}" type="presOf" srcId="{E54E6FA6-8C20-4D7C-8D8D-24B25F686872}" destId="{AD1E419F-9487-4041-A2C6-66B17717D491}" srcOrd="0" destOrd="0" presId="urn:microsoft.com/office/officeart/2005/8/layout/vList2"/>
    <dgm:cxn modelId="{F19522D3-6C75-495A-9B51-E309BF17F3BE}" srcId="{38A1A022-7F82-4B39-80B9-C089A0F16683}" destId="{E54E6FA6-8C20-4D7C-8D8D-24B25F686872}" srcOrd="0" destOrd="0" parTransId="{232772C0-B0C2-4687-9D49-4FB081742136}" sibTransId="{9E34D67C-5BB4-4340-A583-8A8AE4325E61}"/>
    <dgm:cxn modelId="{AE8DFE3E-4EF5-4C0B-941F-AE5AFBFF04E7}" type="presParOf" srcId="{58E9235F-59EF-482F-89FA-705593CBEE18}" destId="{AD1E419F-9487-4041-A2C6-66B17717D491}" srcOrd="0" destOrd="0" presId="urn:microsoft.com/office/officeart/2005/8/layout/vList2"/>
    <dgm:cxn modelId="{261294D3-B087-49DE-9430-564534AEA03E}" type="presParOf" srcId="{58E9235F-59EF-482F-89FA-705593CBEE18}" destId="{06103B24-32EC-43DB-BA12-4B3F860B5402}" srcOrd="1" destOrd="0" presId="urn:microsoft.com/office/officeart/2005/8/layout/vList2"/>
    <dgm:cxn modelId="{064CB5E2-EA3D-4DA7-9A90-1A8B2E96DA81}" type="presParOf" srcId="{58E9235F-59EF-482F-89FA-705593CBEE18}" destId="{32D8366D-4F76-4033-B99D-9DF21EEBE351}"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E27C70-21E2-4331-B344-BA4FF182C0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81A9B81-7D3C-4055-A59F-4341F8AACEEA}">
      <dgm:prSet phldrT="[Text]"/>
      <dgm:spPr/>
      <dgm:t>
        <a:bodyPr/>
        <a:lstStyle/>
        <a:p>
          <a:r>
            <a:rPr lang="en-US" dirty="0"/>
            <a:t>Audits are stressful and time consuming	</a:t>
          </a:r>
        </a:p>
      </dgm:t>
    </dgm:pt>
    <dgm:pt modelId="{BBBA8E5D-EB2A-4209-9BE9-F2094A28F747}" type="parTrans" cxnId="{88B95846-ACBC-453B-A52B-DC12C10E5457}">
      <dgm:prSet/>
      <dgm:spPr/>
      <dgm:t>
        <a:bodyPr/>
        <a:lstStyle/>
        <a:p>
          <a:endParaRPr lang="en-US"/>
        </a:p>
      </dgm:t>
    </dgm:pt>
    <dgm:pt modelId="{95810DB8-C6E9-4EDC-BC2C-9DEC18447EF4}" type="sibTrans" cxnId="{88B95846-ACBC-453B-A52B-DC12C10E5457}">
      <dgm:prSet/>
      <dgm:spPr/>
      <dgm:t>
        <a:bodyPr/>
        <a:lstStyle/>
        <a:p>
          <a:endParaRPr lang="en-US"/>
        </a:p>
      </dgm:t>
    </dgm:pt>
    <dgm:pt modelId="{9CE97783-0339-401B-BAB7-AEB6F56F3C19}">
      <dgm:prSet phldrT="[Text]"/>
      <dgm:spPr/>
      <dgm:t>
        <a:bodyPr/>
        <a:lstStyle/>
        <a:p>
          <a:r>
            <a:rPr lang="en-US" dirty="0"/>
            <a:t>Disruption of day-to-day operations</a:t>
          </a:r>
        </a:p>
      </dgm:t>
    </dgm:pt>
    <dgm:pt modelId="{2ADA517F-1389-4ADD-8988-BC21A6F7ABB1}" type="parTrans" cxnId="{6182BF5F-4F5E-4301-A33B-08526F1CD4F9}">
      <dgm:prSet/>
      <dgm:spPr/>
      <dgm:t>
        <a:bodyPr/>
        <a:lstStyle/>
        <a:p>
          <a:endParaRPr lang="en-US"/>
        </a:p>
      </dgm:t>
    </dgm:pt>
    <dgm:pt modelId="{842B0536-59E0-4DA3-B751-073870035426}" type="sibTrans" cxnId="{6182BF5F-4F5E-4301-A33B-08526F1CD4F9}">
      <dgm:prSet/>
      <dgm:spPr/>
      <dgm:t>
        <a:bodyPr/>
        <a:lstStyle/>
        <a:p>
          <a:endParaRPr lang="en-US"/>
        </a:p>
      </dgm:t>
    </dgm:pt>
    <dgm:pt modelId="{C4B71431-6A94-4235-A14B-9C8735F97F80}">
      <dgm:prSet phldrT="[Text]"/>
      <dgm:spPr>
        <a:solidFill>
          <a:schemeClr val="accent2"/>
        </a:solidFill>
      </dgm:spPr>
      <dgm:t>
        <a:bodyPr/>
        <a:lstStyle/>
        <a:p>
          <a:r>
            <a:rPr lang="en-US" dirty="0"/>
            <a:t>ERISA violations can be costly</a:t>
          </a:r>
        </a:p>
      </dgm:t>
    </dgm:pt>
    <dgm:pt modelId="{DB27297E-F03E-45A4-B4DC-758D244FCEEB}" type="parTrans" cxnId="{5335C626-DD5A-494B-86F1-68CA5D4D055B}">
      <dgm:prSet/>
      <dgm:spPr/>
      <dgm:t>
        <a:bodyPr/>
        <a:lstStyle/>
        <a:p>
          <a:endParaRPr lang="en-US"/>
        </a:p>
      </dgm:t>
    </dgm:pt>
    <dgm:pt modelId="{CEFE51DA-F15C-49FA-AF68-4DB834FA60C5}" type="sibTrans" cxnId="{5335C626-DD5A-494B-86F1-68CA5D4D055B}">
      <dgm:prSet/>
      <dgm:spPr/>
      <dgm:t>
        <a:bodyPr/>
        <a:lstStyle/>
        <a:p>
          <a:endParaRPr lang="en-US"/>
        </a:p>
      </dgm:t>
    </dgm:pt>
    <dgm:pt modelId="{FBEFC86C-D0CF-428C-B3AE-E31BDADCC858}">
      <dgm:prSet phldrT="[Text]"/>
      <dgm:spPr/>
      <dgm:t>
        <a:bodyPr/>
        <a:lstStyle/>
        <a:p>
          <a:r>
            <a:rPr lang="en-US" dirty="0"/>
            <a:t>Penalties</a:t>
          </a:r>
        </a:p>
      </dgm:t>
    </dgm:pt>
    <dgm:pt modelId="{BC0834FB-A7BC-4403-9CBC-A6C113EBC1A8}" type="parTrans" cxnId="{D63E2E70-0260-48B1-A89A-208D86D508EC}">
      <dgm:prSet/>
      <dgm:spPr/>
      <dgm:t>
        <a:bodyPr/>
        <a:lstStyle/>
        <a:p>
          <a:endParaRPr lang="en-US"/>
        </a:p>
      </dgm:t>
    </dgm:pt>
    <dgm:pt modelId="{47F86CEA-6318-4491-8FF2-AA09C271B2C0}" type="sibTrans" cxnId="{D63E2E70-0260-48B1-A89A-208D86D508EC}">
      <dgm:prSet/>
      <dgm:spPr/>
      <dgm:t>
        <a:bodyPr/>
        <a:lstStyle/>
        <a:p>
          <a:endParaRPr lang="en-US"/>
        </a:p>
      </dgm:t>
    </dgm:pt>
    <dgm:pt modelId="{66E821B1-4CBA-472B-BFB7-B1733973A6A4}">
      <dgm:prSet phldrT="[Text]"/>
      <dgm:spPr/>
      <dgm:t>
        <a:bodyPr/>
        <a:lstStyle/>
        <a:p>
          <a:r>
            <a:rPr lang="en-US" dirty="0"/>
            <a:t>Corrective action</a:t>
          </a:r>
        </a:p>
      </dgm:t>
    </dgm:pt>
    <dgm:pt modelId="{41774B1B-B731-430C-A2A4-C55703317DE3}" type="parTrans" cxnId="{E913C9CB-C149-46E4-B5E9-E5A17073701E}">
      <dgm:prSet/>
      <dgm:spPr/>
      <dgm:t>
        <a:bodyPr/>
        <a:lstStyle/>
        <a:p>
          <a:endParaRPr lang="en-US"/>
        </a:p>
      </dgm:t>
    </dgm:pt>
    <dgm:pt modelId="{1EBFEF82-8123-4B9D-BE5E-79D40D3F0AB4}" type="sibTrans" cxnId="{E913C9CB-C149-46E4-B5E9-E5A17073701E}">
      <dgm:prSet/>
      <dgm:spPr/>
      <dgm:t>
        <a:bodyPr/>
        <a:lstStyle/>
        <a:p>
          <a:endParaRPr lang="en-US"/>
        </a:p>
      </dgm:t>
    </dgm:pt>
    <dgm:pt modelId="{7988F287-D9D0-44BB-A42F-BF7F1AE7FD7E}">
      <dgm:prSet phldrT="[Text]"/>
      <dgm:spPr/>
      <dgm:t>
        <a:bodyPr/>
        <a:lstStyle/>
        <a:p>
          <a:r>
            <a:rPr lang="en-US" dirty="0"/>
            <a:t>Civil litigation and criminal prosecution</a:t>
          </a:r>
        </a:p>
      </dgm:t>
    </dgm:pt>
    <dgm:pt modelId="{40979267-53F8-42EB-BBFB-2238D05ED4D3}" type="parTrans" cxnId="{6715B544-15D5-4D84-810C-A4A509E5CD5A}">
      <dgm:prSet/>
      <dgm:spPr/>
      <dgm:t>
        <a:bodyPr/>
        <a:lstStyle/>
        <a:p>
          <a:endParaRPr lang="en-US"/>
        </a:p>
      </dgm:t>
    </dgm:pt>
    <dgm:pt modelId="{39612599-BD3C-4DFB-8A6E-2988E6A86689}" type="sibTrans" cxnId="{6715B544-15D5-4D84-810C-A4A509E5CD5A}">
      <dgm:prSet/>
      <dgm:spPr/>
      <dgm:t>
        <a:bodyPr/>
        <a:lstStyle/>
        <a:p>
          <a:endParaRPr lang="en-US"/>
        </a:p>
      </dgm:t>
    </dgm:pt>
    <dgm:pt modelId="{4FD8E706-D508-4761-AA6B-F61FE48CC288}" type="pres">
      <dgm:prSet presAssocID="{BCE27C70-21E2-4331-B344-BA4FF182C060}" presName="linear" presStyleCnt="0">
        <dgm:presLayoutVars>
          <dgm:animLvl val="lvl"/>
          <dgm:resizeHandles val="exact"/>
        </dgm:presLayoutVars>
      </dgm:prSet>
      <dgm:spPr/>
    </dgm:pt>
    <dgm:pt modelId="{A9DA2725-42B3-4B8A-95BD-49DF73C5E853}" type="pres">
      <dgm:prSet presAssocID="{081A9B81-7D3C-4055-A59F-4341F8AACEEA}" presName="parentText" presStyleLbl="node1" presStyleIdx="0" presStyleCnt="2">
        <dgm:presLayoutVars>
          <dgm:chMax val="0"/>
          <dgm:bulletEnabled val="1"/>
        </dgm:presLayoutVars>
      </dgm:prSet>
      <dgm:spPr/>
    </dgm:pt>
    <dgm:pt modelId="{C07BEDBC-1B54-4958-9E77-FCF7EE0443B3}" type="pres">
      <dgm:prSet presAssocID="{081A9B81-7D3C-4055-A59F-4341F8AACEEA}" presName="childText" presStyleLbl="revTx" presStyleIdx="0" presStyleCnt="2">
        <dgm:presLayoutVars>
          <dgm:bulletEnabled val="1"/>
        </dgm:presLayoutVars>
      </dgm:prSet>
      <dgm:spPr/>
    </dgm:pt>
    <dgm:pt modelId="{18648488-017A-4BB5-B8D1-E211E8E1385F}" type="pres">
      <dgm:prSet presAssocID="{C4B71431-6A94-4235-A14B-9C8735F97F80}" presName="parentText" presStyleLbl="node1" presStyleIdx="1" presStyleCnt="2">
        <dgm:presLayoutVars>
          <dgm:chMax val="0"/>
          <dgm:bulletEnabled val="1"/>
        </dgm:presLayoutVars>
      </dgm:prSet>
      <dgm:spPr/>
    </dgm:pt>
    <dgm:pt modelId="{BD134B44-B75E-4829-80D5-89724E89B9B9}" type="pres">
      <dgm:prSet presAssocID="{C4B71431-6A94-4235-A14B-9C8735F97F80}" presName="childText" presStyleLbl="revTx" presStyleIdx="1" presStyleCnt="2">
        <dgm:presLayoutVars>
          <dgm:bulletEnabled val="1"/>
        </dgm:presLayoutVars>
      </dgm:prSet>
      <dgm:spPr/>
    </dgm:pt>
  </dgm:ptLst>
  <dgm:cxnLst>
    <dgm:cxn modelId="{5335C626-DD5A-494B-86F1-68CA5D4D055B}" srcId="{BCE27C70-21E2-4331-B344-BA4FF182C060}" destId="{C4B71431-6A94-4235-A14B-9C8735F97F80}" srcOrd="1" destOrd="0" parTransId="{DB27297E-F03E-45A4-B4DC-758D244FCEEB}" sibTransId="{CEFE51DA-F15C-49FA-AF68-4DB834FA60C5}"/>
    <dgm:cxn modelId="{6182BF5F-4F5E-4301-A33B-08526F1CD4F9}" srcId="{081A9B81-7D3C-4055-A59F-4341F8AACEEA}" destId="{9CE97783-0339-401B-BAB7-AEB6F56F3C19}" srcOrd="0" destOrd="0" parTransId="{2ADA517F-1389-4ADD-8988-BC21A6F7ABB1}" sibTransId="{842B0536-59E0-4DA3-B751-073870035426}"/>
    <dgm:cxn modelId="{6715B544-15D5-4D84-810C-A4A509E5CD5A}" srcId="{C4B71431-6A94-4235-A14B-9C8735F97F80}" destId="{7988F287-D9D0-44BB-A42F-BF7F1AE7FD7E}" srcOrd="2" destOrd="0" parTransId="{40979267-53F8-42EB-BBFB-2238D05ED4D3}" sibTransId="{39612599-BD3C-4DFB-8A6E-2988E6A86689}"/>
    <dgm:cxn modelId="{88B95846-ACBC-453B-A52B-DC12C10E5457}" srcId="{BCE27C70-21E2-4331-B344-BA4FF182C060}" destId="{081A9B81-7D3C-4055-A59F-4341F8AACEEA}" srcOrd="0" destOrd="0" parTransId="{BBBA8E5D-EB2A-4209-9BE9-F2094A28F747}" sibTransId="{95810DB8-C6E9-4EDC-BC2C-9DEC18447EF4}"/>
    <dgm:cxn modelId="{D63E2E70-0260-48B1-A89A-208D86D508EC}" srcId="{C4B71431-6A94-4235-A14B-9C8735F97F80}" destId="{FBEFC86C-D0CF-428C-B3AE-E31BDADCC858}" srcOrd="0" destOrd="0" parTransId="{BC0834FB-A7BC-4403-9CBC-A6C113EBC1A8}" sibTransId="{47F86CEA-6318-4491-8FF2-AA09C271B2C0}"/>
    <dgm:cxn modelId="{164C4D52-19D1-4891-83E3-7BC01134FEFE}" type="presOf" srcId="{081A9B81-7D3C-4055-A59F-4341F8AACEEA}" destId="{A9DA2725-42B3-4B8A-95BD-49DF73C5E853}" srcOrd="0" destOrd="0" presId="urn:microsoft.com/office/officeart/2005/8/layout/vList2"/>
    <dgm:cxn modelId="{24DFEA52-9096-4608-B1A9-03E295496B7C}" type="presOf" srcId="{FBEFC86C-D0CF-428C-B3AE-E31BDADCC858}" destId="{BD134B44-B75E-4829-80D5-89724E89B9B9}" srcOrd="0" destOrd="0" presId="urn:microsoft.com/office/officeart/2005/8/layout/vList2"/>
    <dgm:cxn modelId="{F78A1B53-F123-4C41-9F6C-B6520939542E}" type="presOf" srcId="{66E821B1-4CBA-472B-BFB7-B1733973A6A4}" destId="{BD134B44-B75E-4829-80D5-89724E89B9B9}" srcOrd="0" destOrd="1" presId="urn:microsoft.com/office/officeart/2005/8/layout/vList2"/>
    <dgm:cxn modelId="{AE17CB81-35C8-458C-8EA1-BB063E55B67B}" type="presOf" srcId="{BCE27C70-21E2-4331-B344-BA4FF182C060}" destId="{4FD8E706-D508-4761-AA6B-F61FE48CC288}" srcOrd="0" destOrd="0" presId="urn:microsoft.com/office/officeart/2005/8/layout/vList2"/>
    <dgm:cxn modelId="{71A8E786-2F0D-4592-99BF-1EB198CE90D8}" type="presOf" srcId="{C4B71431-6A94-4235-A14B-9C8735F97F80}" destId="{18648488-017A-4BB5-B8D1-E211E8E1385F}" srcOrd="0" destOrd="0" presId="urn:microsoft.com/office/officeart/2005/8/layout/vList2"/>
    <dgm:cxn modelId="{E913C9CB-C149-46E4-B5E9-E5A17073701E}" srcId="{C4B71431-6A94-4235-A14B-9C8735F97F80}" destId="{66E821B1-4CBA-472B-BFB7-B1733973A6A4}" srcOrd="1" destOrd="0" parTransId="{41774B1B-B731-430C-A2A4-C55703317DE3}" sibTransId="{1EBFEF82-8123-4B9D-BE5E-79D40D3F0AB4}"/>
    <dgm:cxn modelId="{06BEABD1-94CE-45A9-B119-53385F6905E0}" type="presOf" srcId="{9CE97783-0339-401B-BAB7-AEB6F56F3C19}" destId="{C07BEDBC-1B54-4958-9E77-FCF7EE0443B3}" srcOrd="0" destOrd="0" presId="urn:microsoft.com/office/officeart/2005/8/layout/vList2"/>
    <dgm:cxn modelId="{8FA2F8E0-B4EF-40B1-995F-5FD8703C8675}" type="presOf" srcId="{7988F287-D9D0-44BB-A42F-BF7F1AE7FD7E}" destId="{BD134B44-B75E-4829-80D5-89724E89B9B9}" srcOrd="0" destOrd="2" presId="urn:microsoft.com/office/officeart/2005/8/layout/vList2"/>
    <dgm:cxn modelId="{EB4323AA-513F-4746-830F-62F48F46002A}" type="presParOf" srcId="{4FD8E706-D508-4761-AA6B-F61FE48CC288}" destId="{A9DA2725-42B3-4B8A-95BD-49DF73C5E853}" srcOrd="0" destOrd="0" presId="urn:microsoft.com/office/officeart/2005/8/layout/vList2"/>
    <dgm:cxn modelId="{18F64D65-9410-4815-94B9-9899D8376C29}" type="presParOf" srcId="{4FD8E706-D508-4761-AA6B-F61FE48CC288}" destId="{C07BEDBC-1B54-4958-9E77-FCF7EE0443B3}" srcOrd="1" destOrd="0" presId="urn:microsoft.com/office/officeart/2005/8/layout/vList2"/>
    <dgm:cxn modelId="{A723AB04-02A1-41F9-8501-EC99B9982DEF}" type="presParOf" srcId="{4FD8E706-D508-4761-AA6B-F61FE48CC288}" destId="{18648488-017A-4BB5-B8D1-E211E8E1385F}" srcOrd="2" destOrd="0" presId="urn:microsoft.com/office/officeart/2005/8/layout/vList2"/>
    <dgm:cxn modelId="{2EB99DBC-58AA-4E01-8662-E05B5E708006}" type="presParOf" srcId="{4FD8E706-D508-4761-AA6B-F61FE48CC288}" destId="{BD134B44-B75E-4829-80D5-89724E89B9B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07868B-C723-4537-9060-C1461723666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26DDB7B-22A7-4CE8-9533-963A412E7FC1}">
      <dgm:prSet phldrT="[Text]"/>
      <dgm:spPr/>
      <dgm:t>
        <a:bodyPr/>
        <a:lstStyle/>
        <a:p>
          <a:r>
            <a:rPr lang="en-US" dirty="0"/>
            <a:t>Enforcement Actions	</a:t>
          </a:r>
        </a:p>
      </dgm:t>
    </dgm:pt>
    <dgm:pt modelId="{C95ABA51-D7E1-4EA6-9A03-12CA07B4F092}" type="parTrans" cxnId="{85599618-E8AC-4944-BFAC-5E879C5FD795}">
      <dgm:prSet/>
      <dgm:spPr/>
      <dgm:t>
        <a:bodyPr/>
        <a:lstStyle/>
        <a:p>
          <a:endParaRPr lang="en-US"/>
        </a:p>
      </dgm:t>
    </dgm:pt>
    <dgm:pt modelId="{C1A1F0C0-D8FC-4BDE-9E81-B6BD0B99580F}" type="sibTrans" cxnId="{85599618-E8AC-4944-BFAC-5E879C5FD795}">
      <dgm:prSet/>
      <dgm:spPr/>
      <dgm:t>
        <a:bodyPr/>
        <a:lstStyle/>
        <a:p>
          <a:endParaRPr lang="en-US"/>
        </a:p>
      </dgm:t>
    </dgm:pt>
    <dgm:pt modelId="{28ED85D0-8511-4F5C-9627-78E1EC0CD890}">
      <dgm:prSet phldrT="[Text]"/>
      <dgm:spPr/>
      <dgm:t>
        <a:bodyPr/>
        <a:lstStyle/>
        <a:p>
          <a:pPr algn="ctr"/>
          <a:r>
            <a:rPr lang="en-US" dirty="0"/>
            <a:t>$931 million	</a:t>
          </a:r>
        </a:p>
      </dgm:t>
    </dgm:pt>
    <dgm:pt modelId="{010503DC-2138-4300-84A1-21AC01680A11}" type="parTrans" cxnId="{40F2CB22-0CF3-4F3F-9759-70DA052D0C77}">
      <dgm:prSet/>
      <dgm:spPr/>
      <dgm:t>
        <a:bodyPr/>
        <a:lstStyle/>
        <a:p>
          <a:endParaRPr lang="en-US"/>
        </a:p>
      </dgm:t>
    </dgm:pt>
    <dgm:pt modelId="{D699898B-3D24-42F0-B87D-9BBC83804E38}" type="sibTrans" cxnId="{40F2CB22-0CF3-4F3F-9759-70DA052D0C77}">
      <dgm:prSet/>
      <dgm:spPr/>
      <dgm:t>
        <a:bodyPr/>
        <a:lstStyle/>
        <a:p>
          <a:endParaRPr lang="en-US"/>
        </a:p>
      </dgm:t>
    </dgm:pt>
    <dgm:pt modelId="{6B49A0EB-3CEB-449A-8CDF-6ED7CD37C266}">
      <dgm:prSet phldrT="[Text]"/>
      <dgm:spPr/>
      <dgm:t>
        <a:bodyPr/>
        <a:lstStyle/>
        <a:p>
          <a:r>
            <a:rPr lang="en-US" dirty="0"/>
            <a:t>Voluntary Correction Program</a:t>
          </a:r>
        </a:p>
      </dgm:t>
    </dgm:pt>
    <dgm:pt modelId="{D2D485AB-B0FF-4E6F-A369-2E84EE17F325}" type="parTrans" cxnId="{5BAD221C-1C84-48C1-A949-E72603136481}">
      <dgm:prSet/>
      <dgm:spPr/>
      <dgm:t>
        <a:bodyPr/>
        <a:lstStyle/>
        <a:p>
          <a:endParaRPr lang="en-US"/>
        </a:p>
      </dgm:t>
    </dgm:pt>
    <dgm:pt modelId="{0B3B92BC-EE35-4CB9-B502-EF45B43C06ED}" type="sibTrans" cxnId="{5BAD221C-1C84-48C1-A949-E72603136481}">
      <dgm:prSet/>
      <dgm:spPr/>
      <dgm:t>
        <a:bodyPr/>
        <a:lstStyle/>
        <a:p>
          <a:endParaRPr lang="en-US"/>
        </a:p>
      </dgm:t>
    </dgm:pt>
    <dgm:pt modelId="{E1F753F7-99B3-4257-9C52-D7D5AEA20643}">
      <dgm:prSet phldrT="[Text]"/>
      <dgm:spPr/>
      <dgm:t>
        <a:bodyPr/>
        <a:lstStyle/>
        <a:p>
          <a:pPr algn="ctr"/>
          <a:r>
            <a:rPr lang="en-US" dirty="0"/>
            <a:t>$8 million</a:t>
          </a:r>
        </a:p>
      </dgm:t>
    </dgm:pt>
    <dgm:pt modelId="{9185F0FA-1737-4629-8D15-648A4B2737ED}" type="parTrans" cxnId="{417107CA-1810-4BC8-8B0D-5B2C71CD7587}">
      <dgm:prSet/>
      <dgm:spPr/>
      <dgm:t>
        <a:bodyPr/>
        <a:lstStyle/>
        <a:p>
          <a:endParaRPr lang="en-US"/>
        </a:p>
      </dgm:t>
    </dgm:pt>
    <dgm:pt modelId="{0644818E-9D4E-49CF-90BF-0E106B6920AE}" type="sibTrans" cxnId="{417107CA-1810-4BC8-8B0D-5B2C71CD7587}">
      <dgm:prSet/>
      <dgm:spPr/>
      <dgm:t>
        <a:bodyPr/>
        <a:lstStyle/>
        <a:p>
          <a:endParaRPr lang="en-US"/>
        </a:p>
      </dgm:t>
    </dgm:pt>
    <dgm:pt modelId="{CE15A705-2F36-456B-B95E-CCC20A7DEAB7}">
      <dgm:prSet phldrT="[Text]"/>
      <dgm:spPr/>
      <dgm:t>
        <a:bodyPr/>
        <a:lstStyle/>
        <a:p>
          <a:r>
            <a:rPr lang="en-US" dirty="0"/>
            <a:t>Abandoned Plan Program</a:t>
          </a:r>
        </a:p>
      </dgm:t>
    </dgm:pt>
    <dgm:pt modelId="{EF8E8A1F-38D5-4A81-9229-10C79E4582A7}" type="parTrans" cxnId="{B127B5DD-43A1-4E15-8865-A0F6DCE122AC}">
      <dgm:prSet/>
      <dgm:spPr/>
      <dgm:t>
        <a:bodyPr/>
        <a:lstStyle/>
        <a:p>
          <a:endParaRPr lang="en-US"/>
        </a:p>
      </dgm:t>
    </dgm:pt>
    <dgm:pt modelId="{D92E145D-803C-40E6-A779-3A2CBA5D856B}" type="sibTrans" cxnId="{B127B5DD-43A1-4E15-8865-A0F6DCE122AC}">
      <dgm:prSet/>
      <dgm:spPr/>
      <dgm:t>
        <a:bodyPr/>
        <a:lstStyle/>
        <a:p>
          <a:endParaRPr lang="en-US"/>
        </a:p>
      </dgm:t>
    </dgm:pt>
    <dgm:pt modelId="{65FC597A-DA49-4A47-8353-889C3499BFE7}">
      <dgm:prSet phldrT="[Text]"/>
      <dgm:spPr/>
      <dgm:t>
        <a:bodyPr/>
        <a:lstStyle/>
        <a:p>
          <a:pPr algn="ctr"/>
          <a:r>
            <a:rPr lang="en-US" dirty="0"/>
            <a:t>$84 million</a:t>
          </a:r>
        </a:p>
      </dgm:t>
    </dgm:pt>
    <dgm:pt modelId="{78BFA166-FFC7-4684-95BF-FFDEFEA0129D}" type="parTrans" cxnId="{EE815EF4-B5DA-4D1A-90E7-71F6DE650853}">
      <dgm:prSet/>
      <dgm:spPr/>
      <dgm:t>
        <a:bodyPr/>
        <a:lstStyle/>
        <a:p>
          <a:endParaRPr lang="en-US"/>
        </a:p>
      </dgm:t>
    </dgm:pt>
    <dgm:pt modelId="{151A4317-2EF8-4121-AC9C-5E06A71B2349}" type="sibTrans" cxnId="{EE815EF4-B5DA-4D1A-90E7-71F6DE650853}">
      <dgm:prSet/>
      <dgm:spPr/>
      <dgm:t>
        <a:bodyPr/>
        <a:lstStyle/>
        <a:p>
          <a:endParaRPr lang="en-US"/>
        </a:p>
      </dgm:t>
    </dgm:pt>
    <dgm:pt modelId="{DAE44F29-E306-4D56-B9DA-12B9B3935674}">
      <dgm:prSet/>
      <dgm:spPr/>
      <dgm:t>
        <a:bodyPr/>
        <a:lstStyle/>
        <a:p>
          <a:r>
            <a:rPr lang="en-US" dirty="0"/>
            <a:t>Informal Complaints</a:t>
          </a:r>
        </a:p>
      </dgm:t>
    </dgm:pt>
    <dgm:pt modelId="{FE96524E-FA46-4880-BC95-EFECCC698FB8}" type="parTrans" cxnId="{25C924DC-3AC5-4A06-A3C6-82CD4FDEFACE}">
      <dgm:prSet/>
      <dgm:spPr/>
      <dgm:t>
        <a:bodyPr/>
        <a:lstStyle/>
        <a:p>
          <a:endParaRPr lang="en-US"/>
        </a:p>
      </dgm:t>
    </dgm:pt>
    <dgm:pt modelId="{16BB95E7-BC70-4A3B-A7A0-CF411BC6937B}" type="sibTrans" cxnId="{25C924DC-3AC5-4A06-A3C6-82CD4FDEFACE}">
      <dgm:prSet/>
      <dgm:spPr/>
      <dgm:t>
        <a:bodyPr/>
        <a:lstStyle/>
        <a:p>
          <a:endParaRPr lang="en-US"/>
        </a:p>
      </dgm:t>
    </dgm:pt>
    <dgm:pt modelId="{422C112F-AA18-407C-8938-02EFF6454ACF}">
      <dgm:prSet/>
      <dgm:spPr/>
      <dgm:t>
        <a:bodyPr/>
        <a:lstStyle/>
        <a:p>
          <a:pPr algn="ctr"/>
          <a:r>
            <a:rPr lang="en-US" dirty="0"/>
            <a:t>$422  million</a:t>
          </a:r>
        </a:p>
      </dgm:t>
    </dgm:pt>
    <dgm:pt modelId="{DC2C7C3F-10F0-4F83-8AF0-DC88902586F6}" type="parTrans" cxnId="{67C9AA69-DCA0-4721-A516-08920E1DBF72}">
      <dgm:prSet/>
      <dgm:spPr/>
      <dgm:t>
        <a:bodyPr/>
        <a:lstStyle/>
        <a:p>
          <a:endParaRPr lang="en-US"/>
        </a:p>
      </dgm:t>
    </dgm:pt>
    <dgm:pt modelId="{3F1F01DD-971F-4B08-A9DC-D9C994333978}" type="sibTrans" cxnId="{67C9AA69-DCA0-4721-A516-08920E1DBF72}">
      <dgm:prSet/>
      <dgm:spPr/>
      <dgm:t>
        <a:bodyPr/>
        <a:lstStyle/>
        <a:p>
          <a:endParaRPr lang="en-US"/>
        </a:p>
      </dgm:t>
    </dgm:pt>
    <dgm:pt modelId="{45A42AEA-FF81-42A2-9017-828A955EDB65}" type="pres">
      <dgm:prSet presAssocID="{0C07868B-C723-4537-9060-C1461723666E}" presName="Name0" presStyleCnt="0">
        <dgm:presLayoutVars>
          <dgm:dir/>
          <dgm:animLvl val="lvl"/>
          <dgm:resizeHandles val="exact"/>
        </dgm:presLayoutVars>
      </dgm:prSet>
      <dgm:spPr/>
    </dgm:pt>
    <dgm:pt modelId="{BB089BA8-EB81-4925-89C0-905EDCF72676}" type="pres">
      <dgm:prSet presAssocID="{026DDB7B-22A7-4CE8-9533-963A412E7FC1}" presName="composite" presStyleCnt="0"/>
      <dgm:spPr/>
    </dgm:pt>
    <dgm:pt modelId="{904E7A3A-AD6A-41D8-989D-DBC8E9FA2EC4}" type="pres">
      <dgm:prSet presAssocID="{026DDB7B-22A7-4CE8-9533-963A412E7FC1}" presName="parTx" presStyleLbl="alignNode1" presStyleIdx="0" presStyleCnt="4">
        <dgm:presLayoutVars>
          <dgm:chMax val="0"/>
          <dgm:chPref val="0"/>
          <dgm:bulletEnabled val="1"/>
        </dgm:presLayoutVars>
      </dgm:prSet>
      <dgm:spPr/>
    </dgm:pt>
    <dgm:pt modelId="{3C02796C-9093-436B-9842-392BE70E0FE1}" type="pres">
      <dgm:prSet presAssocID="{026DDB7B-22A7-4CE8-9533-963A412E7FC1}" presName="desTx" presStyleLbl="alignAccFollowNode1" presStyleIdx="0" presStyleCnt="4">
        <dgm:presLayoutVars>
          <dgm:bulletEnabled val="1"/>
        </dgm:presLayoutVars>
      </dgm:prSet>
      <dgm:spPr/>
    </dgm:pt>
    <dgm:pt modelId="{B3BEED15-AE98-4CB6-AF3D-759FE6AB5CC1}" type="pres">
      <dgm:prSet presAssocID="{C1A1F0C0-D8FC-4BDE-9E81-B6BD0B99580F}" presName="space" presStyleCnt="0"/>
      <dgm:spPr/>
    </dgm:pt>
    <dgm:pt modelId="{3766460F-DBFD-452A-8635-165CD89B94FB}" type="pres">
      <dgm:prSet presAssocID="{6B49A0EB-3CEB-449A-8CDF-6ED7CD37C266}" presName="composite" presStyleCnt="0"/>
      <dgm:spPr/>
    </dgm:pt>
    <dgm:pt modelId="{D40028D1-336F-4866-931B-A3D8FC6A7F22}" type="pres">
      <dgm:prSet presAssocID="{6B49A0EB-3CEB-449A-8CDF-6ED7CD37C266}" presName="parTx" presStyleLbl="alignNode1" presStyleIdx="1" presStyleCnt="4">
        <dgm:presLayoutVars>
          <dgm:chMax val="0"/>
          <dgm:chPref val="0"/>
          <dgm:bulletEnabled val="1"/>
        </dgm:presLayoutVars>
      </dgm:prSet>
      <dgm:spPr/>
    </dgm:pt>
    <dgm:pt modelId="{C60CD6BB-AE05-447F-BE9D-7ABEEB3A04E0}" type="pres">
      <dgm:prSet presAssocID="{6B49A0EB-3CEB-449A-8CDF-6ED7CD37C266}" presName="desTx" presStyleLbl="alignAccFollowNode1" presStyleIdx="1" presStyleCnt="4">
        <dgm:presLayoutVars>
          <dgm:bulletEnabled val="1"/>
        </dgm:presLayoutVars>
      </dgm:prSet>
      <dgm:spPr/>
    </dgm:pt>
    <dgm:pt modelId="{6EEBBD37-7EB1-4A08-ADC0-121242555F4A}" type="pres">
      <dgm:prSet presAssocID="{0B3B92BC-EE35-4CB9-B502-EF45B43C06ED}" presName="space" presStyleCnt="0"/>
      <dgm:spPr/>
    </dgm:pt>
    <dgm:pt modelId="{6AC70338-26BA-4D29-949D-CBD8DC5E894F}" type="pres">
      <dgm:prSet presAssocID="{CE15A705-2F36-456B-B95E-CCC20A7DEAB7}" presName="composite" presStyleCnt="0"/>
      <dgm:spPr/>
    </dgm:pt>
    <dgm:pt modelId="{A16CC946-E13C-49E0-A1F7-76EC773D14D3}" type="pres">
      <dgm:prSet presAssocID="{CE15A705-2F36-456B-B95E-CCC20A7DEAB7}" presName="parTx" presStyleLbl="alignNode1" presStyleIdx="2" presStyleCnt="4">
        <dgm:presLayoutVars>
          <dgm:chMax val="0"/>
          <dgm:chPref val="0"/>
          <dgm:bulletEnabled val="1"/>
        </dgm:presLayoutVars>
      </dgm:prSet>
      <dgm:spPr/>
    </dgm:pt>
    <dgm:pt modelId="{1F2C6586-3B22-42FB-8EB6-7266359A07FA}" type="pres">
      <dgm:prSet presAssocID="{CE15A705-2F36-456B-B95E-CCC20A7DEAB7}" presName="desTx" presStyleLbl="alignAccFollowNode1" presStyleIdx="2" presStyleCnt="4">
        <dgm:presLayoutVars>
          <dgm:bulletEnabled val="1"/>
        </dgm:presLayoutVars>
      </dgm:prSet>
      <dgm:spPr/>
    </dgm:pt>
    <dgm:pt modelId="{5E39F441-FBC2-47BC-82B9-618933C6A96E}" type="pres">
      <dgm:prSet presAssocID="{D92E145D-803C-40E6-A779-3A2CBA5D856B}" presName="space" presStyleCnt="0"/>
      <dgm:spPr/>
    </dgm:pt>
    <dgm:pt modelId="{82CDC34B-BEB9-402D-A1AF-97BB1736C13F}" type="pres">
      <dgm:prSet presAssocID="{DAE44F29-E306-4D56-B9DA-12B9B3935674}" presName="composite" presStyleCnt="0"/>
      <dgm:spPr/>
    </dgm:pt>
    <dgm:pt modelId="{1D4209EF-BE26-4CC9-90F8-20FB56F0A477}" type="pres">
      <dgm:prSet presAssocID="{DAE44F29-E306-4D56-B9DA-12B9B3935674}" presName="parTx" presStyleLbl="alignNode1" presStyleIdx="3" presStyleCnt="4">
        <dgm:presLayoutVars>
          <dgm:chMax val="0"/>
          <dgm:chPref val="0"/>
          <dgm:bulletEnabled val="1"/>
        </dgm:presLayoutVars>
      </dgm:prSet>
      <dgm:spPr/>
    </dgm:pt>
    <dgm:pt modelId="{E90D04EE-AF77-4ACD-8B4E-B137C022D23D}" type="pres">
      <dgm:prSet presAssocID="{DAE44F29-E306-4D56-B9DA-12B9B3935674}" presName="desTx" presStyleLbl="alignAccFollowNode1" presStyleIdx="3" presStyleCnt="4">
        <dgm:presLayoutVars>
          <dgm:bulletEnabled val="1"/>
        </dgm:presLayoutVars>
      </dgm:prSet>
      <dgm:spPr/>
    </dgm:pt>
  </dgm:ptLst>
  <dgm:cxnLst>
    <dgm:cxn modelId="{85599618-E8AC-4944-BFAC-5E879C5FD795}" srcId="{0C07868B-C723-4537-9060-C1461723666E}" destId="{026DDB7B-22A7-4CE8-9533-963A412E7FC1}" srcOrd="0" destOrd="0" parTransId="{C95ABA51-D7E1-4EA6-9A03-12CA07B4F092}" sibTransId="{C1A1F0C0-D8FC-4BDE-9E81-B6BD0B99580F}"/>
    <dgm:cxn modelId="{5BAD221C-1C84-48C1-A949-E72603136481}" srcId="{0C07868B-C723-4537-9060-C1461723666E}" destId="{6B49A0EB-3CEB-449A-8CDF-6ED7CD37C266}" srcOrd="1" destOrd="0" parTransId="{D2D485AB-B0FF-4E6F-A369-2E84EE17F325}" sibTransId="{0B3B92BC-EE35-4CB9-B502-EF45B43C06ED}"/>
    <dgm:cxn modelId="{40F2CB22-0CF3-4F3F-9759-70DA052D0C77}" srcId="{026DDB7B-22A7-4CE8-9533-963A412E7FC1}" destId="{28ED85D0-8511-4F5C-9627-78E1EC0CD890}" srcOrd="0" destOrd="0" parTransId="{010503DC-2138-4300-84A1-21AC01680A11}" sibTransId="{D699898B-3D24-42F0-B87D-9BBC83804E38}"/>
    <dgm:cxn modelId="{886A0723-DCCD-4807-9AEA-29EB6790595D}" type="presOf" srcId="{026DDB7B-22A7-4CE8-9533-963A412E7FC1}" destId="{904E7A3A-AD6A-41D8-989D-DBC8E9FA2EC4}" srcOrd="0" destOrd="0" presId="urn:microsoft.com/office/officeart/2005/8/layout/hList1"/>
    <dgm:cxn modelId="{BDCF1323-6475-46D8-857C-523D3C505096}" type="presOf" srcId="{CE15A705-2F36-456B-B95E-CCC20A7DEAB7}" destId="{A16CC946-E13C-49E0-A1F7-76EC773D14D3}" srcOrd="0" destOrd="0" presId="urn:microsoft.com/office/officeart/2005/8/layout/hList1"/>
    <dgm:cxn modelId="{CD0B1D5C-BE54-495B-A675-6AD511F87093}" type="presOf" srcId="{E1F753F7-99B3-4257-9C52-D7D5AEA20643}" destId="{C60CD6BB-AE05-447F-BE9D-7ABEEB3A04E0}" srcOrd="0" destOrd="0" presId="urn:microsoft.com/office/officeart/2005/8/layout/hList1"/>
    <dgm:cxn modelId="{BE417361-AE53-4885-AFC0-FCB2A7302891}" type="presOf" srcId="{0C07868B-C723-4537-9060-C1461723666E}" destId="{45A42AEA-FF81-42A2-9017-828A955EDB65}" srcOrd="0" destOrd="0" presId="urn:microsoft.com/office/officeart/2005/8/layout/hList1"/>
    <dgm:cxn modelId="{74281166-4D5E-4024-AC5F-74A9C8CB5EB2}" type="presOf" srcId="{28ED85D0-8511-4F5C-9627-78E1EC0CD890}" destId="{3C02796C-9093-436B-9842-392BE70E0FE1}" srcOrd="0" destOrd="0" presId="urn:microsoft.com/office/officeart/2005/8/layout/hList1"/>
    <dgm:cxn modelId="{67C9AA69-DCA0-4721-A516-08920E1DBF72}" srcId="{DAE44F29-E306-4D56-B9DA-12B9B3935674}" destId="{422C112F-AA18-407C-8938-02EFF6454ACF}" srcOrd="0" destOrd="0" parTransId="{DC2C7C3F-10F0-4F83-8AF0-DC88902586F6}" sibTransId="{3F1F01DD-971F-4B08-A9DC-D9C994333978}"/>
    <dgm:cxn modelId="{A3FD524C-DBDD-4DB9-995A-65DC12715254}" type="presOf" srcId="{65FC597A-DA49-4A47-8353-889C3499BFE7}" destId="{1F2C6586-3B22-42FB-8EB6-7266359A07FA}" srcOrd="0" destOrd="0" presId="urn:microsoft.com/office/officeart/2005/8/layout/hList1"/>
    <dgm:cxn modelId="{925F3896-B90A-4746-87CE-236A341F6ACF}" type="presOf" srcId="{DAE44F29-E306-4D56-B9DA-12B9B3935674}" destId="{1D4209EF-BE26-4CC9-90F8-20FB56F0A477}" srcOrd="0" destOrd="0" presId="urn:microsoft.com/office/officeart/2005/8/layout/hList1"/>
    <dgm:cxn modelId="{D1A599C2-0B52-42DB-B2CA-A37322C93455}" type="presOf" srcId="{422C112F-AA18-407C-8938-02EFF6454ACF}" destId="{E90D04EE-AF77-4ACD-8B4E-B137C022D23D}" srcOrd="0" destOrd="0" presId="urn:microsoft.com/office/officeart/2005/8/layout/hList1"/>
    <dgm:cxn modelId="{417107CA-1810-4BC8-8B0D-5B2C71CD7587}" srcId="{6B49A0EB-3CEB-449A-8CDF-6ED7CD37C266}" destId="{E1F753F7-99B3-4257-9C52-D7D5AEA20643}" srcOrd="0" destOrd="0" parTransId="{9185F0FA-1737-4629-8D15-648A4B2737ED}" sibTransId="{0644818E-9D4E-49CF-90BF-0E106B6920AE}"/>
    <dgm:cxn modelId="{25C924DC-3AC5-4A06-A3C6-82CD4FDEFACE}" srcId="{0C07868B-C723-4537-9060-C1461723666E}" destId="{DAE44F29-E306-4D56-B9DA-12B9B3935674}" srcOrd="3" destOrd="0" parTransId="{FE96524E-FA46-4880-BC95-EFECCC698FB8}" sibTransId="{16BB95E7-BC70-4A3B-A7A0-CF411BC6937B}"/>
    <dgm:cxn modelId="{B127B5DD-43A1-4E15-8865-A0F6DCE122AC}" srcId="{0C07868B-C723-4537-9060-C1461723666E}" destId="{CE15A705-2F36-456B-B95E-CCC20A7DEAB7}" srcOrd="2" destOrd="0" parTransId="{EF8E8A1F-38D5-4A81-9229-10C79E4582A7}" sibTransId="{D92E145D-803C-40E6-A779-3A2CBA5D856B}"/>
    <dgm:cxn modelId="{510BC9DF-3C34-491A-BAD6-0ADAFF8DF84D}" type="presOf" srcId="{6B49A0EB-3CEB-449A-8CDF-6ED7CD37C266}" destId="{D40028D1-336F-4866-931B-A3D8FC6A7F22}" srcOrd="0" destOrd="0" presId="urn:microsoft.com/office/officeart/2005/8/layout/hList1"/>
    <dgm:cxn modelId="{EE815EF4-B5DA-4D1A-90E7-71F6DE650853}" srcId="{CE15A705-2F36-456B-B95E-CCC20A7DEAB7}" destId="{65FC597A-DA49-4A47-8353-889C3499BFE7}" srcOrd="0" destOrd="0" parTransId="{78BFA166-FFC7-4684-95BF-FFDEFEA0129D}" sibTransId="{151A4317-2EF8-4121-AC9C-5E06A71B2349}"/>
    <dgm:cxn modelId="{09227C14-5F73-46EE-8C4C-75F7B0DED9E4}" type="presParOf" srcId="{45A42AEA-FF81-42A2-9017-828A955EDB65}" destId="{BB089BA8-EB81-4925-89C0-905EDCF72676}" srcOrd="0" destOrd="0" presId="urn:microsoft.com/office/officeart/2005/8/layout/hList1"/>
    <dgm:cxn modelId="{96917997-DB73-47EE-8F1F-1E8A34852111}" type="presParOf" srcId="{BB089BA8-EB81-4925-89C0-905EDCF72676}" destId="{904E7A3A-AD6A-41D8-989D-DBC8E9FA2EC4}" srcOrd="0" destOrd="0" presId="urn:microsoft.com/office/officeart/2005/8/layout/hList1"/>
    <dgm:cxn modelId="{4E59A482-BC16-4AAB-9F55-64DD53C3C915}" type="presParOf" srcId="{BB089BA8-EB81-4925-89C0-905EDCF72676}" destId="{3C02796C-9093-436B-9842-392BE70E0FE1}" srcOrd="1" destOrd="0" presId="urn:microsoft.com/office/officeart/2005/8/layout/hList1"/>
    <dgm:cxn modelId="{627133B2-4B77-4FC9-BB2B-5097A2BBC5E5}" type="presParOf" srcId="{45A42AEA-FF81-42A2-9017-828A955EDB65}" destId="{B3BEED15-AE98-4CB6-AF3D-759FE6AB5CC1}" srcOrd="1" destOrd="0" presId="urn:microsoft.com/office/officeart/2005/8/layout/hList1"/>
    <dgm:cxn modelId="{1F3027B8-D76B-40D8-99F6-6EA3F15AB1F1}" type="presParOf" srcId="{45A42AEA-FF81-42A2-9017-828A955EDB65}" destId="{3766460F-DBFD-452A-8635-165CD89B94FB}" srcOrd="2" destOrd="0" presId="urn:microsoft.com/office/officeart/2005/8/layout/hList1"/>
    <dgm:cxn modelId="{BEEC7AC4-BEDA-4C53-82AC-A581FBDEA6D1}" type="presParOf" srcId="{3766460F-DBFD-452A-8635-165CD89B94FB}" destId="{D40028D1-336F-4866-931B-A3D8FC6A7F22}" srcOrd="0" destOrd="0" presId="urn:microsoft.com/office/officeart/2005/8/layout/hList1"/>
    <dgm:cxn modelId="{530D9B3C-4821-406D-AC7B-4280EB1570FC}" type="presParOf" srcId="{3766460F-DBFD-452A-8635-165CD89B94FB}" destId="{C60CD6BB-AE05-447F-BE9D-7ABEEB3A04E0}" srcOrd="1" destOrd="0" presId="urn:microsoft.com/office/officeart/2005/8/layout/hList1"/>
    <dgm:cxn modelId="{876371A1-45AD-41B6-8140-2D375D0E63F9}" type="presParOf" srcId="{45A42AEA-FF81-42A2-9017-828A955EDB65}" destId="{6EEBBD37-7EB1-4A08-ADC0-121242555F4A}" srcOrd="3" destOrd="0" presId="urn:microsoft.com/office/officeart/2005/8/layout/hList1"/>
    <dgm:cxn modelId="{F5E717C0-B65D-491F-ACF9-8328E7E55740}" type="presParOf" srcId="{45A42AEA-FF81-42A2-9017-828A955EDB65}" destId="{6AC70338-26BA-4D29-949D-CBD8DC5E894F}" srcOrd="4" destOrd="0" presId="urn:microsoft.com/office/officeart/2005/8/layout/hList1"/>
    <dgm:cxn modelId="{B64C18C1-1805-4F9C-9F81-5F54EF567BED}" type="presParOf" srcId="{6AC70338-26BA-4D29-949D-CBD8DC5E894F}" destId="{A16CC946-E13C-49E0-A1F7-76EC773D14D3}" srcOrd="0" destOrd="0" presId="urn:microsoft.com/office/officeart/2005/8/layout/hList1"/>
    <dgm:cxn modelId="{4E481699-5FAC-4C3C-9C5F-2AE4E1B814F2}" type="presParOf" srcId="{6AC70338-26BA-4D29-949D-CBD8DC5E894F}" destId="{1F2C6586-3B22-42FB-8EB6-7266359A07FA}" srcOrd="1" destOrd="0" presId="urn:microsoft.com/office/officeart/2005/8/layout/hList1"/>
    <dgm:cxn modelId="{E985A00A-6985-40ED-A0D4-27475689907C}" type="presParOf" srcId="{45A42AEA-FF81-42A2-9017-828A955EDB65}" destId="{5E39F441-FBC2-47BC-82B9-618933C6A96E}" srcOrd="5" destOrd="0" presId="urn:microsoft.com/office/officeart/2005/8/layout/hList1"/>
    <dgm:cxn modelId="{FB52E101-480F-4D29-BB2E-CA10BF2FF308}" type="presParOf" srcId="{45A42AEA-FF81-42A2-9017-828A955EDB65}" destId="{82CDC34B-BEB9-402D-A1AF-97BB1736C13F}" srcOrd="6" destOrd="0" presId="urn:microsoft.com/office/officeart/2005/8/layout/hList1"/>
    <dgm:cxn modelId="{1A3C8235-CC66-4218-A00F-7597995F9B9E}" type="presParOf" srcId="{82CDC34B-BEB9-402D-A1AF-97BB1736C13F}" destId="{1D4209EF-BE26-4CC9-90F8-20FB56F0A477}" srcOrd="0" destOrd="0" presId="urn:microsoft.com/office/officeart/2005/8/layout/hList1"/>
    <dgm:cxn modelId="{C462DCE2-AA4F-4F9B-854F-FD9BCBA279E8}" type="presParOf" srcId="{82CDC34B-BEB9-402D-A1AF-97BB1736C13F}" destId="{E90D04EE-AF77-4ACD-8B4E-B137C022D23D}"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1245CD-80FE-485C-86EB-57913FCB7C3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22891D0-AC0F-4737-B2B7-8C5FC8EB26B8}">
      <dgm:prSet phldrT="[Text]" custT="1"/>
      <dgm:spPr>
        <a:solidFill>
          <a:schemeClr val="accent2"/>
        </a:solidFill>
      </dgm:spPr>
      <dgm:t>
        <a:bodyPr/>
        <a:lstStyle/>
        <a:p>
          <a:r>
            <a:rPr lang="en-US" sz="2400" dirty="0"/>
            <a:t>Subject to ERISA</a:t>
          </a:r>
        </a:p>
      </dgm:t>
    </dgm:pt>
    <dgm:pt modelId="{04FB7622-CA0C-4739-B6EB-546705BB5A27}" type="parTrans" cxnId="{2DFAFDE6-8A0B-40E9-88FD-3F89308B1C80}">
      <dgm:prSet/>
      <dgm:spPr/>
      <dgm:t>
        <a:bodyPr/>
        <a:lstStyle/>
        <a:p>
          <a:endParaRPr lang="en-US"/>
        </a:p>
      </dgm:t>
    </dgm:pt>
    <dgm:pt modelId="{132D1A41-77D1-47EC-932F-9BF8D719CDEA}" type="sibTrans" cxnId="{2DFAFDE6-8A0B-40E9-88FD-3F89308B1C80}">
      <dgm:prSet/>
      <dgm:spPr/>
      <dgm:t>
        <a:bodyPr/>
        <a:lstStyle/>
        <a:p>
          <a:endParaRPr lang="en-US"/>
        </a:p>
      </dgm:t>
    </dgm:pt>
    <dgm:pt modelId="{1C15D9B0-B343-4865-9299-7AD917D686DD}">
      <dgm:prSet phldrT="[Text]" custT="1"/>
      <dgm:spPr/>
      <dgm:t>
        <a:bodyPr/>
        <a:lstStyle/>
        <a:p>
          <a:r>
            <a:rPr lang="en-US" sz="2400" dirty="0"/>
            <a:t>Corporations</a:t>
          </a:r>
        </a:p>
      </dgm:t>
    </dgm:pt>
    <dgm:pt modelId="{44496674-4FE2-4063-8366-18A304DA5DC9}" type="parTrans" cxnId="{5607F666-C054-4394-B4D6-9BB3057DDCC0}">
      <dgm:prSet/>
      <dgm:spPr/>
      <dgm:t>
        <a:bodyPr/>
        <a:lstStyle/>
        <a:p>
          <a:endParaRPr lang="en-US"/>
        </a:p>
      </dgm:t>
    </dgm:pt>
    <dgm:pt modelId="{AED9FC9A-543A-4B71-8F0C-7262B116E958}" type="sibTrans" cxnId="{5607F666-C054-4394-B4D6-9BB3057DDCC0}">
      <dgm:prSet/>
      <dgm:spPr/>
      <dgm:t>
        <a:bodyPr/>
        <a:lstStyle/>
        <a:p>
          <a:endParaRPr lang="en-US"/>
        </a:p>
      </dgm:t>
    </dgm:pt>
    <dgm:pt modelId="{B9DA5E17-879E-4D48-8CF9-0D220B42AA23}">
      <dgm:prSet phldrT="[Text]" custT="1"/>
      <dgm:spPr>
        <a:solidFill>
          <a:schemeClr val="accent2"/>
        </a:solidFill>
      </dgm:spPr>
      <dgm:t>
        <a:bodyPr/>
        <a:lstStyle/>
        <a:p>
          <a:r>
            <a:rPr lang="en-US" sz="2400" dirty="0"/>
            <a:t>Exempt from ERISA</a:t>
          </a:r>
        </a:p>
      </dgm:t>
    </dgm:pt>
    <dgm:pt modelId="{88EA7367-7957-45A3-83D5-ED919768D09B}" type="parTrans" cxnId="{7AACDF5D-90E6-4957-8FF7-5D96E5A4A13C}">
      <dgm:prSet/>
      <dgm:spPr/>
      <dgm:t>
        <a:bodyPr/>
        <a:lstStyle/>
        <a:p>
          <a:endParaRPr lang="en-US"/>
        </a:p>
      </dgm:t>
    </dgm:pt>
    <dgm:pt modelId="{C906A549-EE49-44FB-B91C-372017D7C9C8}" type="sibTrans" cxnId="{7AACDF5D-90E6-4957-8FF7-5D96E5A4A13C}">
      <dgm:prSet/>
      <dgm:spPr/>
      <dgm:t>
        <a:bodyPr/>
        <a:lstStyle/>
        <a:p>
          <a:endParaRPr lang="en-US"/>
        </a:p>
      </dgm:t>
    </dgm:pt>
    <dgm:pt modelId="{F135AC3E-F2CB-4919-9FF4-8453DE4641EB}">
      <dgm:prSet phldrT="[Text]" custT="1"/>
      <dgm:spPr/>
      <dgm:t>
        <a:bodyPr/>
        <a:lstStyle/>
        <a:p>
          <a:r>
            <a:rPr lang="en-US" sz="2400" dirty="0"/>
            <a:t>Governments</a:t>
          </a:r>
        </a:p>
      </dgm:t>
    </dgm:pt>
    <dgm:pt modelId="{010EA17F-08DA-4935-BB4D-FF8110BA00B1}" type="parTrans" cxnId="{901F70C2-3A85-4E0A-A097-AAFFF229354F}">
      <dgm:prSet/>
      <dgm:spPr/>
      <dgm:t>
        <a:bodyPr/>
        <a:lstStyle/>
        <a:p>
          <a:endParaRPr lang="en-US"/>
        </a:p>
      </dgm:t>
    </dgm:pt>
    <dgm:pt modelId="{E4B0A58D-2673-41DE-BF8A-DE80A28449E5}" type="sibTrans" cxnId="{901F70C2-3A85-4E0A-A097-AAFFF229354F}">
      <dgm:prSet/>
      <dgm:spPr/>
      <dgm:t>
        <a:bodyPr/>
        <a:lstStyle/>
        <a:p>
          <a:endParaRPr lang="en-US"/>
        </a:p>
      </dgm:t>
    </dgm:pt>
    <dgm:pt modelId="{8FCF7EDA-1F76-46BD-BE02-6FEE85015834}">
      <dgm:prSet phldrT="[Text]" custT="1"/>
      <dgm:spPr/>
      <dgm:t>
        <a:bodyPr/>
        <a:lstStyle/>
        <a:p>
          <a:r>
            <a:rPr lang="en-US" sz="2400" dirty="0"/>
            <a:t>Churches</a:t>
          </a:r>
        </a:p>
      </dgm:t>
    </dgm:pt>
    <dgm:pt modelId="{C84F7B73-F260-4B38-B5B5-68C321C2EC05}" type="parTrans" cxnId="{260D3584-BF66-4E44-A3C8-8F4859B3608D}">
      <dgm:prSet/>
      <dgm:spPr/>
      <dgm:t>
        <a:bodyPr/>
        <a:lstStyle/>
        <a:p>
          <a:endParaRPr lang="en-US"/>
        </a:p>
      </dgm:t>
    </dgm:pt>
    <dgm:pt modelId="{C4230FBB-60CC-44B2-8D09-DAC606BFAB43}" type="sibTrans" cxnId="{260D3584-BF66-4E44-A3C8-8F4859B3608D}">
      <dgm:prSet/>
      <dgm:spPr/>
      <dgm:t>
        <a:bodyPr/>
        <a:lstStyle/>
        <a:p>
          <a:endParaRPr lang="en-US"/>
        </a:p>
      </dgm:t>
    </dgm:pt>
    <dgm:pt modelId="{8D14C258-1A73-4B59-8855-E263064F3AAC}">
      <dgm:prSet phldrT="[Text]" custT="1"/>
      <dgm:spPr/>
      <dgm:t>
        <a:bodyPr/>
        <a:lstStyle/>
        <a:p>
          <a:r>
            <a:rPr lang="en-US" sz="2400" dirty="0"/>
            <a:t>Partnerships</a:t>
          </a:r>
        </a:p>
      </dgm:t>
    </dgm:pt>
    <dgm:pt modelId="{D701BAA1-B206-4660-82B7-7ED6217584F9}" type="parTrans" cxnId="{CC6AC325-92A1-474C-9158-D732B33B8BA5}">
      <dgm:prSet/>
      <dgm:spPr/>
      <dgm:t>
        <a:bodyPr/>
        <a:lstStyle/>
        <a:p>
          <a:endParaRPr lang="en-US"/>
        </a:p>
      </dgm:t>
    </dgm:pt>
    <dgm:pt modelId="{8396C92E-7427-497F-B0BF-22B5D256A6A0}" type="sibTrans" cxnId="{CC6AC325-92A1-474C-9158-D732B33B8BA5}">
      <dgm:prSet/>
      <dgm:spPr/>
      <dgm:t>
        <a:bodyPr/>
        <a:lstStyle/>
        <a:p>
          <a:endParaRPr lang="en-US"/>
        </a:p>
      </dgm:t>
    </dgm:pt>
    <dgm:pt modelId="{195E637F-200B-4353-91B4-AA01FFBB13D6}">
      <dgm:prSet phldrT="[Text]" custT="1"/>
      <dgm:spPr/>
      <dgm:t>
        <a:bodyPr/>
        <a:lstStyle/>
        <a:p>
          <a:r>
            <a:rPr lang="en-US" sz="2400" dirty="0"/>
            <a:t>Sole Proprietorships</a:t>
          </a:r>
        </a:p>
      </dgm:t>
    </dgm:pt>
    <dgm:pt modelId="{7760530E-7A44-4061-9986-40550AF8149F}" type="parTrans" cxnId="{3E4BE482-8505-49B7-AACC-119408BA316B}">
      <dgm:prSet/>
      <dgm:spPr/>
      <dgm:t>
        <a:bodyPr/>
        <a:lstStyle/>
        <a:p>
          <a:endParaRPr lang="en-US"/>
        </a:p>
      </dgm:t>
    </dgm:pt>
    <dgm:pt modelId="{59666400-E6BD-466F-9608-0AEF9CF92C34}" type="sibTrans" cxnId="{3E4BE482-8505-49B7-AACC-119408BA316B}">
      <dgm:prSet/>
      <dgm:spPr/>
      <dgm:t>
        <a:bodyPr/>
        <a:lstStyle/>
        <a:p>
          <a:endParaRPr lang="en-US"/>
        </a:p>
      </dgm:t>
    </dgm:pt>
    <dgm:pt modelId="{FCF199D2-1E94-4E38-A133-10BB56254AB3}">
      <dgm:prSet phldrT="[Text]" custT="1"/>
      <dgm:spPr/>
      <dgm:t>
        <a:bodyPr/>
        <a:lstStyle/>
        <a:p>
          <a:r>
            <a:rPr lang="en-US" sz="2400" dirty="0"/>
            <a:t>Nonprofit organizations</a:t>
          </a:r>
        </a:p>
      </dgm:t>
    </dgm:pt>
    <dgm:pt modelId="{28122735-AAAD-4BE0-A4E0-B8AA1CD979B3}" type="parTrans" cxnId="{8C916E0C-5DB6-459D-86D1-7A0085655312}">
      <dgm:prSet/>
      <dgm:spPr/>
      <dgm:t>
        <a:bodyPr/>
        <a:lstStyle/>
        <a:p>
          <a:endParaRPr lang="en-US"/>
        </a:p>
      </dgm:t>
    </dgm:pt>
    <dgm:pt modelId="{32625B01-237C-4C55-B45D-58AA57CB31E9}" type="sibTrans" cxnId="{8C916E0C-5DB6-459D-86D1-7A0085655312}">
      <dgm:prSet/>
      <dgm:spPr/>
      <dgm:t>
        <a:bodyPr/>
        <a:lstStyle/>
        <a:p>
          <a:endParaRPr lang="en-US"/>
        </a:p>
      </dgm:t>
    </dgm:pt>
    <dgm:pt modelId="{8B9FFD40-24A0-4087-9DD9-257C07566C3B}" type="pres">
      <dgm:prSet presAssocID="{2B1245CD-80FE-485C-86EB-57913FCB7C35}" presName="Name0" presStyleCnt="0">
        <dgm:presLayoutVars>
          <dgm:dir/>
          <dgm:animLvl val="lvl"/>
          <dgm:resizeHandles val="exact"/>
        </dgm:presLayoutVars>
      </dgm:prSet>
      <dgm:spPr/>
    </dgm:pt>
    <dgm:pt modelId="{797F0D4A-B6BF-4513-8CF3-EF4CC05F1797}" type="pres">
      <dgm:prSet presAssocID="{922891D0-AC0F-4737-B2B7-8C5FC8EB26B8}" presName="composite" presStyleCnt="0"/>
      <dgm:spPr/>
    </dgm:pt>
    <dgm:pt modelId="{817F9D6E-A9E2-49C0-9266-45D0FD460090}" type="pres">
      <dgm:prSet presAssocID="{922891D0-AC0F-4737-B2B7-8C5FC8EB26B8}" presName="parTx" presStyleLbl="alignNode1" presStyleIdx="0" presStyleCnt="2">
        <dgm:presLayoutVars>
          <dgm:chMax val="0"/>
          <dgm:chPref val="0"/>
          <dgm:bulletEnabled val="1"/>
        </dgm:presLayoutVars>
      </dgm:prSet>
      <dgm:spPr/>
    </dgm:pt>
    <dgm:pt modelId="{0C830B14-037B-40B2-8A7C-E92D6CE9C13C}" type="pres">
      <dgm:prSet presAssocID="{922891D0-AC0F-4737-B2B7-8C5FC8EB26B8}" presName="desTx" presStyleLbl="alignAccFollowNode1" presStyleIdx="0" presStyleCnt="2" custLinFactNeighborX="-14" custLinFactNeighborY="1352">
        <dgm:presLayoutVars>
          <dgm:bulletEnabled val="1"/>
        </dgm:presLayoutVars>
      </dgm:prSet>
      <dgm:spPr/>
    </dgm:pt>
    <dgm:pt modelId="{3C143119-4CB7-4875-A4A3-95299932F415}" type="pres">
      <dgm:prSet presAssocID="{132D1A41-77D1-47EC-932F-9BF8D719CDEA}" presName="space" presStyleCnt="0"/>
      <dgm:spPr/>
    </dgm:pt>
    <dgm:pt modelId="{AABECBF2-C2FE-4219-8286-BBC3DFC42D5D}" type="pres">
      <dgm:prSet presAssocID="{B9DA5E17-879E-4D48-8CF9-0D220B42AA23}" presName="composite" presStyleCnt="0"/>
      <dgm:spPr/>
    </dgm:pt>
    <dgm:pt modelId="{2A233845-BC2F-4ACE-ABFB-A06D3F7B80CD}" type="pres">
      <dgm:prSet presAssocID="{B9DA5E17-879E-4D48-8CF9-0D220B42AA23}" presName="parTx" presStyleLbl="alignNode1" presStyleIdx="1" presStyleCnt="2">
        <dgm:presLayoutVars>
          <dgm:chMax val="0"/>
          <dgm:chPref val="0"/>
          <dgm:bulletEnabled val="1"/>
        </dgm:presLayoutVars>
      </dgm:prSet>
      <dgm:spPr/>
    </dgm:pt>
    <dgm:pt modelId="{C02C7F59-2EC3-4E89-A100-2D51AE4BCAF0}" type="pres">
      <dgm:prSet presAssocID="{B9DA5E17-879E-4D48-8CF9-0D220B42AA23}" presName="desTx" presStyleLbl="alignAccFollowNode1" presStyleIdx="1" presStyleCnt="2">
        <dgm:presLayoutVars>
          <dgm:bulletEnabled val="1"/>
        </dgm:presLayoutVars>
      </dgm:prSet>
      <dgm:spPr/>
    </dgm:pt>
  </dgm:ptLst>
  <dgm:cxnLst>
    <dgm:cxn modelId="{8C916E0C-5DB6-459D-86D1-7A0085655312}" srcId="{922891D0-AC0F-4737-B2B7-8C5FC8EB26B8}" destId="{FCF199D2-1E94-4E38-A133-10BB56254AB3}" srcOrd="3" destOrd="0" parTransId="{28122735-AAAD-4BE0-A4E0-B8AA1CD979B3}" sibTransId="{32625B01-237C-4C55-B45D-58AA57CB31E9}"/>
    <dgm:cxn modelId="{CC6AC325-92A1-474C-9158-D732B33B8BA5}" srcId="{922891D0-AC0F-4737-B2B7-8C5FC8EB26B8}" destId="{8D14C258-1A73-4B59-8855-E263064F3AAC}" srcOrd="1" destOrd="0" parTransId="{D701BAA1-B206-4660-82B7-7ED6217584F9}" sibTransId="{8396C92E-7427-497F-B0BF-22B5D256A6A0}"/>
    <dgm:cxn modelId="{78822226-A2E6-49BD-A754-463B58F18A79}" type="presOf" srcId="{1C15D9B0-B343-4865-9299-7AD917D686DD}" destId="{0C830B14-037B-40B2-8A7C-E92D6CE9C13C}" srcOrd="0" destOrd="0" presId="urn:microsoft.com/office/officeart/2005/8/layout/hList1"/>
    <dgm:cxn modelId="{5DB30530-B422-4CE0-ACC9-A23113F132D7}" type="presOf" srcId="{FCF199D2-1E94-4E38-A133-10BB56254AB3}" destId="{0C830B14-037B-40B2-8A7C-E92D6CE9C13C}" srcOrd="0" destOrd="3" presId="urn:microsoft.com/office/officeart/2005/8/layout/hList1"/>
    <dgm:cxn modelId="{8A65085C-2846-42BD-8146-70FED5FBB487}" type="presOf" srcId="{195E637F-200B-4353-91B4-AA01FFBB13D6}" destId="{0C830B14-037B-40B2-8A7C-E92D6CE9C13C}" srcOrd="0" destOrd="2" presId="urn:microsoft.com/office/officeart/2005/8/layout/hList1"/>
    <dgm:cxn modelId="{7AACDF5D-90E6-4957-8FF7-5D96E5A4A13C}" srcId="{2B1245CD-80FE-485C-86EB-57913FCB7C35}" destId="{B9DA5E17-879E-4D48-8CF9-0D220B42AA23}" srcOrd="1" destOrd="0" parTransId="{88EA7367-7957-45A3-83D5-ED919768D09B}" sibTransId="{C906A549-EE49-44FB-B91C-372017D7C9C8}"/>
    <dgm:cxn modelId="{5607F666-C054-4394-B4D6-9BB3057DDCC0}" srcId="{922891D0-AC0F-4737-B2B7-8C5FC8EB26B8}" destId="{1C15D9B0-B343-4865-9299-7AD917D686DD}" srcOrd="0" destOrd="0" parTransId="{44496674-4FE2-4063-8366-18A304DA5DC9}" sibTransId="{AED9FC9A-543A-4B71-8F0C-7262B116E958}"/>
    <dgm:cxn modelId="{CE581679-9E05-44B3-A708-A289B7567E0D}" type="presOf" srcId="{922891D0-AC0F-4737-B2B7-8C5FC8EB26B8}" destId="{817F9D6E-A9E2-49C0-9266-45D0FD460090}" srcOrd="0" destOrd="0" presId="urn:microsoft.com/office/officeart/2005/8/layout/hList1"/>
    <dgm:cxn modelId="{3E4BE482-8505-49B7-AACC-119408BA316B}" srcId="{922891D0-AC0F-4737-B2B7-8C5FC8EB26B8}" destId="{195E637F-200B-4353-91B4-AA01FFBB13D6}" srcOrd="2" destOrd="0" parTransId="{7760530E-7A44-4061-9986-40550AF8149F}" sibTransId="{59666400-E6BD-466F-9608-0AEF9CF92C34}"/>
    <dgm:cxn modelId="{260D3584-BF66-4E44-A3C8-8F4859B3608D}" srcId="{B9DA5E17-879E-4D48-8CF9-0D220B42AA23}" destId="{8FCF7EDA-1F76-46BD-BE02-6FEE85015834}" srcOrd="1" destOrd="0" parTransId="{C84F7B73-F260-4B38-B5B5-68C321C2EC05}" sibTransId="{C4230FBB-60CC-44B2-8D09-DAC606BFAB43}"/>
    <dgm:cxn modelId="{9A903990-E1E0-4D07-9157-984847534C1C}" type="presOf" srcId="{F135AC3E-F2CB-4919-9FF4-8453DE4641EB}" destId="{C02C7F59-2EC3-4E89-A100-2D51AE4BCAF0}" srcOrd="0" destOrd="0" presId="urn:microsoft.com/office/officeart/2005/8/layout/hList1"/>
    <dgm:cxn modelId="{871C5C96-2646-470E-AA8D-C17D56B932B6}" type="presOf" srcId="{8D14C258-1A73-4B59-8855-E263064F3AAC}" destId="{0C830B14-037B-40B2-8A7C-E92D6CE9C13C}" srcOrd="0" destOrd="1" presId="urn:microsoft.com/office/officeart/2005/8/layout/hList1"/>
    <dgm:cxn modelId="{3A780399-F485-413F-AE68-D4CD1B9F8A8D}" type="presOf" srcId="{8FCF7EDA-1F76-46BD-BE02-6FEE85015834}" destId="{C02C7F59-2EC3-4E89-A100-2D51AE4BCAF0}" srcOrd="0" destOrd="1" presId="urn:microsoft.com/office/officeart/2005/8/layout/hList1"/>
    <dgm:cxn modelId="{A5ED8A9D-C73E-4355-9CB1-AD811F029928}" type="presOf" srcId="{B9DA5E17-879E-4D48-8CF9-0D220B42AA23}" destId="{2A233845-BC2F-4ACE-ABFB-A06D3F7B80CD}" srcOrd="0" destOrd="0" presId="urn:microsoft.com/office/officeart/2005/8/layout/hList1"/>
    <dgm:cxn modelId="{3683EEA8-F9E4-4E28-A04D-79EC875C68EC}" type="presOf" srcId="{2B1245CD-80FE-485C-86EB-57913FCB7C35}" destId="{8B9FFD40-24A0-4087-9DD9-257C07566C3B}" srcOrd="0" destOrd="0" presId="urn:microsoft.com/office/officeart/2005/8/layout/hList1"/>
    <dgm:cxn modelId="{901F70C2-3A85-4E0A-A097-AAFFF229354F}" srcId="{B9DA5E17-879E-4D48-8CF9-0D220B42AA23}" destId="{F135AC3E-F2CB-4919-9FF4-8453DE4641EB}" srcOrd="0" destOrd="0" parTransId="{010EA17F-08DA-4935-BB4D-FF8110BA00B1}" sibTransId="{E4B0A58D-2673-41DE-BF8A-DE80A28449E5}"/>
    <dgm:cxn modelId="{2DFAFDE6-8A0B-40E9-88FD-3F89308B1C80}" srcId="{2B1245CD-80FE-485C-86EB-57913FCB7C35}" destId="{922891D0-AC0F-4737-B2B7-8C5FC8EB26B8}" srcOrd="0" destOrd="0" parTransId="{04FB7622-CA0C-4739-B6EB-546705BB5A27}" sibTransId="{132D1A41-77D1-47EC-932F-9BF8D719CDEA}"/>
    <dgm:cxn modelId="{6456AB48-84B9-4748-B2E6-28D034B33E72}" type="presParOf" srcId="{8B9FFD40-24A0-4087-9DD9-257C07566C3B}" destId="{797F0D4A-B6BF-4513-8CF3-EF4CC05F1797}" srcOrd="0" destOrd="0" presId="urn:microsoft.com/office/officeart/2005/8/layout/hList1"/>
    <dgm:cxn modelId="{AA812364-E32D-449C-8BF6-8778520EEC8B}" type="presParOf" srcId="{797F0D4A-B6BF-4513-8CF3-EF4CC05F1797}" destId="{817F9D6E-A9E2-49C0-9266-45D0FD460090}" srcOrd="0" destOrd="0" presId="urn:microsoft.com/office/officeart/2005/8/layout/hList1"/>
    <dgm:cxn modelId="{510A44F5-1590-4C15-8F02-13EA476E90E2}" type="presParOf" srcId="{797F0D4A-B6BF-4513-8CF3-EF4CC05F1797}" destId="{0C830B14-037B-40B2-8A7C-E92D6CE9C13C}" srcOrd="1" destOrd="0" presId="urn:microsoft.com/office/officeart/2005/8/layout/hList1"/>
    <dgm:cxn modelId="{87C17F4C-41D2-437F-BEF5-FE7D9CFB9AF2}" type="presParOf" srcId="{8B9FFD40-24A0-4087-9DD9-257C07566C3B}" destId="{3C143119-4CB7-4875-A4A3-95299932F415}" srcOrd="1" destOrd="0" presId="urn:microsoft.com/office/officeart/2005/8/layout/hList1"/>
    <dgm:cxn modelId="{0F456147-6FF6-406B-BB52-74AFF5833E29}" type="presParOf" srcId="{8B9FFD40-24A0-4087-9DD9-257C07566C3B}" destId="{AABECBF2-C2FE-4219-8286-BBC3DFC42D5D}" srcOrd="2" destOrd="0" presId="urn:microsoft.com/office/officeart/2005/8/layout/hList1"/>
    <dgm:cxn modelId="{767CA187-842C-44AE-9BC8-DA062F8A0760}" type="presParOf" srcId="{AABECBF2-C2FE-4219-8286-BBC3DFC42D5D}" destId="{2A233845-BC2F-4ACE-ABFB-A06D3F7B80CD}" srcOrd="0" destOrd="0" presId="urn:microsoft.com/office/officeart/2005/8/layout/hList1"/>
    <dgm:cxn modelId="{C1759CDD-7B34-48C9-AC57-0D782E7D791D}" type="presParOf" srcId="{AABECBF2-C2FE-4219-8286-BBC3DFC42D5D}" destId="{C02C7F59-2EC3-4E89-A100-2D51AE4BCAF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7E33F2-137B-4BE7-B911-B3E2BBD74F2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2443786-D591-4482-AA6D-6DB7732DAC78}">
      <dgm:prSet phldrT="[Text]"/>
      <dgm:spPr>
        <a:solidFill>
          <a:schemeClr val="bg1">
            <a:lumMod val="75000"/>
          </a:schemeClr>
        </a:solidFill>
      </dgm:spPr>
      <dgm:t>
        <a:bodyPr/>
        <a:lstStyle/>
        <a:p>
          <a:r>
            <a:rPr lang="en-US" dirty="0"/>
            <a:t>Plan Document</a:t>
          </a:r>
        </a:p>
      </dgm:t>
    </dgm:pt>
    <dgm:pt modelId="{0F46CB78-DD99-40E9-993F-16999A0E84A5}" type="parTrans" cxnId="{EBE3C057-5B2D-47D5-8D43-343790C5D781}">
      <dgm:prSet/>
      <dgm:spPr/>
      <dgm:t>
        <a:bodyPr/>
        <a:lstStyle/>
        <a:p>
          <a:endParaRPr lang="en-US"/>
        </a:p>
      </dgm:t>
    </dgm:pt>
    <dgm:pt modelId="{4F8E8A71-3F27-4349-AF33-781EE9A76084}" type="sibTrans" cxnId="{EBE3C057-5B2D-47D5-8D43-343790C5D781}">
      <dgm:prSet/>
      <dgm:spPr/>
      <dgm:t>
        <a:bodyPr/>
        <a:lstStyle/>
        <a:p>
          <a:endParaRPr lang="en-US"/>
        </a:p>
      </dgm:t>
    </dgm:pt>
    <dgm:pt modelId="{FC903815-6AD8-480E-AABC-D7E623AE8F0D}">
      <dgm:prSet phldrT="[Text]"/>
      <dgm:spPr>
        <a:solidFill>
          <a:schemeClr val="bg1">
            <a:lumMod val="75000"/>
          </a:schemeClr>
        </a:solidFill>
      </dgm:spPr>
      <dgm:t>
        <a:bodyPr/>
        <a:lstStyle/>
        <a:p>
          <a:r>
            <a:rPr lang="en-US" dirty="0"/>
            <a:t>Reporting &amp; Disclosure</a:t>
          </a:r>
        </a:p>
      </dgm:t>
    </dgm:pt>
    <dgm:pt modelId="{AF0098DD-C3C8-4E3A-BF98-DE7C9C05701A}" type="parTrans" cxnId="{9B126764-8F61-4D70-B34C-B159ABF83EC7}">
      <dgm:prSet/>
      <dgm:spPr/>
      <dgm:t>
        <a:bodyPr/>
        <a:lstStyle/>
        <a:p>
          <a:endParaRPr lang="en-US"/>
        </a:p>
      </dgm:t>
    </dgm:pt>
    <dgm:pt modelId="{99A003A0-1EEF-4DA7-9EE2-9D2624B3C1D6}" type="sibTrans" cxnId="{9B126764-8F61-4D70-B34C-B159ABF83EC7}">
      <dgm:prSet/>
      <dgm:spPr/>
      <dgm:t>
        <a:bodyPr/>
        <a:lstStyle/>
        <a:p>
          <a:endParaRPr lang="en-US"/>
        </a:p>
      </dgm:t>
    </dgm:pt>
    <dgm:pt modelId="{00F0A67F-B40E-4121-B7DD-8CC3D35005F6}">
      <dgm:prSet phldrT="[Text]"/>
      <dgm:spPr>
        <a:solidFill>
          <a:schemeClr val="bg1">
            <a:lumMod val="75000"/>
          </a:schemeClr>
        </a:solidFill>
      </dgm:spPr>
      <dgm:t>
        <a:bodyPr/>
        <a:lstStyle/>
        <a:p>
          <a:r>
            <a:rPr lang="en-US" dirty="0"/>
            <a:t>Fiduciary Responsibility</a:t>
          </a:r>
        </a:p>
      </dgm:t>
    </dgm:pt>
    <dgm:pt modelId="{89E5DD33-0FCE-4218-9FCC-12AF43C377B6}" type="parTrans" cxnId="{495B90BA-363D-493A-B6F8-37768D711CD8}">
      <dgm:prSet/>
      <dgm:spPr/>
      <dgm:t>
        <a:bodyPr/>
        <a:lstStyle/>
        <a:p>
          <a:endParaRPr lang="en-US"/>
        </a:p>
      </dgm:t>
    </dgm:pt>
    <dgm:pt modelId="{F7002471-264F-4691-84EC-F8E29222CA1D}" type="sibTrans" cxnId="{495B90BA-363D-493A-B6F8-37768D711CD8}">
      <dgm:prSet/>
      <dgm:spPr/>
      <dgm:t>
        <a:bodyPr/>
        <a:lstStyle/>
        <a:p>
          <a:endParaRPr lang="en-US"/>
        </a:p>
      </dgm:t>
    </dgm:pt>
    <dgm:pt modelId="{D2015833-2D1B-45D2-A533-F19070CA2FF9}">
      <dgm:prSet phldrT="[Text]"/>
      <dgm:spPr/>
      <dgm:t>
        <a:bodyPr/>
        <a:lstStyle/>
        <a:p>
          <a:r>
            <a:rPr lang="en-US" dirty="0"/>
            <a:t>ACA</a:t>
          </a:r>
        </a:p>
      </dgm:t>
    </dgm:pt>
    <dgm:pt modelId="{E13FBA72-48E9-4AB8-A151-22F2CDA29FF8}" type="parTrans" cxnId="{E427E4A3-A1EF-48C7-B2B4-1BAC61AF6CB3}">
      <dgm:prSet/>
      <dgm:spPr/>
      <dgm:t>
        <a:bodyPr/>
        <a:lstStyle/>
        <a:p>
          <a:endParaRPr lang="en-US"/>
        </a:p>
      </dgm:t>
    </dgm:pt>
    <dgm:pt modelId="{73A83B5A-B8D0-4604-89F0-AB47B2799B52}" type="sibTrans" cxnId="{E427E4A3-A1EF-48C7-B2B4-1BAC61AF6CB3}">
      <dgm:prSet/>
      <dgm:spPr/>
      <dgm:t>
        <a:bodyPr/>
        <a:lstStyle/>
        <a:p>
          <a:endParaRPr lang="en-US"/>
        </a:p>
      </dgm:t>
    </dgm:pt>
    <dgm:pt modelId="{213461D9-2BD2-4E41-9D1E-7C61EB7E137D}">
      <dgm:prSet phldrT="[Text]"/>
      <dgm:spPr/>
      <dgm:t>
        <a:bodyPr/>
        <a:lstStyle/>
        <a:p>
          <a:r>
            <a:rPr lang="en-US" dirty="0"/>
            <a:t>COBRA</a:t>
          </a:r>
        </a:p>
      </dgm:t>
    </dgm:pt>
    <dgm:pt modelId="{95B8DBC3-58B8-4DD6-B23E-123B4D0D97F0}" type="parTrans" cxnId="{CC4D4F48-3DBB-485F-8E23-BB5E8011C28E}">
      <dgm:prSet/>
      <dgm:spPr/>
      <dgm:t>
        <a:bodyPr/>
        <a:lstStyle/>
        <a:p>
          <a:endParaRPr lang="en-US"/>
        </a:p>
      </dgm:t>
    </dgm:pt>
    <dgm:pt modelId="{A0E77237-1CD3-47DD-A40A-D982F61F216A}" type="sibTrans" cxnId="{CC4D4F48-3DBB-485F-8E23-BB5E8011C28E}">
      <dgm:prSet/>
      <dgm:spPr/>
      <dgm:t>
        <a:bodyPr/>
        <a:lstStyle/>
        <a:p>
          <a:endParaRPr lang="en-US"/>
        </a:p>
      </dgm:t>
    </dgm:pt>
    <dgm:pt modelId="{B14B79B2-682C-4638-9A02-B4089108C8DA}">
      <dgm:prSet/>
      <dgm:spPr/>
      <dgm:t>
        <a:bodyPr/>
        <a:lstStyle/>
        <a:p>
          <a:r>
            <a:rPr lang="en-US" dirty="0"/>
            <a:t>Group Health Plan Requirements</a:t>
          </a:r>
        </a:p>
      </dgm:t>
    </dgm:pt>
    <dgm:pt modelId="{BF88362E-64BF-40F2-AFA7-4664A0716D5E}" type="parTrans" cxnId="{DA81B40C-67E0-4BEB-B8E9-BBC343F6BA1F}">
      <dgm:prSet/>
      <dgm:spPr/>
      <dgm:t>
        <a:bodyPr/>
        <a:lstStyle/>
        <a:p>
          <a:endParaRPr lang="en-US"/>
        </a:p>
      </dgm:t>
    </dgm:pt>
    <dgm:pt modelId="{E0C1CBAE-F8E6-434D-A602-356AD0DD49D6}" type="sibTrans" cxnId="{DA81B40C-67E0-4BEB-B8E9-BBC343F6BA1F}">
      <dgm:prSet/>
      <dgm:spPr/>
      <dgm:t>
        <a:bodyPr/>
        <a:lstStyle/>
        <a:p>
          <a:endParaRPr lang="en-US"/>
        </a:p>
      </dgm:t>
    </dgm:pt>
    <dgm:pt modelId="{88996284-3A48-41D3-B63D-A8457B8280D4}" type="pres">
      <dgm:prSet presAssocID="{D77E33F2-137B-4BE7-B911-B3E2BBD74F2B}" presName="diagram" presStyleCnt="0">
        <dgm:presLayoutVars>
          <dgm:dir/>
          <dgm:resizeHandles val="exact"/>
        </dgm:presLayoutVars>
      </dgm:prSet>
      <dgm:spPr/>
    </dgm:pt>
    <dgm:pt modelId="{115D861E-6FEE-48A3-A771-66CB7DAE8D57}" type="pres">
      <dgm:prSet presAssocID="{E2443786-D591-4482-AA6D-6DB7732DAC78}" presName="node" presStyleLbl="node1" presStyleIdx="0" presStyleCnt="6">
        <dgm:presLayoutVars>
          <dgm:bulletEnabled val="1"/>
        </dgm:presLayoutVars>
      </dgm:prSet>
      <dgm:spPr/>
    </dgm:pt>
    <dgm:pt modelId="{4AEBD885-E816-4953-A1FD-54257D5A8044}" type="pres">
      <dgm:prSet presAssocID="{4F8E8A71-3F27-4349-AF33-781EE9A76084}" presName="sibTrans" presStyleCnt="0"/>
      <dgm:spPr/>
    </dgm:pt>
    <dgm:pt modelId="{4196EC79-0247-4FDB-AFD1-322DE028E54B}" type="pres">
      <dgm:prSet presAssocID="{FC903815-6AD8-480E-AABC-D7E623AE8F0D}" presName="node" presStyleLbl="node1" presStyleIdx="1" presStyleCnt="6">
        <dgm:presLayoutVars>
          <dgm:bulletEnabled val="1"/>
        </dgm:presLayoutVars>
      </dgm:prSet>
      <dgm:spPr/>
    </dgm:pt>
    <dgm:pt modelId="{D7D63384-9C4F-4B83-BF18-06601050B2D3}" type="pres">
      <dgm:prSet presAssocID="{99A003A0-1EEF-4DA7-9EE2-9D2624B3C1D6}" presName="sibTrans" presStyleCnt="0"/>
      <dgm:spPr/>
    </dgm:pt>
    <dgm:pt modelId="{E043CDC2-5FB4-4285-9CED-C8BFF1573FF4}" type="pres">
      <dgm:prSet presAssocID="{00F0A67F-B40E-4121-B7DD-8CC3D35005F6}" presName="node" presStyleLbl="node1" presStyleIdx="2" presStyleCnt="6">
        <dgm:presLayoutVars>
          <dgm:bulletEnabled val="1"/>
        </dgm:presLayoutVars>
      </dgm:prSet>
      <dgm:spPr/>
    </dgm:pt>
    <dgm:pt modelId="{6C47C644-EE56-4C27-BF53-2C13A990F46B}" type="pres">
      <dgm:prSet presAssocID="{F7002471-264F-4691-84EC-F8E29222CA1D}" presName="sibTrans" presStyleCnt="0"/>
      <dgm:spPr/>
    </dgm:pt>
    <dgm:pt modelId="{D485E235-7F99-4D1A-B518-E13ED51E1B0D}" type="pres">
      <dgm:prSet presAssocID="{D2015833-2D1B-45D2-A533-F19070CA2FF9}" presName="node" presStyleLbl="node1" presStyleIdx="3" presStyleCnt="6">
        <dgm:presLayoutVars>
          <dgm:bulletEnabled val="1"/>
        </dgm:presLayoutVars>
      </dgm:prSet>
      <dgm:spPr/>
    </dgm:pt>
    <dgm:pt modelId="{A8BE7B82-28E5-4894-82DD-46F84176A9F8}" type="pres">
      <dgm:prSet presAssocID="{73A83B5A-B8D0-4604-89F0-AB47B2799B52}" presName="sibTrans" presStyleCnt="0"/>
      <dgm:spPr/>
    </dgm:pt>
    <dgm:pt modelId="{A5FE5057-1B51-43E6-8F60-0314A0C5CE90}" type="pres">
      <dgm:prSet presAssocID="{213461D9-2BD2-4E41-9D1E-7C61EB7E137D}" presName="node" presStyleLbl="node1" presStyleIdx="4" presStyleCnt="6">
        <dgm:presLayoutVars>
          <dgm:bulletEnabled val="1"/>
        </dgm:presLayoutVars>
      </dgm:prSet>
      <dgm:spPr/>
    </dgm:pt>
    <dgm:pt modelId="{149A7A67-0BDE-429C-BC46-0E5A59EC35F9}" type="pres">
      <dgm:prSet presAssocID="{A0E77237-1CD3-47DD-A40A-D982F61F216A}" presName="sibTrans" presStyleCnt="0"/>
      <dgm:spPr/>
    </dgm:pt>
    <dgm:pt modelId="{248CABEF-E1CD-4CC2-AAAF-FEF87563E9AB}" type="pres">
      <dgm:prSet presAssocID="{B14B79B2-682C-4638-9A02-B4089108C8DA}" presName="node" presStyleLbl="node1" presStyleIdx="5" presStyleCnt="6">
        <dgm:presLayoutVars>
          <dgm:bulletEnabled val="1"/>
        </dgm:presLayoutVars>
      </dgm:prSet>
      <dgm:spPr/>
    </dgm:pt>
  </dgm:ptLst>
  <dgm:cxnLst>
    <dgm:cxn modelId="{DA81B40C-67E0-4BEB-B8E9-BBC343F6BA1F}" srcId="{D77E33F2-137B-4BE7-B911-B3E2BBD74F2B}" destId="{B14B79B2-682C-4638-9A02-B4089108C8DA}" srcOrd="5" destOrd="0" parTransId="{BF88362E-64BF-40F2-AFA7-4664A0716D5E}" sibTransId="{E0C1CBAE-F8E6-434D-A602-356AD0DD49D6}"/>
    <dgm:cxn modelId="{A439A91E-CF9C-45CB-B4A1-FBFAAC0DF85E}" type="presOf" srcId="{213461D9-2BD2-4E41-9D1E-7C61EB7E137D}" destId="{A5FE5057-1B51-43E6-8F60-0314A0C5CE90}" srcOrd="0" destOrd="0" presId="urn:microsoft.com/office/officeart/2005/8/layout/default"/>
    <dgm:cxn modelId="{6E1A6421-7B7B-4E48-A294-82FA57E8D5E1}" type="presOf" srcId="{FC903815-6AD8-480E-AABC-D7E623AE8F0D}" destId="{4196EC79-0247-4FDB-AFD1-322DE028E54B}" srcOrd="0" destOrd="0" presId="urn:microsoft.com/office/officeart/2005/8/layout/default"/>
    <dgm:cxn modelId="{D9D73937-39E9-4A9F-918C-461C8FBF39CD}" type="presOf" srcId="{E2443786-D591-4482-AA6D-6DB7732DAC78}" destId="{115D861E-6FEE-48A3-A771-66CB7DAE8D57}" srcOrd="0" destOrd="0" presId="urn:microsoft.com/office/officeart/2005/8/layout/default"/>
    <dgm:cxn modelId="{9B126764-8F61-4D70-B34C-B159ABF83EC7}" srcId="{D77E33F2-137B-4BE7-B911-B3E2BBD74F2B}" destId="{FC903815-6AD8-480E-AABC-D7E623AE8F0D}" srcOrd="1" destOrd="0" parTransId="{AF0098DD-C3C8-4E3A-BF98-DE7C9C05701A}" sibTransId="{99A003A0-1EEF-4DA7-9EE2-9D2624B3C1D6}"/>
    <dgm:cxn modelId="{CC4D4F48-3DBB-485F-8E23-BB5E8011C28E}" srcId="{D77E33F2-137B-4BE7-B911-B3E2BBD74F2B}" destId="{213461D9-2BD2-4E41-9D1E-7C61EB7E137D}" srcOrd="4" destOrd="0" parTransId="{95B8DBC3-58B8-4DD6-B23E-123B4D0D97F0}" sibTransId="{A0E77237-1CD3-47DD-A40A-D982F61F216A}"/>
    <dgm:cxn modelId="{EBE3C057-5B2D-47D5-8D43-343790C5D781}" srcId="{D77E33F2-137B-4BE7-B911-B3E2BBD74F2B}" destId="{E2443786-D591-4482-AA6D-6DB7732DAC78}" srcOrd="0" destOrd="0" parTransId="{0F46CB78-DD99-40E9-993F-16999A0E84A5}" sibTransId="{4F8E8A71-3F27-4349-AF33-781EE9A76084}"/>
    <dgm:cxn modelId="{92255484-0CB9-424C-8816-BA0778E2109C}" type="presOf" srcId="{B14B79B2-682C-4638-9A02-B4089108C8DA}" destId="{248CABEF-E1CD-4CC2-AAAF-FEF87563E9AB}" srcOrd="0" destOrd="0" presId="urn:microsoft.com/office/officeart/2005/8/layout/default"/>
    <dgm:cxn modelId="{E427E4A3-A1EF-48C7-B2B4-1BAC61AF6CB3}" srcId="{D77E33F2-137B-4BE7-B911-B3E2BBD74F2B}" destId="{D2015833-2D1B-45D2-A533-F19070CA2FF9}" srcOrd="3" destOrd="0" parTransId="{E13FBA72-48E9-4AB8-A151-22F2CDA29FF8}" sibTransId="{73A83B5A-B8D0-4604-89F0-AB47B2799B52}"/>
    <dgm:cxn modelId="{6096EFAC-A45E-483B-A199-680D2513E60E}" type="presOf" srcId="{D77E33F2-137B-4BE7-B911-B3E2BBD74F2B}" destId="{88996284-3A48-41D3-B63D-A8457B8280D4}" srcOrd="0" destOrd="0" presId="urn:microsoft.com/office/officeart/2005/8/layout/default"/>
    <dgm:cxn modelId="{495B90BA-363D-493A-B6F8-37768D711CD8}" srcId="{D77E33F2-137B-4BE7-B911-B3E2BBD74F2B}" destId="{00F0A67F-B40E-4121-B7DD-8CC3D35005F6}" srcOrd="2" destOrd="0" parTransId="{89E5DD33-0FCE-4218-9FCC-12AF43C377B6}" sibTransId="{F7002471-264F-4691-84EC-F8E29222CA1D}"/>
    <dgm:cxn modelId="{429588DD-C892-4FD8-89EC-9A4E33384607}" type="presOf" srcId="{00F0A67F-B40E-4121-B7DD-8CC3D35005F6}" destId="{E043CDC2-5FB4-4285-9CED-C8BFF1573FF4}" srcOrd="0" destOrd="0" presId="urn:microsoft.com/office/officeart/2005/8/layout/default"/>
    <dgm:cxn modelId="{0CC392E0-4869-427E-AF1A-3994519441FB}" type="presOf" srcId="{D2015833-2D1B-45D2-A533-F19070CA2FF9}" destId="{D485E235-7F99-4D1A-B518-E13ED51E1B0D}" srcOrd="0" destOrd="0" presId="urn:microsoft.com/office/officeart/2005/8/layout/default"/>
    <dgm:cxn modelId="{93B7AC83-FCD7-44B2-87C3-DE5097239CFF}" type="presParOf" srcId="{88996284-3A48-41D3-B63D-A8457B8280D4}" destId="{115D861E-6FEE-48A3-A771-66CB7DAE8D57}" srcOrd="0" destOrd="0" presId="urn:microsoft.com/office/officeart/2005/8/layout/default"/>
    <dgm:cxn modelId="{A12DCA9D-CB37-4211-A960-E9F3836366AB}" type="presParOf" srcId="{88996284-3A48-41D3-B63D-A8457B8280D4}" destId="{4AEBD885-E816-4953-A1FD-54257D5A8044}" srcOrd="1" destOrd="0" presId="urn:microsoft.com/office/officeart/2005/8/layout/default"/>
    <dgm:cxn modelId="{C4EAF351-62A1-4A4E-B0E1-167089A6D710}" type="presParOf" srcId="{88996284-3A48-41D3-B63D-A8457B8280D4}" destId="{4196EC79-0247-4FDB-AFD1-322DE028E54B}" srcOrd="2" destOrd="0" presId="urn:microsoft.com/office/officeart/2005/8/layout/default"/>
    <dgm:cxn modelId="{8510B54E-EB73-4F73-AC20-60DF3F1D2219}" type="presParOf" srcId="{88996284-3A48-41D3-B63D-A8457B8280D4}" destId="{D7D63384-9C4F-4B83-BF18-06601050B2D3}" srcOrd="3" destOrd="0" presId="urn:microsoft.com/office/officeart/2005/8/layout/default"/>
    <dgm:cxn modelId="{7410A234-B205-4F03-9DBB-A7C9F9346ED3}" type="presParOf" srcId="{88996284-3A48-41D3-B63D-A8457B8280D4}" destId="{E043CDC2-5FB4-4285-9CED-C8BFF1573FF4}" srcOrd="4" destOrd="0" presId="urn:microsoft.com/office/officeart/2005/8/layout/default"/>
    <dgm:cxn modelId="{E345433F-E0D8-4799-9C2C-AD41849B2CAF}" type="presParOf" srcId="{88996284-3A48-41D3-B63D-A8457B8280D4}" destId="{6C47C644-EE56-4C27-BF53-2C13A990F46B}" srcOrd="5" destOrd="0" presId="urn:microsoft.com/office/officeart/2005/8/layout/default"/>
    <dgm:cxn modelId="{4D56CB7C-9549-4085-A067-CC2E99139BFC}" type="presParOf" srcId="{88996284-3A48-41D3-B63D-A8457B8280D4}" destId="{D485E235-7F99-4D1A-B518-E13ED51E1B0D}" srcOrd="6" destOrd="0" presId="urn:microsoft.com/office/officeart/2005/8/layout/default"/>
    <dgm:cxn modelId="{4AE14536-6004-43C5-91B5-7D118C16985D}" type="presParOf" srcId="{88996284-3A48-41D3-B63D-A8457B8280D4}" destId="{A8BE7B82-28E5-4894-82DD-46F84176A9F8}" srcOrd="7" destOrd="0" presId="urn:microsoft.com/office/officeart/2005/8/layout/default"/>
    <dgm:cxn modelId="{C3F0C63D-EC43-4D4B-BBB4-0400016D7047}" type="presParOf" srcId="{88996284-3A48-41D3-B63D-A8457B8280D4}" destId="{A5FE5057-1B51-43E6-8F60-0314A0C5CE90}" srcOrd="8" destOrd="0" presId="urn:microsoft.com/office/officeart/2005/8/layout/default"/>
    <dgm:cxn modelId="{CCEBB52E-3252-4982-83F7-E813772C89E9}" type="presParOf" srcId="{88996284-3A48-41D3-B63D-A8457B8280D4}" destId="{149A7A67-0BDE-429C-BC46-0E5A59EC35F9}" srcOrd="9" destOrd="0" presId="urn:microsoft.com/office/officeart/2005/8/layout/default"/>
    <dgm:cxn modelId="{0C8DA1B7-9972-4ABD-BEA0-8FB725F9E954}" type="presParOf" srcId="{88996284-3A48-41D3-B63D-A8457B8280D4}" destId="{248CABEF-E1CD-4CC2-AAAF-FEF87563E9AB}"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169243F-EF5C-4D07-AC71-E0C321FD5D76}"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598AB55-CCB7-4421-BC3B-7110FA073727}">
      <dgm:prSet phldrT="[Text]"/>
      <dgm:spPr/>
      <dgm:t>
        <a:bodyPr/>
        <a:lstStyle/>
        <a:p>
          <a:r>
            <a:rPr lang="en-US" dirty="0"/>
            <a:t>ERISA requires every employee benefit plan to be established and maintained pursuant to a written plan document</a:t>
          </a:r>
        </a:p>
      </dgm:t>
    </dgm:pt>
    <dgm:pt modelId="{04B1F39E-6013-4FA8-8942-100B0DE1C94E}" type="parTrans" cxnId="{426792BC-9F43-41FD-835E-09C35F23C230}">
      <dgm:prSet/>
      <dgm:spPr/>
      <dgm:t>
        <a:bodyPr/>
        <a:lstStyle/>
        <a:p>
          <a:endParaRPr lang="en-US"/>
        </a:p>
      </dgm:t>
    </dgm:pt>
    <dgm:pt modelId="{5147BA2D-7472-4FA5-AC47-1354847C17B7}" type="sibTrans" cxnId="{426792BC-9F43-41FD-835E-09C35F23C230}">
      <dgm:prSet/>
      <dgm:spPr/>
      <dgm:t>
        <a:bodyPr/>
        <a:lstStyle/>
        <a:p>
          <a:endParaRPr lang="en-US"/>
        </a:p>
      </dgm:t>
    </dgm:pt>
    <dgm:pt modelId="{D31A9DEE-4BCB-4175-8AB0-6059A3FB4A0F}">
      <dgm:prSet phldrT="[Text]"/>
      <dgm:spPr/>
      <dgm:t>
        <a:bodyPr/>
        <a:lstStyle/>
        <a:p>
          <a:r>
            <a:rPr lang="en-US" dirty="0"/>
            <a:t>The plan document must be provided to a participant or beneficiary no later than 30 days after a written request</a:t>
          </a:r>
        </a:p>
      </dgm:t>
    </dgm:pt>
    <dgm:pt modelId="{5C6E5E43-07EF-4827-BD8C-E16E18726513}" type="parTrans" cxnId="{8601A96A-B2F3-435B-A7CC-4F05AA1ED328}">
      <dgm:prSet/>
      <dgm:spPr/>
      <dgm:t>
        <a:bodyPr/>
        <a:lstStyle/>
        <a:p>
          <a:endParaRPr lang="en-US"/>
        </a:p>
      </dgm:t>
    </dgm:pt>
    <dgm:pt modelId="{B4D1F8CB-6635-4D57-A6F9-A9444D18EB42}" type="sibTrans" cxnId="{8601A96A-B2F3-435B-A7CC-4F05AA1ED328}">
      <dgm:prSet/>
      <dgm:spPr/>
      <dgm:t>
        <a:bodyPr/>
        <a:lstStyle/>
        <a:p>
          <a:endParaRPr lang="en-US"/>
        </a:p>
      </dgm:t>
    </dgm:pt>
    <dgm:pt modelId="{F6471782-8A99-48E1-B7EA-EE08FCF7EEC7}" type="pres">
      <dgm:prSet presAssocID="{F169243F-EF5C-4D07-AC71-E0C321FD5D76}" presName="Name0" presStyleCnt="0">
        <dgm:presLayoutVars>
          <dgm:chMax val="7"/>
          <dgm:chPref val="7"/>
          <dgm:dir/>
        </dgm:presLayoutVars>
      </dgm:prSet>
      <dgm:spPr/>
    </dgm:pt>
    <dgm:pt modelId="{4AA2C446-8FCE-493C-B466-CDD5C8F12D42}" type="pres">
      <dgm:prSet presAssocID="{F169243F-EF5C-4D07-AC71-E0C321FD5D76}" presName="Name1" presStyleCnt="0"/>
      <dgm:spPr/>
    </dgm:pt>
    <dgm:pt modelId="{02E472CE-5CCE-4AF6-AC3D-43FA7D34C29D}" type="pres">
      <dgm:prSet presAssocID="{F169243F-EF5C-4D07-AC71-E0C321FD5D76}" presName="cycle" presStyleCnt="0"/>
      <dgm:spPr/>
    </dgm:pt>
    <dgm:pt modelId="{93324380-F979-488E-BEFC-E9FD8A59019F}" type="pres">
      <dgm:prSet presAssocID="{F169243F-EF5C-4D07-AC71-E0C321FD5D76}" presName="srcNode" presStyleLbl="node1" presStyleIdx="0" presStyleCnt="2"/>
      <dgm:spPr/>
    </dgm:pt>
    <dgm:pt modelId="{22DD2B4F-4AB2-4752-87A4-E74B8330F3EC}" type="pres">
      <dgm:prSet presAssocID="{F169243F-EF5C-4D07-AC71-E0C321FD5D76}" presName="conn" presStyleLbl="parChTrans1D2" presStyleIdx="0" presStyleCnt="1"/>
      <dgm:spPr/>
    </dgm:pt>
    <dgm:pt modelId="{A355E3C2-9693-4668-A89B-52D9C3BD90D6}" type="pres">
      <dgm:prSet presAssocID="{F169243F-EF5C-4D07-AC71-E0C321FD5D76}" presName="extraNode" presStyleLbl="node1" presStyleIdx="0" presStyleCnt="2"/>
      <dgm:spPr/>
    </dgm:pt>
    <dgm:pt modelId="{1A572686-48CD-4F8E-8DDF-C277D16F7D69}" type="pres">
      <dgm:prSet presAssocID="{F169243F-EF5C-4D07-AC71-E0C321FD5D76}" presName="dstNode" presStyleLbl="node1" presStyleIdx="0" presStyleCnt="2"/>
      <dgm:spPr/>
    </dgm:pt>
    <dgm:pt modelId="{4D658B80-4DBC-4D4E-9E70-BA2CBFE4DFF5}" type="pres">
      <dgm:prSet presAssocID="{B598AB55-CCB7-4421-BC3B-7110FA073727}" presName="text_1" presStyleLbl="node1" presStyleIdx="0" presStyleCnt="2">
        <dgm:presLayoutVars>
          <dgm:bulletEnabled val="1"/>
        </dgm:presLayoutVars>
      </dgm:prSet>
      <dgm:spPr/>
    </dgm:pt>
    <dgm:pt modelId="{69571D63-0CBB-43AC-85F0-BD5D7BBE4E14}" type="pres">
      <dgm:prSet presAssocID="{B598AB55-CCB7-4421-BC3B-7110FA073727}" presName="accent_1" presStyleCnt="0"/>
      <dgm:spPr/>
    </dgm:pt>
    <dgm:pt modelId="{A29F4D24-487C-4F75-8DAA-94662F197D71}" type="pres">
      <dgm:prSet presAssocID="{B598AB55-CCB7-4421-BC3B-7110FA073727}" presName="accentRepeatNode" presStyleLbl="solidFgAcc1" presStyleIdx="0" presStyleCnt="2"/>
      <dgm:spPr/>
    </dgm:pt>
    <dgm:pt modelId="{F1CA8BCF-FB6F-4D95-9528-2A5FFFB89A69}" type="pres">
      <dgm:prSet presAssocID="{D31A9DEE-4BCB-4175-8AB0-6059A3FB4A0F}" presName="text_2" presStyleLbl="node1" presStyleIdx="1" presStyleCnt="2">
        <dgm:presLayoutVars>
          <dgm:bulletEnabled val="1"/>
        </dgm:presLayoutVars>
      </dgm:prSet>
      <dgm:spPr/>
    </dgm:pt>
    <dgm:pt modelId="{6FDC0CF4-2623-49FC-946C-DD0537B55702}" type="pres">
      <dgm:prSet presAssocID="{D31A9DEE-4BCB-4175-8AB0-6059A3FB4A0F}" presName="accent_2" presStyleCnt="0"/>
      <dgm:spPr/>
    </dgm:pt>
    <dgm:pt modelId="{E412919B-64D5-4FEE-AF4F-FC1AA1B0E469}" type="pres">
      <dgm:prSet presAssocID="{D31A9DEE-4BCB-4175-8AB0-6059A3FB4A0F}" presName="accentRepeatNode" presStyleLbl="solidFgAcc1" presStyleIdx="1" presStyleCnt="2"/>
      <dgm:spPr/>
    </dgm:pt>
  </dgm:ptLst>
  <dgm:cxnLst>
    <dgm:cxn modelId="{8C2E032B-35E9-4808-ACA9-07C9A93C3108}" type="presOf" srcId="{B598AB55-CCB7-4421-BC3B-7110FA073727}" destId="{4D658B80-4DBC-4D4E-9E70-BA2CBFE4DFF5}" srcOrd="0" destOrd="0" presId="urn:microsoft.com/office/officeart/2008/layout/VerticalCurvedList"/>
    <dgm:cxn modelId="{8AB4AC37-A370-4F74-A911-BB30F7C91EAC}" type="presOf" srcId="{D31A9DEE-4BCB-4175-8AB0-6059A3FB4A0F}" destId="{F1CA8BCF-FB6F-4D95-9528-2A5FFFB89A69}" srcOrd="0" destOrd="0" presId="urn:microsoft.com/office/officeart/2008/layout/VerticalCurvedList"/>
    <dgm:cxn modelId="{98ECA666-77A7-403E-8B74-2FAB5355428E}" type="presOf" srcId="{F169243F-EF5C-4D07-AC71-E0C321FD5D76}" destId="{F6471782-8A99-48E1-B7EA-EE08FCF7EEC7}" srcOrd="0" destOrd="0" presId="urn:microsoft.com/office/officeart/2008/layout/VerticalCurvedList"/>
    <dgm:cxn modelId="{8601A96A-B2F3-435B-A7CC-4F05AA1ED328}" srcId="{F169243F-EF5C-4D07-AC71-E0C321FD5D76}" destId="{D31A9DEE-4BCB-4175-8AB0-6059A3FB4A0F}" srcOrd="1" destOrd="0" parTransId="{5C6E5E43-07EF-4827-BD8C-E16E18726513}" sibTransId="{B4D1F8CB-6635-4D57-A6F9-A9444D18EB42}"/>
    <dgm:cxn modelId="{426792BC-9F43-41FD-835E-09C35F23C230}" srcId="{F169243F-EF5C-4D07-AC71-E0C321FD5D76}" destId="{B598AB55-CCB7-4421-BC3B-7110FA073727}" srcOrd="0" destOrd="0" parTransId="{04B1F39E-6013-4FA8-8942-100B0DE1C94E}" sibTransId="{5147BA2D-7472-4FA5-AC47-1354847C17B7}"/>
    <dgm:cxn modelId="{607700EF-5E64-469E-9464-725D199F301B}" type="presOf" srcId="{5147BA2D-7472-4FA5-AC47-1354847C17B7}" destId="{22DD2B4F-4AB2-4752-87A4-E74B8330F3EC}" srcOrd="0" destOrd="0" presId="urn:microsoft.com/office/officeart/2008/layout/VerticalCurvedList"/>
    <dgm:cxn modelId="{CB49D2DF-198F-4FA7-8DDC-B41E7D50FA8F}" type="presParOf" srcId="{F6471782-8A99-48E1-B7EA-EE08FCF7EEC7}" destId="{4AA2C446-8FCE-493C-B466-CDD5C8F12D42}" srcOrd="0" destOrd="0" presId="urn:microsoft.com/office/officeart/2008/layout/VerticalCurvedList"/>
    <dgm:cxn modelId="{FF4999E4-2614-48D4-8945-37A11DB0DD1F}" type="presParOf" srcId="{4AA2C446-8FCE-493C-B466-CDD5C8F12D42}" destId="{02E472CE-5CCE-4AF6-AC3D-43FA7D34C29D}" srcOrd="0" destOrd="0" presId="urn:microsoft.com/office/officeart/2008/layout/VerticalCurvedList"/>
    <dgm:cxn modelId="{65709863-060B-43AC-80A9-0A35F0F150FA}" type="presParOf" srcId="{02E472CE-5CCE-4AF6-AC3D-43FA7D34C29D}" destId="{93324380-F979-488E-BEFC-E9FD8A59019F}" srcOrd="0" destOrd="0" presId="urn:microsoft.com/office/officeart/2008/layout/VerticalCurvedList"/>
    <dgm:cxn modelId="{055417E0-E6CF-43C5-B2B1-568CBBCF7779}" type="presParOf" srcId="{02E472CE-5CCE-4AF6-AC3D-43FA7D34C29D}" destId="{22DD2B4F-4AB2-4752-87A4-E74B8330F3EC}" srcOrd="1" destOrd="0" presId="urn:microsoft.com/office/officeart/2008/layout/VerticalCurvedList"/>
    <dgm:cxn modelId="{F517424B-4DA0-4813-ACF4-6EF068A6E05F}" type="presParOf" srcId="{02E472CE-5CCE-4AF6-AC3D-43FA7D34C29D}" destId="{A355E3C2-9693-4668-A89B-52D9C3BD90D6}" srcOrd="2" destOrd="0" presId="urn:microsoft.com/office/officeart/2008/layout/VerticalCurvedList"/>
    <dgm:cxn modelId="{4149A5C8-3631-42EE-B3EB-21EF93D66E23}" type="presParOf" srcId="{02E472CE-5CCE-4AF6-AC3D-43FA7D34C29D}" destId="{1A572686-48CD-4F8E-8DDF-C277D16F7D69}" srcOrd="3" destOrd="0" presId="urn:microsoft.com/office/officeart/2008/layout/VerticalCurvedList"/>
    <dgm:cxn modelId="{5A8DA432-D1F5-49D8-AD8F-9983B60D82E9}" type="presParOf" srcId="{4AA2C446-8FCE-493C-B466-CDD5C8F12D42}" destId="{4D658B80-4DBC-4D4E-9E70-BA2CBFE4DFF5}" srcOrd="1" destOrd="0" presId="urn:microsoft.com/office/officeart/2008/layout/VerticalCurvedList"/>
    <dgm:cxn modelId="{A845AFF5-0575-4FA2-925D-3433935221B9}" type="presParOf" srcId="{4AA2C446-8FCE-493C-B466-CDD5C8F12D42}" destId="{69571D63-0CBB-43AC-85F0-BD5D7BBE4E14}" srcOrd="2" destOrd="0" presId="urn:microsoft.com/office/officeart/2008/layout/VerticalCurvedList"/>
    <dgm:cxn modelId="{A733466F-1BDC-4F57-BCAB-9B77840B1347}" type="presParOf" srcId="{69571D63-0CBB-43AC-85F0-BD5D7BBE4E14}" destId="{A29F4D24-487C-4F75-8DAA-94662F197D71}" srcOrd="0" destOrd="0" presId="urn:microsoft.com/office/officeart/2008/layout/VerticalCurvedList"/>
    <dgm:cxn modelId="{9AF79837-AB83-4874-A795-BB11FA51B14E}" type="presParOf" srcId="{4AA2C446-8FCE-493C-B466-CDD5C8F12D42}" destId="{F1CA8BCF-FB6F-4D95-9528-2A5FFFB89A69}" srcOrd="3" destOrd="0" presId="urn:microsoft.com/office/officeart/2008/layout/VerticalCurvedList"/>
    <dgm:cxn modelId="{F6082CAA-E58C-4069-ADA5-438F0A91D0C7}" type="presParOf" srcId="{4AA2C446-8FCE-493C-B466-CDD5C8F12D42}" destId="{6FDC0CF4-2623-49FC-946C-DD0537B55702}" srcOrd="4" destOrd="0" presId="urn:microsoft.com/office/officeart/2008/layout/VerticalCurvedList"/>
    <dgm:cxn modelId="{55D45A40-78B2-4AE6-A57C-F1E6B2C0F570}" type="presParOf" srcId="{6FDC0CF4-2623-49FC-946C-DD0537B55702}" destId="{E412919B-64D5-4FEE-AF4F-FC1AA1B0E46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04E3F27-9AB5-4CF9-8FB8-134F05C6C8EE}"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0FD38D1-F7F6-438C-82F7-8BA5E299AA24}">
      <dgm:prSet phldrT="[Text]" custT="1"/>
      <dgm:spPr>
        <a:solidFill>
          <a:schemeClr val="accent2"/>
        </a:solidFill>
      </dgm:spPr>
      <dgm:t>
        <a:bodyPr/>
        <a:lstStyle/>
        <a:p>
          <a:r>
            <a:rPr lang="en-US" sz="2400" dirty="0"/>
            <a:t>Common Compliance Issues</a:t>
          </a:r>
        </a:p>
      </dgm:t>
    </dgm:pt>
    <dgm:pt modelId="{0943C349-C72F-4A23-93D2-26EDDFA3A3EF}" type="parTrans" cxnId="{2AB4EB3F-D8DF-40C1-8BBA-14AD36E248D1}">
      <dgm:prSet/>
      <dgm:spPr/>
      <dgm:t>
        <a:bodyPr/>
        <a:lstStyle/>
        <a:p>
          <a:endParaRPr lang="en-US"/>
        </a:p>
      </dgm:t>
    </dgm:pt>
    <dgm:pt modelId="{CFF8CBA9-9416-4562-A067-B48A44786FB7}" type="sibTrans" cxnId="{2AB4EB3F-D8DF-40C1-8BBA-14AD36E248D1}">
      <dgm:prSet/>
      <dgm:spPr/>
      <dgm:t>
        <a:bodyPr/>
        <a:lstStyle/>
        <a:p>
          <a:endParaRPr lang="en-US"/>
        </a:p>
      </dgm:t>
    </dgm:pt>
    <dgm:pt modelId="{E04FFD57-B030-4F7F-AF2B-9C905AB7B6A8}">
      <dgm:prSet phldrT="[Text]" custT="1"/>
      <dgm:spPr/>
      <dgm:t>
        <a:bodyPr/>
        <a:lstStyle/>
        <a:p>
          <a:r>
            <a:rPr lang="en-US" sz="1400" dirty="0"/>
            <a:t>Undocumented arrangements – Flex Plans, HRAs and EAPs</a:t>
          </a:r>
        </a:p>
      </dgm:t>
    </dgm:pt>
    <dgm:pt modelId="{45195BE4-E5B8-4A32-A5CB-AA51C28F1056}" type="parTrans" cxnId="{0865401A-2182-4B01-87B2-9C602DA4CE55}">
      <dgm:prSet/>
      <dgm:spPr/>
      <dgm:t>
        <a:bodyPr/>
        <a:lstStyle/>
        <a:p>
          <a:endParaRPr lang="en-US"/>
        </a:p>
      </dgm:t>
    </dgm:pt>
    <dgm:pt modelId="{7B40D142-702F-4647-9918-231976363D95}" type="sibTrans" cxnId="{0865401A-2182-4B01-87B2-9C602DA4CE55}">
      <dgm:prSet/>
      <dgm:spPr/>
      <dgm:t>
        <a:bodyPr/>
        <a:lstStyle/>
        <a:p>
          <a:endParaRPr lang="en-US"/>
        </a:p>
      </dgm:t>
    </dgm:pt>
    <dgm:pt modelId="{DA656ED2-9489-4A48-ADDF-F31E9A2DE276}">
      <dgm:prSet phldrT="[Text]" custT="1"/>
      <dgm:spPr/>
      <dgm:t>
        <a:bodyPr/>
        <a:lstStyle/>
        <a:p>
          <a:r>
            <a:rPr lang="en-US" sz="1400" dirty="0"/>
            <a:t>Relying on “Certificate of Coverage” as the plan document for fully insured plans</a:t>
          </a:r>
        </a:p>
      </dgm:t>
    </dgm:pt>
    <dgm:pt modelId="{AD74121D-416D-470A-82C0-842CF8B6D2E5}" type="parTrans" cxnId="{9FE2B019-C5CC-44BC-BD2E-67D39328BF43}">
      <dgm:prSet/>
      <dgm:spPr/>
      <dgm:t>
        <a:bodyPr/>
        <a:lstStyle/>
        <a:p>
          <a:endParaRPr lang="en-US"/>
        </a:p>
      </dgm:t>
    </dgm:pt>
    <dgm:pt modelId="{BF6D0073-9165-44DA-8432-DEEA812F5408}" type="sibTrans" cxnId="{9FE2B019-C5CC-44BC-BD2E-67D39328BF43}">
      <dgm:prSet/>
      <dgm:spPr/>
      <dgm:t>
        <a:bodyPr/>
        <a:lstStyle/>
        <a:p>
          <a:endParaRPr lang="en-US"/>
        </a:p>
      </dgm:t>
    </dgm:pt>
    <dgm:pt modelId="{58EB347B-5531-48D0-A2E3-638F5F720278}">
      <dgm:prSet phldrT="[Text]" custT="1"/>
      <dgm:spPr/>
      <dgm:t>
        <a:bodyPr/>
        <a:lstStyle/>
        <a:p>
          <a:r>
            <a:rPr lang="en-US" sz="1400" dirty="0"/>
            <a:t>Poor documentation of benefits for self-funded plans</a:t>
          </a:r>
        </a:p>
      </dgm:t>
    </dgm:pt>
    <dgm:pt modelId="{2F423638-50EC-40E3-9A90-7F7C19A10566}" type="parTrans" cxnId="{1824BB81-6702-4EA1-BFE0-FE0595F561C7}">
      <dgm:prSet/>
      <dgm:spPr/>
      <dgm:t>
        <a:bodyPr/>
        <a:lstStyle/>
        <a:p>
          <a:endParaRPr lang="en-US"/>
        </a:p>
      </dgm:t>
    </dgm:pt>
    <dgm:pt modelId="{B6F95AEE-3DEF-4CAC-ADC8-45B0AA510C96}" type="sibTrans" cxnId="{1824BB81-6702-4EA1-BFE0-FE0595F561C7}">
      <dgm:prSet/>
      <dgm:spPr/>
      <dgm:t>
        <a:bodyPr/>
        <a:lstStyle/>
        <a:p>
          <a:endParaRPr lang="en-US"/>
        </a:p>
      </dgm:t>
    </dgm:pt>
    <dgm:pt modelId="{8425B823-804C-42CE-AA54-65CADAD29B26}">
      <dgm:prSet custT="1"/>
      <dgm:spPr/>
      <dgm:t>
        <a:bodyPr/>
        <a:lstStyle/>
        <a:p>
          <a:r>
            <a:rPr lang="en-US" sz="1400" dirty="0"/>
            <a:t>Plan documents not properly amended for applicable law or benefit changes</a:t>
          </a:r>
        </a:p>
      </dgm:t>
    </dgm:pt>
    <dgm:pt modelId="{AEACFC91-251A-49A1-9D2D-6FC8020B489A}" type="parTrans" cxnId="{0E3F79AC-A4C5-4134-BA91-E93C7D81E769}">
      <dgm:prSet/>
      <dgm:spPr/>
      <dgm:t>
        <a:bodyPr/>
        <a:lstStyle/>
        <a:p>
          <a:endParaRPr lang="en-US"/>
        </a:p>
      </dgm:t>
    </dgm:pt>
    <dgm:pt modelId="{9D9B9C3F-93DF-49B4-A99A-2AB30A898D0E}" type="sibTrans" cxnId="{0E3F79AC-A4C5-4134-BA91-E93C7D81E769}">
      <dgm:prSet/>
      <dgm:spPr/>
      <dgm:t>
        <a:bodyPr/>
        <a:lstStyle/>
        <a:p>
          <a:endParaRPr lang="en-US"/>
        </a:p>
      </dgm:t>
    </dgm:pt>
    <dgm:pt modelId="{DC00B447-CD59-4208-880B-6E36F04500A6}" type="pres">
      <dgm:prSet presAssocID="{604E3F27-9AB5-4CF9-8FB8-134F05C6C8EE}" presName="composite" presStyleCnt="0">
        <dgm:presLayoutVars>
          <dgm:chMax val="1"/>
          <dgm:dir/>
          <dgm:resizeHandles val="exact"/>
        </dgm:presLayoutVars>
      </dgm:prSet>
      <dgm:spPr/>
    </dgm:pt>
    <dgm:pt modelId="{A8EE0386-4328-4828-84E9-F2E623EFC47A}" type="pres">
      <dgm:prSet presAssocID="{50FD38D1-F7F6-438C-82F7-8BA5E299AA24}" presName="roof" presStyleLbl="dkBgShp" presStyleIdx="0" presStyleCnt="2" custLinFactNeighborX="1863"/>
      <dgm:spPr/>
    </dgm:pt>
    <dgm:pt modelId="{C402896A-F412-4860-B870-0164F4611817}" type="pres">
      <dgm:prSet presAssocID="{50FD38D1-F7F6-438C-82F7-8BA5E299AA24}" presName="pillars" presStyleCnt="0"/>
      <dgm:spPr/>
    </dgm:pt>
    <dgm:pt modelId="{DFA52EE0-ADD9-40CF-A0B4-E9593D3A03FF}" type="pres">
      <dgm:prSet presAssocID="{50FD38D1-F7F6-438C-82F7-8BA5E299AA24}" presName="pillar1" presStyleLbl="node1" presStyleIdx="0" presStyleCnt="4">
        <dgm:presLayoutVars>
          <dgm:bulletEnabled val="1"/>
        </dgm:presLayoutVars>
      </dgm:prSet>
      <dgm:spPr/>
    </dgm:pt>
    <dgm:pt modelId="{F1662501-1C1A-4A5A-9D0B-73A0D2E2829F}" type="pres">
      <dgm:prSet presAssocID="{DA656ED2-9489-4A48-ADDF-F31E9A2DE276}" presName="pillarX" presStyleLbl="node1" presStyleIdx="1" presStyleCnt="4">
        <dgm:presLayoutVars>
          <dgm:bulletEnabled val="1"/>
        </dgm:presLayoutVars>
      </dgm:prSet>
      <dgm:spPr/>
    </dgm:pt>
    <dgm:pt modelId="{ACC90FA5-E00A-450F-9681-B8E13EFD03CF}" type="pres">
      <dgm:prSet presAssocID="{58EB347B-5531-48D0-A2E3-638F5F720278}" presName="pillarX" presStyleLbl="node1" presStyleIdx="2" presStyleCnt="4">
        <dgm:presLayoutVars>
          <dgm:bulletEnabled val="1"/>
        </dgm:presLayoutVars>
      </dgm:prSet>
      <dgm:spPr/>
    </dgm:pt>
    <dgm:pt modelId="{FECF345D-8ED7-454C-B6BB-FD8B54EBDFBA}" type="pres">
      <dgm:prSet presAssocID="{8425B823-804C-42CE-AA54-65CADAD29B26}" presName="pillarX" presStyleLbl="node1" presStyleIdx="3" presStyleCnt="4" custScaleX="152345">
        <dgm:presLayoutVars>
          <dgm:bulletEnabled val="1"/>
        </dgm:presLayoutVars>
      </dgm:prSet>
      <dgm:spPr/>
    </dgm:pt>
    <dgm:pt modelId="{C12B46B9-FCDA-4C90-9518-5FABFD4D7EDF}" type="pres">
      <dgm:prSet presAssocID="{50FD38D1-F7F6-438C-82F7-8BA5E299AA24}" presName="base" presStyleLbl="dkBgShp" presStyleIdx="1" presStyleCnt="2" custLinFactNeighborX="-17028" custLinFactNeighborY="85621"/>
      <dgm:spPr/>
    </dgm:pt>
  </dgm:ptLst>
  <dgm:cxnLst>
    <dgm:cxn modelId="{9FE2B019-C5CC-44BC-BD2E-67D39328BF43}" srcId="{50FD38D1-F7F6-438C-82F7-8BA5E299AA24}" destId="{DA656ED2-9489-4A48-ADDF-F31E9A2DE276}" srcOrd="1" destOrd="0" parTransId="{AD74121D-416D-470A-82C0-842CF8B6D2E5}" sibTransId="{BF6D0073-9165-44DA-8432-DEEA812F5408}"/>
    <dgm:cxn modelId="{0865401A-2182-4B01-87B2-9C602DA4CE55}" srcId="{50FD38D1-F7F6-438C-82F7-8BA5E299AA24}" destId="{E04FFD57-B030-4F7F-AF2B-9C905AB7B6A8}" srcOrd="0" destOrd="0" parTransId="{45195BE4-E5B8-4A32-A5CB-AA51C28F1056}" sibTransId="{7B40D142-702F-4647-9918-231976363D95}"/>
    <dgm:cxn modelId="{48F5CC3E-7CA4-40F0-99D8-842D86D91775}" type="presOf" srcId="{E04FFD57-B030-4F7F-AF2B-9C905AB7B6A8}" destId="{DFA52EE0-ADD9-40CF-A0B4-E9593D3A03FF}" srcOrd="0" destOrd="0" presId="urn:microsoft.com/office/officeart/2005/8/layout/hList3"/>
    <dgm:cxn modelId="{2AB4EB3F-D8DF-40C1-8BBA-14AD36E248D1}" srcId="{604E3F27-9AB5-4CF9-8FB8-134F05C6C8EE}" destId="{50FD38D1-F7F6-438C-82F7-8BA5E299AA24}" srcOrd="0" destOrd="0" parTransId="{0943C349-C72F-4A23-93D2-26EDDFA3A3EF}" sibTransId="{CFF8CBA9-9416-4562-A067-B48A44786FB7}"/>
    <dgm:cxn modelId="{D4DFF842-0FD5-43F2-B921-CE68D8FC1663}" type="presOf" srcId="{604E3F27-9AB5-4CF9-8FB8-134F05C6C8EE}" destId="{DC00B447-CD59-4208-880B-6E36F04500A6}" srcOrd="0" destOrd="0" presId="urn:microsoft.com/office/officeart/2005/8/layout/hList3"/>
    <dgm:cxn modelId="{1824BB81-6702-4EA1-BFE0-FE0595F561C7}" srcId="{50FD38D1-F7F6-438C-82F7-8BA5E299AA24}" destId="{58EB347B-5531-48D0-A2E3-638F5F720278}" srcOrd="2" destOrd="0" parTransId="{2F423638-50EC-40E3-9A90-7F7C19A10566}" sibTransId="{B6F95AEE-3DEF-4CAC-ADC8-45B0AA510C96}"/>
    <dgm:cxn modelId="{13C1748D-B666-4546-89A0-865501AA2BCB}" type="presOf" srcId="{8425B823-804C-42CE-AA54-65CADAD29B26}" destId="{FECF345D-8ED7-454C-B6BB-FD8B54EBDFBA}" srcOrd="0" destOrd="0" presId="urn:microsoft.com/office/officeart/2005/8/layout/hList3"/>
    <dgm:cxn modelId="{0B6177A9-024A-474B-A9A5-23D1CEBF8B76}" type="presOf" srcId="{50FD38D1-F7F6-438C-82F7-8BA5E299AA24}" destId="{A8EE0386-4328-4828-84E9-F2E623EFC47A}" srcOrd="0" destOrd="0" presId="urn:microsoft.com/office/officeart/2005/8/layout/hList3"/>
    <dgm:cxn modelId="{0E3F79AC-A4C5-4134-BA91-E93C7D81E769}" srcId="{50FD38D1-F7F6-438C-82F7-8BA5E299AA24}" destId="{8425B823-804C-42CE-AA54-65CADAD29B26}" srcOrd="3" destOrd="0" parTransId="{AEACFC91-251A-49A1-9D2D-6FC8020B489A}" sibTransId="{9D9B9C3F-93DF-49B4-A99A-2AB30A898D0E}"/>
    <dgm:cxn modelId="{B1EAE1CF-7B49-49C9-8B2B-F4947854F245}" type="presOf" srcId="{58EB347B-5531-48D0-A2E3-638F5F720278}" destId="{ACC90FA5-E00A-450F-9681-B8E13EFD03CF}" srcOrd="0" destOrd="0" presId="urn:microsoft.com/office/officeart/2005/8/layout/hList3"/>
    <dgm:cxn modelId="{1B07FEEA-2EA7-4F38-8A6A-64668590C261}" type="presOf" srcId="{DA656ED2-9489-4A48-ADDF-F31E9A2DE276}" destId="{F1662501-1C1A-4A5A-9D0B-73A0D2E2829F}" srcOrd="0" destOrd="0" presId="urn:microsoft.com/office/officeart/2005/8/layout/hList3"/>
    <dgm:cxn modelId="{AAD37736-4232-43B4-8769-842F9E42E9BF}" type="presParOf" srcId="{DC00B447-CD59-4208-880B-6E36F04500A6}" destId="{A8EE0386-4328-4828-84E9-F2E623EFC47A}" srcOrd="0" destOrd="0" presId="urn:microsoft.com/office/officeart/2005/8/layout/hList3"/>
    <dgm:cxn modelId="{7BEB3B4C-F307-4551-A101-9BFE74852CA8}" type="presParOf" srcId="{DC00B447-CD59-4208-880B-6E36F04500A6}" destId="{C402896A-F412-4860-B870-0164F4611817}" srcOrd="1" destOrd="0" presId="urn:microsoft.com/office/officeart/2005/8/layout/hList3"/>
    <dgm:cxn modelId="{4DEE34DF-AB34-4DF4-B4F9-92FEFA0BC536}" type="presParOf" srcId="{C402896A-F412-4860-B870-0164F4611817}" destId="{DFA52EE0-ADD9-40CF-A0B4-E9593D3A03FF}" srcOrd="0" destOrd="0" presId="urn:microsoft.com/office/officeart/2005/8/layout/hList3"/>
    <dgm:cxn modelId="{77E9B1B5-3BC0-4F2B-B933-750E006F36FC}" type="presParOf" srcId="{C402896A-F412-4860-B870-0164F4611817}" destId="{F1662501-1C1A-4A5A-9D0B-73A0D2E2829F}" srcOrd="1" destOrd="0" presId="urn:microsoft.com/office/officeart/2005/8/layout/hList3"/>
    <dgm:cxn modelId="{26E0EF7E-3CC7-49C1-AC28-DBCBE1FA8CBF}" type="presParOf" srcId="{C402896A-F412-4860-B870-0164F4611817}" destId="{ACC90FA5-E00A-450F-9681-B8E13EFD03CF}" srcOrd="2" destOrd="0" presId="urn:microsoft.com/office/officeart/2005/8/layout/hList3"/>
    <dgm:cxn modelId="{7DE15605-13CA-436C-B873-1E0EA538C1DB}" type="presParOf" srcId="{C402896A-F412-4860-B870-0164F4611817}" destId="{FECF345D-8ED7-454C-B6BB-FD8B54EBDFBA}" srcOrd="3" destOrd="0" presId="urn:microsoft.com/office/officeart/2005/8/layout/hList3"/>
    <dgm:cxn modelId="{08446C72-D8AA-42BE-A72F-DC77D090FB60}" type="presParOf" srcId="{DC00B447-CD59-4208-880B-6E36F04500A6}" destId="{C12B46B9-FCDA-4C90-9518-5FABFD4D7EDF}" srcOrd="2" destOrd="0" presId="urn:microsoft.com/office/officeart/2005/8/layout/hList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5C32EFC-7FD5-4F64-B9BB-50FC7D3EF70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A0A31D3-695D-4FD2-88C8-F26602B92892}">
      <dgm:prSet phldrT="[Text]" custT="1"/>
      <dgm:spPr>
        <a:solidFill>
          <a:srgbClr val="002060"/>
        </a:solidFill>
      </dgm:spPr>
      <dgm:t>
        <a:bodyPr/>
        <a:lstStyle/>
        <a:p>
          <a:r>
            <a:rPr lang="en-US" sz="1200" dirty="0"/>
            <a:t>Purpose is to communicate plan benefits, changes, rights and obligations to plan participants and beneficiaries</a:t>
          </a:r>
        </a:p>
      </dgm:t>
    </dgm:pt>
    <dgm:pt modelId="{113A40A7-C935-4745-B690-4043A79FFB4F}" type="parTrans" cxnId="{89CA1B3C-8BBE-4BF2-8790-58AF43C872FD}">
      <dgm:prSet/>
      <dgm:spPr/>
      <dgm:t>
        <a:bodyPr/>
        <a:lstStyle/>
        <a:p>
          <a:endParaRPr lang="en-US" sz="1200"/>
        </a:p>
      </dgm:t>
    </dgm:pt>
    <dgm:pt modelId="{2BC24C87-3351-408F-86E3-7F31F0553027}" type="sibTrans" cxnId="{89CA1B3C-8BBE-4BF2-8790-58AF43C872FD}">
      <dgm:prSet/>
      <dgm:spPr/>
      <dgm:t>
        <a:bodyPr/>
        <a:lstStyle/>
        <a:p>
          <a:endParaRPr lang="en-US" sz="1200"/>
        </a:p>
      </dgm:t>
    </dgm:pt>
    <dgm:pt modelId="{8F19B650-5397-4734-9E38-89E7F8A96300}">
      <dgm:prSet custT="1"/>
      <dgm:spPr>
        <a:solidFill>
          <a:srgbClr val="002060"/>
        </a:solidFill>
      </dgm:spPr>
      <dgm:t>
        <a:bodyPr/>
        <a:lstStyle/>
        <a:p>
          <a:r>
            <a:rPr lang="en-US" sz="1200" dirty="0"/>
            <a:t>Must be re-distributed every 5 years if there have been any changes, 10 years if there have been no changes</a:t>
          </a:r>
        </a:p>
      </dgm:t>
    </dgm:pt>
    <dgm:pt modelId="{74088546-937D-466F-BE88-2F6DB1990191}" type="parTrans" cxnId="{07680352-3AE5-44F9-9372-9C4C8D02BF2A}">
      <dgm:prSet/>
      <dgm:spPr/>
      <dgm:t>
        <a:bodyPr/>
        <a:lstStyle/>
        <a:p>
          <a:endParaRPr lang="en-US" sz="1200"/>
        </a:p>
      </dgm:t>
    </dgm:pt>
    <dgm:pt modelId="{A40BF27A-A29A-48FD-92B3-478AFB022C93}" type="sibTrans" cxnId="{07680352-3AE5-44F9-9372-9C4C8D02BF2A}">
      <dgm:prSet/>
      <dgm:spPr/>
      <dgm:t>
        <a:bodyPr/>
        <a:lstStyle/>
        <a:p>
          <a:endParaRPr lang="en-US" sz="1200"/>
        </a:p>
      </dgm:t>
    </dgm:pt>
    <dgm:pt modelId="{27512153-8149-4952-8DCF-F690022067CC}">
      <dgm:prSet custT="1"/>
      <dgm:spPr>
        <a:solidFill>
          <a:schemeClr val="bg1">
            <a:lumMod val="65000"/>
          </a:schemeClr>
        </a:solidFill>
      </dgm:spPr>
      <dgm:t>
        <a:bodyPr/>
        <a:lstStyle/>
        <a:p>
          <a:r>
            <a:rPr lang="en-US" sz="1200" dirty="0"/>
            <a:t>Must be provided to plan participants and beneficiaries within 90 days of the effective date of coverage</a:t>
          </a:r>
        </a:p>
      </dgm:t>
    </dgm:pt>
    <dgm:pt modelId="{2ADE959B-22FE-40E8-99FE-BBB15279628E}" type="parTrans" cxnId="{5EACF8C8-2291-45FD-AADB-8AEF942667C9}">
      <dgm:prSet/>
      <dgm:spPr/>
      <dgm:t>
        <a:bodyPr/>
        <a:lstStyle/>
        <a:p>
          <a:endParaRPr lang="en-US" sz="1200"/>
        </a:p>
      </dgm:t>
    </dgm:pt>
    <dgm:pt modelId="{741BE937-8B55-423D-A261-8503BA658F67}" type="sibTrans" cxnId="{5EACF8C8-2291-45FD-AADB-8AEF942667C9}">
      <dgm:prSet/>
      <dgm:spPr/>
      <dgm:t>
        <a:bodyPr/>
        <a:lstStyle/>
        <a:p>
          <a:endParaRPr lang="en-US" sz="1200"/>
        </a:p>
      </dgm:t>
    </dgm:pt>
    <dgm:pt modelId="{4C73C6AD-7265-4DCC-9F71-443B7EB11440}">
      <dgm:prSet custT="1"/>
      <dgm:spPr/>
      <dgm:t>
        <a:bodyPr/>
        <a:lstStyle/>
        <a:p>
          <a:r>
            <a:rPr lang="en-US" sz="1200" dirty="0"/>
            <a:t>Best practice to distribute SPD with annual enrollment materials</a:t>
          </a:r>
        </a:p>
      </dgm:t>
    </dgm:pt>
    <dgm:pt modelId="{1FFFECDB-34AE-40E2-817A-348AF9B5983D}" type="parTrans" cxnId="{26908619-C086-43A7-83DA-83522D9D5EC0}">
      <dgm:prSet/>
      <dgm:spPr/>
      <dgm:t>
        <a:bodyPr/>
        <a:lstStyle/>
        <a:p>
          <a:endParaRPr lang="en-US" sz="1200"/>
        </a:p>
      </dgm:t>
    </dgm:pt>
    <dgm:pt modelId="{FB81392F-D7FD-45F9-9E37-531817255BF7}" type="sibTrans" cxnId="{26908619-C086-43A7-83DA-83522D9D5EC0}">
      <dgm:prSet/>
      <dgm:spPr/>
      <dgm:t>
        <a:bodyPr/>
        <a:lstStyle/>
        <a:p>
          <a:endParaRPr lang="en-US" sz="1200"/>
        </a:p>
      </dgm:t>
    </dgm:pt>
    <dgm:pt modelId="{B855766E-B851-479C-B7C8-98340BF8CFD9}">
      <dgm:prSet custT="1"/>
      <dgm:spPr>
        <a:solidFill>
          <a:schemeClr val="bg1">
            <a:lumMod val="65000"/>
          </a:schemeClr>
        </a:solidFill>
      </dgm:spPr>
      <dgm:t>
        <a:bodyPr/>
        <a:lstStyle/>
        <a:p>
          <a:r>
            <a:rPr lang="en-US" sz="1200" dirty="0"/>
            <a:t>SMM or updated SPD must be provided to plan participants and beneficiaries no later than 210 days after the end of the plan year in which the change is adopted, if no material reduction in benefits or 60 days after the effective date of the change if there is a material reduction in benefits</a:t>
          </a:r>
        </a:p>
      </dgm:t>
    </dgm:pt>
    <dgm:pt modelId="{2C791CA4-38AD-4E63-AB28-2C18EEA33753}" type="parTrans" cxnId="{9D36AA8F-F699-4217-A427-52BB9D0A9A57}">
      <dgm:prSet/>
      <dgm:spPr/>
      <dgm:t>
        <a:bodyPr/>
        <a:lstStyle/>
        <a:p>
          <a:endParaRPr lang="en-US" sz="1200"/>
        </a:p>
      </dgm:t>
    </dgm:pt>
    <dgm:pt modelId="{1FDC842D-4709-46BE-9710-D0BAA4579C94}" type="sibTrans" cxnId="{9D36AA8F-F699-4217-A427-52BB9D0A9A57}">
      <dgm:prSet/>
      <dgm:spPr/>
      <dgm:t>
        <a:bodyPr/>
        <a:lstStyle/>
        <a:p>
          <a:endParaRPr lang="en-US" sz="1200"/>
        </a:p>
      </dgm:t>
    </dgm:pt>
    <dgm:pt modelId="{3489E218-E9EE-40FA-A02C-6A81790CBD94}" type="pres">
      <dgm:prSet presAssocID="{F5C32EFC-7FD5-4F64-B9BB-50FC7D3EF703}" presName="linear" presStyleCnt="0">
        <dgm:presLayoutVars>
          <dgm:animLvl val="lvl"/>
          <dgm:resizeHandles val="exact"/>
        </dgm:presLayoutVars>
      </dgm:prSet>
      <dgm:spPr/>
    </dgm:pt>
    <dgm:pt modelId="{A44FA141-A47E-4203-9E76-334E330135A2}" type="pres">
      <dgm:prSet presAssocID="{7A0A31D3-695D-4FD2-88C8-F26602B92892}" presName="parentText" presStyleLbl="node1" presStyleIdx="0" presStyleCnt="5" custLinFactY="921" custLinFactNeighborX="-2306" custLinFactNeighborY="100000">
        <dgm:presLayoutVars>
          <dgm:chMax val="0"/>
          <dgm:bulletEnabled val="1"/>
        </dgm:presLayoutVars>
      </dgm:prSet>
      <dgm:spPr/>
    </dgm:pt>
    <dgm:pt modelId="{5711FD22-9DA6-4C82-8547-FD438CEB9A7A}" type="pres">
      <dgm:prSet presAssocID="{2BC24C87-3351-408F-86E3-7F31F0553027}" presName="spacer" presStyleCnt="0"/>
      <dgm:spPr/>
    </dgm:pt>
    <dgm:pt modelId="{FC84FBA7-1E81-4754-809B-DD4EAB792331}" type="pres">
      <dgm:prSet presAssocID="{27512153-8149-4952-8DCF-F690022067CC}" presName="parentText" presStyleLbl="node1" presStyleIdx="1" presStyleCnt="5">
        <dgm:presLayoutVars>
          <dgm:chMax val="0"/>
          <dgm:bulletEnabled val="1"/>
        </dgm:presLayoutVars>
      </dgm:prSet>
      <dgm:spPr/>
    </dgm:pt>
    <dgm:pt modelId="{47AC2806-82CB-42A9-BA62-3B02A5A11D8F}" type="pres">
      <dgm:prSet presAssocID="{741BE937-8B55-423D-A261-8503BA658F67}" presName="spacer" presStyleCnt="0"/>
      <dgm:spPr/>
    </dgm:pt>
    <dgm:pt modelId="{E3153306-7D2E-4F91-96F3-F1F73F64164B}" type="pres">
      <dgm:prSet presAssocID="{8F19B650-5397-4734-9E38-89E7F8A96300}" presName="parentText" presStyleLbl="node1" presStyleIdx="2" presStyleCnt="5">
        <dgm:presLayoutVars>
          <dgm:chMax val="0"/>
          <dgm:bulletEnabled val="1"/>
        </dgm:presLayoutVars>
      </dgm:prSet>
      <dgm:spPr/>
    </dgm:pt>
    <dgm:pt modelId="{554DE089-D537-4337-A4E0-0C0C45AAC14D}" type="pres">
      <dgm:prSet presAssocID="{A40BF27A-A29A-48FD-92B3-478AFB022C93}" presName="spacer" presStyleCnt="0"/>
      <dgm:spPr/>
    </dgm:pt>
    <dgm:pt modelId="{E5A7D8DA-9693-4BD0-B130-2145960D4FF4}" type="pres">
      <dgm:prSet presAssocID="{B855766E-B851-479C-B7C8-98340BF8CFD9}" presName="parentText" presStyleLbl="node1" presStyleIdx="3" presStyleCnt="5">
        <dgm:presLayoutVars>
          <dgm:chMax val="0"/>
          <dgm:bulletEnabled val="1"/>
        </dgm:presLayoutVars>
      </dgm:prSet>
      <dgm:spPr/>
    </dgm:pt>
    <dgm:pt modelId="{B64C1F9B-2C65-4E17-B4AF-BA65AD9EEA0B}" type="pres">
      <dgm:prSet presAssocID="{1FDC842D-4709-46BE-9710-D0BAA4579C94}" presName="spacer" presStyleCnt="0"/>
      <dgm:spPr/>
    </dgm:pt>
    <dgm:pt modelId="{6844C43D-277B-42C7-B099-CDB7C7CA1047}" type="pres">
      <dgm:prSet presAssocID="{4C73C6AD-7265-4DCC-9F71-443B7EB11440}" presName="parentText" presStyleLbl="node1" presStyleIdx="4" presStyleCnt="5">
        <dgm:presLayoutVars>
          <dgm:chMax val="0"/>
          <dgm:bulletEnabled val="1"/>
        </dgm:presLayoutVars>
      </dgm:prSet>
      <dgm:spPr/>
    </dgm:pt>
  </dgm:ptLst>
  <dgm:cxnLst>
    <dgm:cxn modelId="{A9DA5D0A-6389-4300-A443-9FA7A9D1763E}" type="presOf" srcId="{4C73C6AD-7265-4DCC-9F71-443B7EB11440}" destId="{6844C43D-277B-42C7-B099-CDB7C7CA1047}" srcOrd="0" destOrd="0" presId="urn:microsoft.com/office/officeart/2005/8/layout/vList2"/>
    <dgm:cxn modelId="{26908619-C086-43A7-83DA-83522D9D5EC0}" srcId="{F5C32EFC-7FD5-4F64-B9BB-50FC7D3EF703}" destId="{4C73C6AD-7265-4DCC-9F71-443B7EB11440}" srcOrd="4" destOrd="0" parTransId="{1FFFECDB-34AE-40E2-817A-348AF9B5983D}" sibTransId="{FB81392F-D7FD-45F9-9E37-531817255BF7}"/>
    <dgm:cxn modelId="{EFF5281C-94AF-4328-9046-DCA1021AF375}" type="presOf" srcId="{F5C32EFC-7FD5-4F64-B9BB-50FC7D3EF703}" destId="{3489E218-E9EE-40FA-A02C-6A81790CBD94}" srcOrd="0" destOrd="0" presId="urn:microsoft.com/office/officeart/2005/8/layout/vList2"/>
    <dgm:cxn modelId="{957A9737-9D36-43A1-ABA8-A7E9423D9906}" type="presOf" srcId="{7A0A31D3-695D-4FD2-88C8-F26602B92892}" destId="{A44FA141-A47E-4203-9E76-334E330135A2}" srcOrd="0" destOrd="0" presId="urn:microsoft.com/office/officeart/2005/8/layout/vList2"/>
    <dgm:cxn modelId="{89CA1B3C-8BBE-4BF2-8790-58AF43C872FD}" srcId="{F5C32EFC-7FD5-4F64-B9BB-50FC7D3EF703}" destId="{7A0A31D3-695D-4FD2-88C8-F26602B92892}" srcOrd="0" destOrd="0" parTransId="{113A40A7-C935-4745-B690-4043A79FFB4F}" sibTransId="{2BC24C87-3351-408F-86E3-7F31F0553027}"/>
    <dgm:cxn modelId="{6D67FA51-AB72-4A2F-AE23-F9D2D03A9C78}" type="presOf" srcId="{B855766E-B851-479C-B7C8-98340BF8CFD9}" destId="{E5A7D8DA-9693-4BD0-B130-2145960D4FF4}" srcOrd="0" destOrd="0" presId="urn:microsoft.com/office/officeart/2005/8/layout/vList2"/>
    <dgm:cxn modelId="{07680352-3AE5-44F9-9372-9C4C8D02BF2A}" srcId="{F5C32EFC-7FD5-4F64-B9BB-50FC7D3EF703}" destId="{8F19B650-5397-4734-9E38-89E7F8A96300}" srcOrd="2" destOrd="0" parTransId="{74088546-937D-466F-BE88-2F6DB1990191}" sibTransId="{A40BF27A-A29A-48FD-92B3-478AFB022C93}"/>
    <dgm:cxn modelId="{4031067E-5D32-44C7-A6AF-69821924D658}" type="presOf" srcId="{8F19B650-5397-4734-9E38-89E7F8A96300}" destId="{E3153306-7D2E-4F91-96F3-F1F73F64164B}" srcOrd="0" destOrd="0" presId="urn:microsoft.com/office/officeart/2005/8/layout/vList2"/>
    <dgm:cxn modelId="{9D36AA8F-F699-4217-A427-52BB9D0A9A57}" srcId="{F5C32EFC-7FD5-4F64-B9BB-50FC7D3EF703}" destId="{B855766E-B851-479C-B7C8-98340BF8CFD9}" srcOrd="3" destOrd="0" parTransId="{2C791CA4-38AD-4E63-AB28-2C18EEA33753}" sibTransId="{1FDC842D-4709-46BE-9710-D0BAA4579C94}"/>
    <dgm:cxn modelId="{7784D19E-359D-4C18-93EA-DB0A417C2AFC}" type="presOf" srcId="{27512153-8149-4952-8DCF-F690022067CC}" destId="{FC84FBA7-1E81-4754-809B-DD4EAB792331}" srcOrd="0" destOrd="0" presId="urn:microsoft.com/office/officeart/2005/8/layout/vList2"/>
    <dgm:cxn modelId="{5EACF8C8-2291-45FD-AADB-8AEF942667C9}" srcId="{F5C32EFC-7FD5-4F64-B9BB-50FC7D3EF703}" destId="{27512153-8149-4952-8DCF-F690022067CC}" srcOrd="1" destOrd="0" parTransId="{2ADE959B-22FE-40E8-99FE-BBB15279628E}" sibTransId="{741BE937-8B55-423D-A261-8503BA658F67}"/>
    <dgm:cxn modelId="{CE8F2CD2-4E1A-4133-9ADE-3239FA4EC321}" type="presParOf" srcId="{3489E218-E9EE-40FA-A02C-6A81790CBD94}" destId="{A44FA141-A47E-4203-9E76-334E330135A2}" srcOrd="0" destOrd="0" presId="urn:microsoft.com/office/officeart/2005/8/layout/vList2"/>
    <dgm:cxn modelId="{0A438349-35B4-434A-B765-C5B9A662E9C0}" type="presParOf" srcId="{3489E218-E9EE-40FA-A02C-6A81790CBD94}" destId="{5711FD22-9DA6-4C82-8547-FD438CEB9A7A}" srcOrd="1" destOrd="0" presId="urn:microsoft.com/office/officeart/2005/8/layout/vList2"/>
    <dgm:cxn modelId="{B0E79C4A-BFBF-4805-8828-48AF05BA9D64}" type="presParOf" srcId="{3489E218-E9EE-40FA-A02C-6A81790CBD94}" destId="{FC84FBA7-1E81-4754-809B-DD4EAB792331}" srcOrd="2" destOrd="0" presId="urn:microsoft.com/office/officeart/2005/8/layout/vList2"/>
    <dgm:cxn modelId="{883EA678-F192-4913-9680-0855072E2C27}" type="presParOf" srcId="{3489E218-E9EE-40FA-A02C-6A81790CBD94}" destId="{47AC2806-82CB-42A9-BA62-3B02A5A11D8F}" srcOrd="3" destOrd="0" presId="urn:microsoft.com/office/officeart/2005/8/layout/vList2"/>
    <dgm:cxn modelId="{8958BCD7-265C-48A9-9856-48C18B4E7487}" type="presParOf" srcId="{3489E218-E9EE-40FA-A02C-6A81790CBD94}" destId="{E3153306-7D2E-4F91-96F3-F1F73F64164B}" srcOrd="4" destOrd="0" presId="urn:microsoft.com/office/officeart/2005/8/layout/vList2"/>
    <dgm:cxn modelId="{56F1C3AC-E81E-4E92-B29E-74450C9AC30C}" type="presParOf" srcId="{3489E218-E9EE-40FA-A02C-6A81790CBD94}" destId="{554DE089-D537-4337-A4E0-0C0C45AAC14D}" srcOrd="5" destOrd="0" presId="urn:microsoft.com/office/officeart/2005/8/layout/vList2"/>
    <dgm:cxn modelId="{CCD09DCF-4A12-44C2-849F-FDB426A7AC5C}" type="presParOf" srcId="{3489E218-E9EE-40FA-A02C-6A81790CBD94}" destId="{E5A7D8DA-9693-4BD0-B130-2145960D4FF4}" srcOrd="6" destOrd="0" presId="urn:microsoft.com/office/officeart/2005/8/layout/vList2"/>
    <dgm:cxn modelId="{BAC89E39-BF5D-4F4B-B798-8140E6029F17}" type="presParOf" srcId="{3489E218-E9EE-40FA-A02C-6A81790CBD94}" destId="{B64C1F9B-2C65-4E17-B4AF-BA65AD9EEA0B}" srcOrd="7" destOrd="0" presId="urn:microsoft.com/office/officeart/2005/8/layout/vList2"/>
    <dgm:cxn modelId="{8887DCD1-13CD-4E73-854B-934925352CE5}" type="presParOf" srcId="{3489E218-E9EE-40FA-A02C-6A81790CBD94}" destId="{6844C43D-277B-42C7-B099-CDB7C7CA1047}"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04A9A6-36A2-4CFE-A0D5-0F9A34DFDC61}">
      <dsp:nvSpPr>
        <dsp:cNvPr id="0" name=""/>
        <dsp:cNvSpPr/>
      </dsp:nvSpPr>
      <dsp:spPr>
        <a:xfrm>
          <a:off x="0" y="23013"/>
          <a:ext cx="8596668" cy="4077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DOL has broad authority to audit compliance with ERISA</a:t>
          </a:r>
        </a:p>
      </dsp:txBody>
      <dsp:txXfrm>
        <a:off x="19904" y="42917"/>
        <a:ext cx="8556860" cy="367937"/>
      </dsp:txXfrm>
    </dsp:sp>
    <dsp:sp modelId="{00035190-B410-4E20-BF63-7C0E5B630F60}">
      <dsp:nvSpPr>
        <dsp:cNvPr id="0" name=""/>
        <dsp:cNvSpPr/>
      </dsp:nvSpPr>
      <dsp:spPr>
        <a:xfrm>
          <a:off x="0" y="430758"/>
          <a:ext cx="8596668" cy="1583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dirty="0"/>
            <a:t>Audits performed by the Employee Benefit Security Administration (EBSA)</a:t>
          </a:r>
        </a:p>
        <a:p>
          <a:pPr marL="114300" lvl="1" indent="-114300" algn="l" defTabSz="577850">
            <a:lnSpc>
              <a:spcPct val="90000"/>
            </a:lnSpc>
            <a:spcBef>
              <a:spcPct val="0"/>
            </a:spcBef>
            <a:spcAft>
              <a:spcPct val="20000"/>
            </a:spcAft>
            <a:buChar char="•"/>
          </a:pPr>
          <a:r>
            <a:rPr lang="en-US" sz="1300" kern="1200" dirty="0"/>
            <a:t>Focus is on ERISA compliance:</a:t>
          </a:r>
        </a:p>
        <a:p>
          <a:pPr marL="228600" lvl="2" indent="-114300" algn="l" defTabSz="577850">
            <a:lnSpc>
              <a:spcPct val="90000"/>
            </a:lnSpc>
            <a:spcBef>
              <a:spcPct val="0"/>
            </a:spcBef>
            <a:spcAft>
              <a:spcPct val="20000"/>
            </a:spcAft>
            <a:buChar char="•"/>
          </a:pPr>
          <a:r>
            <a:rPr lang="en-US" sz="1300" kern="1200" dirty="0"/>
            <a:t>Fiduciary obligations</a:t>
          </a:r>
        </a:p>
        <a:p>
          <a:pPr marL="228600" lvl="2" indent="-114300" algn="l" defTabSz="577850">
            <a:lnSpc>
              <a:spcPct val="90000"/>
            </a:lnSpc>
            <a:spcBef>
              <a:spcPct val="0"/>
            </a:spcBef>
            <a:spcAft>
              <a:spcPct val="20000"/>
            </a:spcAft>
            <a:buChar char="•"/>
          </a:pPr>
          <a:r>
            <a:rPr lang="en-US" sz="1300" kern="1200" dirty="0"/>
            <a:t>Reporting and disclosure</a:t>
          </a:r>
        </a:p>
        <a:p>
          <a:pPr marL="228600" lvl="2" indent="-114300" algn="l" defTabSz="577850">
            <a:lnSpc>
              <a:spcPct val="90000"/>
            </a:lnSpc>
            <a:spcBef>
              <a:spcPct val="0"/>
            </a:spcBef>
            <a:spcAft>
              <a:spcPct val="20000"/>
            </a:spcAft>
            <a:buChar char="•"/>
          </a:pPr>
          <a:r>
            <a:rPr lang="en-US" sz="1300" kern="1200" dirty="0"/>
            <a:t>Group health plan requirements</a:t>
          </a:r>
        </a:p>
        <a:p>
          <a:pPr marL="228600" lvl="2" indent="-114300" algn="l" defTabSz="577850">
            <a:lnSpc>
              <a:spcPct val="90000"/>
            </a:lnSpc>
            <a:spcBef>
              <a:spcPct val="0"/>
            </a:spcBef>
            <a:spcAft>
              <a:spcPct val="20000"/>
            </a:spcAft>
            <a:buChar char="•"/>
          </a:pPr>
          <a:r>
            <a:rPr lang="en-US" sz="1300" kern="1200" dirty="0"/>
            <a:t>Compliance with the Affordable Care Act (ACA)</a:t>
          </a:r>
        </a:p>
        <a:p>
          <a:pPr marL="228600" lvl="2" indent="-114300" algn="l" defTabSz="577850">
            <a:lnSpc>
              <a:spcPct val="90000"/>
            </a:lnSpc>
            <a:spcBef>
              <a:spcPct val="0"/>
            </a:spcBef>
            <a:spcAft>
              <a:spcPct val="20000"/>
            </a:spcAft>
            <a:buChar char="•"/>
          </a:pPr>
          <a:r>
            <a:rPr lang="en-US" sz="1300" kern="1200" dirty="0"/>
            <a:t>Compliance with the Consolidated Appropriations Act (CAA) of 2021</a:t>
          </a:r>
        </a:p>
      </dsp:txBody>
      <dsp:txXfrm>
        <a:off x="0" y="430758"/>
        <a:ext cx="8596668" cy="15835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14445"/>
          <a:ext cx="8596665" cy="348925"/>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Common Compliance Issues</a:t>
          </a:r>
        </a:p>
      </dsp:txBody>
      <dsp:txXfrm>
        <a:off x="0" y="14445"/>
        <a:ext cx="8596665" cy="348925"/>
      </dsp:txXfrm>
    </dsp:sp>
    <dsp:sp modelId="{DFA52EE0-ADD9-40CF-A0B4-E9593D3A03FF}">
      <dsp:nvSpPr>
        <dsp:cNvPr id="0" name=""/>
        <dsp:cNvSpPr/>
      </dsp:nvSpPr>
      <dsp:spPr>
        <a:xfrm>
          <a:off x="1049" y="348925"/>
          <a:ext cx="1718913" cy="7327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Failing to distribute timely</a:t>
          </a:r>
        </a:p>
      </dsp:txBody>
      <dsp:txXfrm>
        <a:off x="1049" y="348925"/>
        <a:ext cx="1718913" cy="732744"/>
      </dsp:txXfrm>
    </dsp:sp>
    <dsp:sp modelId="{F1662501-1C1A-4A5A-9D0B-73A0D2E2829F}">
      <dsp:nvSpPr>
        <dsp:cNvPr id="0" name=""/>
        <dsp:cNvSpPr/>
      </dsp:nvSpPr>
      <dsp:spPr>
        <a:xfrm>
          <a:off x="1719962" y="348925"/>
          <a:ext cx="1718913" cy="7327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Benefit booklets provided by health insurance carriers are not SPDs</a:t>
          </a:r>
        </a:p>
      </dsp:txBody>
      <dsp:txXfrm>
        <a:off x="1719962" y="348925"/>
        <a:ext cx="1718913" cy="732744"/>
      </dsp:txXfrm>
    </dsp:sp>
    <dsp:sp modelId="{ACC90FA5-E00A-450F-9681-B8E13EFD03CF}">
      <dsp:nvSpPr>
        <dsp:cNvPr id="0" name=""/>
        <dsp:cNvSpPr/>
      </dsp:nvSpPr>
      <dsp:spPr>
        <a:xfrm>
          <a:off x="3438875" y="348925"/>
          <a:ext cx="1718913" cy="7327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SPD does not properly reflect eligibility requirements</a:t>
          </a:r>
        </a:p>
      </dsp:txBody>
      <dsp:txXfrm>
        <a:off x="3438875" y="348925"/>
        <a:ext cx="1718913" cy="732744"/>
      </dsp:txXfrm>
    </dsp:sp>
    <dsp:sp modelId="{359945B4-A534-470D-B8DD-015C4C295CF4}">
      <dsp:nvSpPr>
        <dsp:cNvPr id="0" name=""/>
        <dsp:cNvSpPr/>
      </dsp:nvSpPr>
      <dsp:spPr>
        <a:xfrm>
          <a:off x="5157789" y="348925"/>
          <a:ext cx="1718913" cy="7327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Failing to distribute a SPD for each benefit plan</a:t>
          </a:r>
        </a:p>
      </dsp:txBody>
      <dsp:txXfrm>
        <a:off x="5157789" y="348925"/>
        <a:ext cx="1718913" cy="732744"/>
      </dsp:txXfrm>
    </dsp:sp>
    <dsp:sp modelId="{873EADFF-26D0-4359-9FF7-3123DE06EC71}">
      <dsp:nvSpPr>
        <dsp:cNvPr id="0" name=""/>
        <dsp:cNvSpPr/>
      </dsp:nvSpPr>
      <dsp:spPr>
        <a:xfrm>
          <a:off x="6876702" y="348925"/>
          <a:ext cx="1718913" cy="73274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Does not include required provisions (WHCRA, claims procedures, ERISA rights, etc.)</a:t>
          </a:r>
        </a:p>
      </dsp:txBody>
      <dsp:txXfrm>
        <a:off x="6876702" y="348925"/>
        <a:ext cx="1718913" cy="732744"/>
      </dsp:txXfrm>
    </dsp:sp>
    <dsp:sp modelId="{C12B46B9-FCDA-4C90-9518-5FABFD4D7EDF}">
      <dsp:nvSpPr>
        <dsp:cNvPr id="0" name=""/>
        <dsp:cNvSpPr/>
      </dsp:nvSpPr>
      <dsp:spPr>
        <a:xfrm>
          <a:off x="0" y="1081669"/>
          <a:ext cx="8596665" cy="8141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0"/>
          <a:ext cx="8386030" cy="483798"/>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Common Compliance Issues</a:t>
          </a:r>
        </a:p>
      </dsp:txBody>
      <dsp:txXfrm>
        <a:off x="0" y="0"/>
        <a:ext cx="8386030" cy="483798"/>
      </dsp:txXfrm>
    </dsp:sp>
    <dsp:sp modelId="{DFA52EE0-ADD9-40CF-A0B4-E9593D3A03FF}">
      <dsp:nvSpPr>
        <dsp:cNvPr id="0" name=""/>
        <dsp:cNvSpPr/>
      </dsp:nvSpPr>
      <dsp:spPr>
        <a:xfrm>
          <a:off x="0" y="483798"/>
          <a:ext cx="2096507" cy="101597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No blanket exemption for non-profit organizations</a:t>
          </a:r>
        </a:p>
      </dsp:txBody>
      <dsp:txXfrm>
        <a:off x="0" y="483798"/>
        <a:ext cx="2096507" cy="1015976"/>
      </dsp:txXfrm>
    </dsp:sp>
    <dsp:sp modelId="{F1662501-1C1A-4A5A-9D0B-73A0D2E2829F}">
      <dsp:nvSpPr>
        <dsp:cNvPr id="0" name=""/>
        <dsp:cNvSpPr/>
      </dsp:nvSpPr>
      <dsp:spPr>
        <a:xfrm>
          <a:off x="2096507" y="483798"/>
          <a:ext cx="2096507" cy="1015976"/>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Filing a consolidated Form 5500 without a wrap document in place</a:t>
          </a:r>
        </a:p>
      </dsp:txBody>
      <dsp:txXfrm>
        <a:off x="2096507" y="483798"/>
        <a:ext cx="2096507" cy="1015976"/>
      </dsp:txXfrm>
    </dsp:sp>
    <dsp:sp modelId="{ACC90FA5-E00A-450F-9681-B8E13EFD03CF}">
      <dsp:nvSpPr>
        <dsp:cNvPr id="0" name=""/>
        <dsp:cNvSpPr/>
      </dsp:nvSpPr>
      <dsp:spPr>
        <a:xfrm>
          <a:off x="4193015" y="483798"/>
          <a:ext cx="2096507" cy="101597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Failing to identify which benefits are subject to the filing requirement</a:t>
          </a:r>
        </a:p>
      </dsp:txBody>
      <dsp:txXfrm>
        <a:off x="4193015" y="483798"/>
        <a:ext cx="2096507" cy="1015976"/>
      </dsp:txXfrm>
    </dsp:sp>
    <dsp:sp modelId="{0C904FD3-9AFE-4173-AD22-1B8D05EDAFDF}">
      <dsp:nvSpPr>
        <dsp:cNvPr id="0" name=""/>
        <dsp:cNvSpPr/>
      </dsp:nvSpPr>
      <dsp:spPr>
        <a:xfrm>
          <a:off x="6289522" y="483798"/>
          <a:ext cx="2096507" cy="1015976"/>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Don’t forget health FSAs, HRAs and certain EAPs</a:t>
          </a:r>
        </a:p>
      </dsp:txBody>
      <dsp:txXfrm>
        <a:off x="6289522" y="483798"/>
        <a:ext cx="2096507" cy="1015976"/>
      </dsp:txXfrm>
    </dsp:sp>
    <dsp:sp modelId="{C12B46B9-FCDA-4C90-9518-5FABFD4D7EDF}">
      <dsp:nvSpPr>
        <dsp:cNvPr id="0" name=""/>
        <dsp:cNvSpPr/>
      </dsp:nvSpPr>
      <dsp:spPr>
        <a:xfrm>
          <a:off x="0" y="1499774"/>
          <a:ext cx="8386030" cy="11288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B5000-811E-4B7B-A265-4E3006EB412C}">
      <dsp:nvSpPr>
        <dsp:cNvPr id="0" name=""/>
        <dsp:cNvSpPr/>
      </dsp:nvSpPr>
      <dsp:spPr>
        <a:xfrm>
          <a:off x="9368" y="0"/>
          <a:ext cx="8364299" cy="5665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Must be filed by the end of the 7</a:t>
          </a:r>
          <a:r>
            <a:rPr lang="en-US" sz="1500" kern="1200" baseline="30000" dirty="0"/>
            <a:t>th</a:t>
          </a:r>
          <a:r>
            <a:rPr lang="en-US" sz="1500" kern="1200" dirty="0"/>
            <a:t> month following the end of the plan year (July 31 for calendar year plans)</a:t>
          </a:r>
        </a:p>
      </dsp:txBody>
      <dsp:txXfrm>
        <a:off x="25961" y="16593"/>
        <a:ext cx="7686702" cy="533328"/>
      </dsp:txXfrm>
    </dsp:sp>
    <dsp:sp modelId="{078BB0BC-B76A-4620-93FB-AC73EEDB47DD}">
      <dsp:nvSpPr>
        <dsp:cNvPr id="0" name=""/>
        <dsp:cNvSpPr/>
      </dsp:nvSpPr>
      <dsp:spPr>
        <a:xfrm>
          <a:off x="22377" y="655207"/>
          <a:ext cx="8364299" cy="566514"/>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2 ½ month extension is available if Form 5558 is timely filed</a:t>
          </a:r>
        </a:p>
      </dsp:txBody>
      <dsp:txXfrm>
        <a:off x="38970" y="671800"/>
        <a:ext cx="7338271" cy="533328"/>
      </dsp:txXfrm>
    </dsp:sp>
    <dsp:sp modelId="{4C29F706-01F7-4191-8568-57233CF9130F}">
      <dsp:nvSpPr>
        <dsp:cNvPr id="0" name=""/>
        <dsp:cNvSpPr/>
      </dsp:nvSpPr>
      <dsp:spPr>
        <a:xfrm>
          <a:off x="0" y="1300405"/>
          <a:ext cx="8376092" cy="5665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Required for all retirement plans</a:t>
          </a:r>
        </a:p>
      </dsp:txBody>
      <dsp:txXfrm>
        <a:off x="16593" y="1316998"/>
        <a:ext cx="7348665" cy="533328"/>
      </dsp:txXfrm>
    </dsp:sp>
    <dsp:sp modelId="{7150BA78-DEAB-41B0-8351-8027527DFC5D}">
      <dsp:nvSpPr>
        <dsp:cNvPr id="0" name=""/>
        <dsp:cNvSpPr/>
      </dsp:nvSpPr>
      <dsp:spPr>
        <a:xfrm>
          <a:off x="0" y="1945602"/>
          <a:ext cx="8364299" cy="566514"/>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Required for “unfunded” welfare benefit plans covering more than 100 participants as of the first day of the plan year</a:t>
          </a:r>
        </a:p>
      </dsp:txBody>
      <dsp:txXfrm>
        <a:off x="16593" y="1962195"/>
        <a:ext cx="7338271" cy="533328"/>
      </dsp:txXfrm>
    </dsp:sp>
    <dsp:sp modelId="{D46FC3CA-8537-42EA-AC0E-4A7A84CABF13}">
      <dsp:nvSpPr>
        <dsp:cNvPr id="0" name=""/>
        <dsp:cNvSpPr/>
      </dsp:nvSpPr>
      <dsp:spPr>
        <a:xfrm>
          <a:off x="10" y="2580790"/>
          <a:ext cx="8364299" cy="56651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Required for welfare benefit plan regardless of size if “funded”</a:t>
          </a:r>
          <a:endParaRPr lang="en-US" sz="1500" kern="1200" dirty="0"/>
        </a:p>
      </dsp:txBody>
      <dsp:txXfrm>
        <a:off x="16603" y="2597383"/>
        <a:ext cx="7338271" cy="533328"/>
      </dsp:txXfrm>
    </dsp:sp>
    <dsp:sp modelId="{37419426-0B24-4F3D-904A-1B8AFC6497C9}">
      <dsp:nvSpPr>
        <dsp:cNvPr id="0" name=""/>
        <dsp:cNvSpPr/>
      </dsp:nvSpPr>
      <dsp:spPr>
        <a:xfrm>
          <a:off x="7698917" y="540164"/>
          <a:ext cx="368234" cy="36823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781770" y="540164"/>
        <a:ext cx="202528" cy="277096"/>
      </dsp:txXfrm>
    </dsp:sp>
    <dsp:sp modelId="{FE104308-D4CC-46CB-B679-AA66F974FE28}">
      <dsp:nvSpPr>
        <dsp:cNvPr id="0" name=""/>
        <dsp:cNvSpPr/>
      </dsp:nvSpPr>
      <dsp:spPr>
        <a:xfrm>
          <a:off x="7693496" y="1199696"/>
          <a:ext cx="368234" cy="36823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776349" y="1199696"/>
        <a:ext cx="202528" cy="277096"/>
      </dsp:txXfrm>
    </dsp:sp>
    <dsp:sp modelId="{A976DDBB-A53A-4466-9F92-96963293E57C}">
      <dsp:nvSpPr>
        <dsp:cNvPr id="0" name=""/>
        <dsp:cNvSpPr/>
      </dsp:nvSpPr>
      <dsp:spPr>
        <a:xfrm>
          <a:off x="7707087" y="1876635"/>
          <a:ext cx="368234" cy="36823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789940" y="1876635"/>
        <a:ext cx="202528" cy="277096"/>
      </dsp:txXfrm>
    </dsp:sp>
    <dsp:sp modelId="{C8162E7E-D4CC-40CD-8888-E7B697FB2854}">
      <dsp:nvSpPr>
        <dsp:cNvPr id="0" name=""/>
        <dsp:cNvSpPr/>
      </dsp:nvSpPr>
      <dsp:spPr>
        <a:xfrm>
          <a:off x="7711156" y="2526128"/>
          <a:ext cx="368234" cy="368234"/>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7794009" y="2526128"/>
        <a:ext cx="202528" cy="27709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3F8F3F-5446-44A2-A2C3-FE1D3015F604}">
      <dsp:nvSpPr>
        <dsp:cNvPr id="0" name=""/>
        <dsp:cNvSpPr/>
      </dsp:nvSpPr>
      <dsp:spPr>
        <a:xfrm>
          <a:off x="0" y="310610"/>
          <a:ext cx="8488310"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4F8EAB8-A369-4308-B61B-43E4A4615B4A}">
      <dsp:nvSpPr>
        <dsp:cNvPr id="0" name=""/>
        <dsp:cNvSpPr/>
      </dsp:nvSpPr>
      <dsp:spPr>
        <a:xfrm>
          <a:off x="424415" y="44930"/>
          <a:ext cx="594181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587" tIns="0" rIns="224587" bIns="0" numCol="1" spcCol="1270" anchor="ctr" anchorCtr="0">
          <a:noAutofit/>
        </a:bodyPr>
        <a:lstStyle/>
        <a:p>
          <a:pPr marL="0" lvl="0" indent="0" algn="l" defTabSz="622300">
            <a:lnSpc>
              <a:spcPct val="90000"/>
            </a:lnSpc>
            <a:spcBef>
              <a:spcPct val="0"/>
            </a:spcBef>
            <a:spcAft>
              <a:spcPct val="35000"/>
            </a:spcAft>
            <a:buNone/>
          </a:pPr>
          <a:r>
            <a:rPr lang="en-US" sz="1400" kern="1200" dirty="0"/>
            <a:t>Summary of the information submitted on the annual Form 5500</a:t>
          </a:r>
        </a:p>
      </dsp:txBody>
      <dsp:txXfrm>
        <a:off x="450354" y="70869"/>
        <a:ext cx="5889939" cy="479482"/>
      </dsp:txXfrm>
    </dsp:sp>
    <dsp:sp modelId="{3707638B-1B64-4353-808D-D2F76BC197C0}">
      <dsp:nvSpPr>
        <dsp:cNvPr id="0" name=""/>
        <dsp:cNvSpPr/>
      </dsp:nvSpPr>
      <dsp:spPr>
        <a:xfrm>
          <a:off x="0" y="1127090"/>
          <a:ext cx="8488310"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E792B56-F67C-4AD1-BC36-39253D5606B8}">
      <dsp:nvSpPr>
        <dsp:cNvPr id="0" name=""/>
        <dsp:cNvSpPr/>
      </dsp:nvSpPr>
      <dsp:spPr>
        <a:xfrm>
          <a:off x="424415" y="861410"/>
          <a:ext cx="594181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587" tIns="0" rIns="224587" bIns="0" numCol="1" spcCol="1270" anchor="ctr" anchorCtr="0">
          <a:noAutofit/>
        </a:bodyPr>
        <a:lstStyle/>
        <a:p>
          <a:pPr marL="0" lvl="0" indent="0" algn="l" defTabSz="622300">
            <a:lnSpc>
              <a:spcPct val="90000"/>
            </a:lnSpc>
            <a:spcBef>
              <a:spcPct val="0"/>
            </a:spcBef>
            <a:spcAft>
              <a:spcPct val="35000"/>
            </a:spcAft>
            <a:buNone/>
          </a:pPr>
          <a:r>
            <a:rPr lang="en-US" sz="1400" kern="1200" dirty="0"/>
            <a:t>Prescribed format</a:t>
          </a:r>
        </a:p>
      </dsp:txBody>
      <dsp:txXfrm>
        <a:off x="450354" y="887349"/>
        <a:ext cx="5889939" cy="479482"/>
      </dsp:txXfrm>
    </dsp:sp>
    <dsp:sp modelId="{49FAF24B-CAA1-4397-94A6-BDE60DD7313E}">
      <dsp:nvSpPr>
        <dsp:cNvPr id="0" name=""/>
        <dsp:cNvSpPr/>
      </dsp:nvSpPr>
      <dsp:spPr>
        <a:xfrm>
          <a:off x="0" y="1943571"/>
          <a:ext cx="8488310"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C5C8BBF-647F-4BB4-9A01-20A68C23EC9A}">
      <dsp:nvSpPr>
        <dsp:cNvPr id="0" name=""/>
        <dsp:cNvSpPr/>
      </dsp:nvSpPr>
      <dsp:spPr>
        <a:xfrm>
          <a:off x="424415" y="1677891"/>
          <a:ext cx="594181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587" tIns="0" rIns="224587" bIns="0" numCol="1" spcCol="1270" anchor="ctr" anchorCtr="0">
          <a:noAutofit/>
        </a:bodyPr>
        <a:lstStyle/>
        <a:p>
          <a:pPr marL="0" lvl="0" indent="0" algn="l" defTabSz="622300">
            <a:lnSpc>
              <a:spcPct val="90000"/>
            </a:lnSpc>
            <a:spcBef>
              <a:spcPct val="0"/>
            </a:spcBef>
            <a:spcAft>
              <a:spcPct val="35000"/>
            </a:spcAft>
            <a:buNone/>
          </a:pPr>
          <a:r>
            <a:rPr lang="en-US" sz="1400" kern="1200" dirty="0"/>
            <a:t>Must be provided by the end of the ninth month following the end of the plan year (September 30 for calendar year plans)</a:t>
          </a:r>
        </a:p>
      </dsp:txBody>
      <dsp:txXfrm>
        <a:off x="450354" y="1703830"/>
        <a:ext cx="5889939" cy="479482"/>
      </dsp:txXfrm>
    </dsp:sp>
    <dsp:sp modelId="{6D2D5E72-40C8-4BE8-9FDF-D0B46EDA68F4}">
      <dsp:nvSpPr>
        <dsp:cNvPr id="0" name=""/>
        <dsp:cNvSpPr/>
      </dsp:nvSpPr>
      <dsp:spPr>
        <a:xfrm>
          <a:off x="0" y="2760051"/>
          <a:ext cx="8488310" cy="453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850593-9216-4117-AF7C-2D505B440229}">
      <dsp:nvSpPr>
        <dsp:cNvPr id="0" name=""/>
        <dsp:cNvSpPr/>
      </dsp:nvSpPr>
      <dsp:spPr>
        <a:xfrm>
          <a:off x="424415" y="2494371"/>
          <a:ext cx="5941817"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587" tIns="0" rIns="224587" bIns="0" numCol="1" spcCol="1270" anchor="ctr" anchorCtr="0">
          <a:noAutofit/>
        </a:bodyPr>
        <a:lstStyle/>
        <a:p>
          <a:pPr marL="0" lvl="0" indent="0" algn="l" defTabSz="622300">
            <a:lnSpc>
              <a:spcPct val="90000"/>
            </a:lnSpc>
            <a:spcBef>
              <a:spcPct val="0"/>
            </a:spcBef>
            <a:spcAft>
              <a:spcPct val="35000"/>
            </a:spcAft>
            <a:buNone/>
          </a:pPr>
          <a:r>
            <a:rPr lang="en-US" sz="1400" kern="1200" dirty="0"/>
            <a:t>Extension of 2 ½ months available if Form 5558 is timely filed</a:t>
          </a:r>
        </a:p>
      </dsp:txBody>
      <dsp:txXfrm>
        <a:off x="450354" y="2520310"/>
        <a:ext cx="5889939" cy="47948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0"/>
          <a:ext cx="8488309" cy="483798"/>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Common Compliance Issues</a:t>
          </a:r>
        </a:p>
      </dsp:txBody>
      <dsp:txXfrm>
        <a:off x="0" y="0"/>
        <a:ext cx="8488309" cy="483798"/>
      </dsp:txXfrm>
    </dsp:sp>
    <dsp:sp modelId="{DFA52EE0-ADD9-40CF-A0B4-E9593D3A03FF}">
      <dsp:nvSpPr>
        <dsp:cNvPr id="0" name=""/>
        <dsp:cNvSpPr/>
      </dsp:nvSpPr>
      <dsp:spPr>
        <a:xfrm>
          <a:off x="0" y="483798"/>
          <a:ext cx="4244154" cy="101597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Common misconception SAR is not required for group health plans</a:t>
          </a:r>
        </a:p>
      </dsp:txBody>
      <dsp:txXfrm>
        <a:off x="0" y="483798"/>
        <a:ext cx="4244154" cy="1015976"/>
      </dsp:txXfrm>
    </dsp:sp>
    <dsp:sp modelId="{F1662501-1C1A-4A5A-9D0B-73A0D2E2829F}">
      <dsp:nvSpPr>
        <dsp:cNvPr id="0" name=""/>
        <dsp:cNvSpPr/>
      </dsp:nvSpPr>
      <dsp:spPr>
        <a:xfrm>
          <a:off x="4244154" y="483798"/>
          <a:ext cx="4244154" cy="1015976"/>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If fully-insured or plan is “funded,” SAR is required</a:t>
          </a:r>
        </a:p>
      </dsp:txBody>
      <dsp:txXfrm>
        <a:off x="4244154" y="483798"/>
        <a:ext cx="4244154" cy="1015976"/>
      </dsp:txXfrm>
    </dsp:sp>
    <dsp:sp modelId="{C12B46B9-FCDA-4C90-9518-5FABFD4D7EDF}">
      <dsp:nvSpPr>
        <dsp:cNvPr id="0" name=""/>
        <dsp:cNvSpPr/>
      </dsp:nvSpPr>
      <dsp:spPr>
        <a:xfrm>
          <a:off x="0" y="1499774"/>
          <a:ext cx="8488309" cy="11288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0AC58-9FBC-45F8-9A66-229A365E7A52}">
      <dsp:nvSpPr>
        <dsp:cNvPr id="0" name=""/>
        <dsp:cNvSpPr/>
      </dsp:nvSpPr>
      <dsp:spPr>
        <a:xfrm rot="5400000">
          <a:off x="-128414" y="129146"/>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300365"/>
        <a:ext cx="599266" cy="256828"/>
      </dsp:txXfrm>
    </dsp:sp>
    <dsp:sp modelId="{B2A9FD6E-F77F-499F-91D6-2DF3D6BB3DE7}">
      <dsp:nvSpPr>
        <dsp:cNvPr id="0" name=""/>
        <dsp:cNvSpPr/>
      </dsp:nvSpPr>
      <dsp:spPr>
        <a:xfrm rot="5400000">
          <a:off x="2579226" y="-1979227"/>
          <a:ext cx="556461" cy="451638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Increased penalty provisions under HITECH</a:t>
          </a:r>
        </a:p>
      </dsp:txBody>
      <dsp:txXfrm rot="-5400000">
        <a:off x="599266" y="27897"/>
        <a:ext cx="4489217" cy="502133"/>
      </dsp:txXfrm>
    </dsp:sp>
    <dsp:sp modelId="{FCDA7696-6ABE-4D60-9E31-DC7686A291F5}">
      <dsp:nvSpPr>
        <dsp:cNvPr id="0" name=""/>
        <dsp:cNvSpPr/>
      </dsp:nvSpPr>
      <dsp:spPr>
        <a:xfrm rot="5400000">
          <a:off x="-128414" y="864530"/>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br>
            <a:rPr lang="en-US" sz="800" kern="1200" dirty="0"/>
          </a:br>
          <a:endParaRPr lang="en-US" sz="800" kern="1200" dirty="0"/>
        </a:p>
      </dsp:txBody>
      <dsp:txXfrm rot="-5400000">
        <a:off x="0" y="1035749"/>
        <a:ext cx="599266" cy="256828"/>
      </dsp:txXfrm>
    </dsp:sp>
    <dsp:sp modelId="{45B4E5B1-6F14-472F-A5CE-3A10DBBCFCDD}">
      <dsp:nvSpPr>
        <dsp:cNvPr id="0" name=""/>
        <dsp:cNvSpPr/>
      </dsp:nvSpPr>
      <dsp:spPr>
        <a:xfrm rot="5400000">
          <a:off x="2579226" y="-1243843"/>
          <a:ext cx="556461" cy="451638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Limit plan’s uses and disclosures of protected health information (PHI)</a:t>
          </a:r>
        </a:p>
      </dsp:txBody>
      <dsp:txXfrm rot="-5400000">
        <a:off x="599266" y="763281"/>
        <a:ext cx="4489217" cy="502133"/>
      </dsp:txXfrm>
    </dsp:sp>
    <dsp:sp modelId="{24AD552B-020A-4DB7-B300-A70E741407BB}">
      <dsp:nvSpPr>
        <dsp:cNvPr id="0" name=""/>
        <dsp:cNvSpPr/>
      </dsp:nvSpPr>
      <dsp:spPr>
        <a:xfrm rot="5400000">
          <a:off x="-128414" y="1599914"/>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1771133"/>
        <a:ext cx="599266" cy="256828"/>
      </dsp:txXfrm>
    </dsp:sp>
    <dsp:sp modelId="{BF7F75CC-E94B-40D7-8ECF-374D1F4F9302}">
      <dsp:nvSpPr>
        <dsp:cNvPr id="0" name=""/>
        <dsp:cNvSpPr/>
      </dsp:nvSpPr>
      <dsp:spPr>
        <a:xfrm rot="5400000">
          <a:off x="2579226" y="-508459"/>
          <a:ext cx="556461" cy="451638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Minimum necessary use and disclosure</a:t>
          </a:r>
        </a:p>
      </dsp:txBody>
      <dsp:txXfrm rot="-5400000">
        <a:off x="599266" y="1498665"/>
        <a:ext cx="4489217" cy="502133"/>
      </dsp:txXfrm>
    </dsp:sp>
    <dsp:sp modelId="{B99459D6-BD20-4FCA-B8E5-5C28891B8BA0}">
      <dsp:nvSpPr>
        <dsp:cNvPr id="0" name=""/>
        <dsp:cNvSpPr/>
      </dsp:nvSpPr>
      <dsp:spPr>
        <a:xfrm rot="5400000">
          <a:off x="-128414" y="2335298"/>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2506517"/>
        <a:ext cx="599266" cy="256828"/>
      </dsp:txXfrm>
    </dsp:sp>
    <dsp:sp modelId="{2AC7498C-4055-4DB0-9E75-20E839570319}">
      <dsp:nvSpPr>
        <dsp:cNvPr id="0" name=""/>
        <dsp:cNvSpPr/>
      </dsp:nvSpPr>
      <dsp:spPr>
        <a:xfrm rot="5400000">
          <a:off x="2579226" y="226923"/>
          <a:ext cx="556461" cy="451638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Business Associate Agreements</a:t>
          </a:r>
        </a:p>
      </dsp:txBody>
      <dsp:txXfrm rot="-5400000">
        <a:off x="599266" y="2234047"/>
        <a:ext cx="4489217" cy="502133"/>
      </dsp:txXfrm>
    </dsp:sp>
    <dsp:sp modelId="{37D2DCF8-F715-4542-B50E-36C367C4B3D9}">
      <dsp:nvSpPr>
        <dsp:cNvPr id="0" name=""/>
        <dsp:cNvSpPr/>
      </dsp:nvSpPr>
      <dsp:spPr>
        <a:xfrm rot="5400000">
          <a:off x="-128414" y="3070681"/>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3241900"/>
        <a:ext cx="599266" cy="256828"/>
      </dsp:txXfrm>
    </dsp:sp>
    <dsp:sp modelId="{A0710EBA-6C9B-497E-BB0A-BA289221C0AE}">
      <dsp:nvSpPr>
        <dsp:cNvPr id="0" name=""/>
        <dsp:cNvSpPr/>
      </dsp:nvSpPr>
      <dsp:spPr>
        <a:xfrm rot="5400000">
          <a:off x="2579226" y="962307"/>
          <a:ext cx="556461" cy="451638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Privacy and Security Policies and Procedures</a:t>
          </a:r>
        </a:p>
      </dsp:txBody>
      <dsp:txXfrm rot="-5400000">
        <a:off x="599266" y="2969431"/>
        <a:ext cx="4489217" cy="50213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0AC58-9FBC-45F8-9A66-229A365E7A52}">
      <dsp:nvSpPr>
        <dsp:cNvPr id="0" name=""/>
        <dsp:cNvSpPr/>
      </dsp:nvSpPr>
      <dsp:spPr>
        <a:xfrm rot="5400000">
          <a:off x="-128414" y="129146"/>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300365"/>
        <a:ext cx="599266" cy="256828"/>
      </dsp:txXfrm>
    </dsp:sp>
    <dsp:sp modelId="{B2A9FD6E-F77F-499F-91D6-2DF3D6BB3DE7}">
      <dsp:nvSpPr>
        <dsp:cNvPr id="0" name=""/>
        <dsp:cNvSpPr/>
      </dsp:nvSpPr>
      <dsp:spPr>
        <a:xfrm rot="5400000">
          <a:off x="2421407" y="-1821408"/>
          <a:ext cx="556461" cy="420074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Appointment of HIPAA Privacy &amp; Security Officers</a:t>
          </a:r>
        </a:p>
      </dsp:txBody>
      <dsp:txXfrm rot="-5400000">
        <a:off x="599266" y="27897"/>
        <a:ext cx="4173579" cy="502133"/>
      </dsp:txXfrm>
    </dsp:sp>
    <dsp:sp modelId="{FCDA7696-6ABE-4D60-9E31-DC7686A291F5}">
      <dsp:nvSpPr>
        <dsp:cNvPr id="0" name=""/>
        <dsp:cNvSpPr/>
      </dsp:nvSpPr>
      <dsp:spPr>
        <a:xfrm rot="5400000">
          <a:off x="-128414" y="864530"/>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br>
            <a:rPr lang="en-US" sz="800" kern="1200" dirty="0"/>
          </a:br>
          <a:endParaRPr lang="en-US" sz="800" kern="1200" dirty="0"/>
        </a:p>
      </dsp:txBody>
      <dsp:txXfrm rot="-5400000">
        <a:off x="0" y="1035749"/>
        <a:ext cx="599266" cy="256828"/>
      </dsp:txXfrm>
    </dsp:sp>
    <dsp:sp modelId="{45B4E5B1-6F14-472F-A5CE-3A10DBBCFCDD}">
      <dsp:nvSpPr>
        <dsp:cNvPr id="0" name=""/>
        <dsp:cNvSpPr/>
      </dsp:nvSpPr>
      <dsp:spPr>
        <a:xfrm rot="5400000">
          <a:off x="2421407" y="-1086024"/>
          <a:ext cx="556461" cy="420074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Breach/encryption protocols</a:t>
          </a:r>
        </a:p>
      </dsp:txBody>
      <dsp:txXfrm rot="-5400000">
        <a:off x="599266" y="763281"/>
        <a:ext cx="4173579" cy="502133"/>
      </dsp:txXfrm>
    </dsp:sp>
    <dsp:sp modelId="{24AD552B-020A-4DB7-B300-A70E741407BB}">
      <dsp:nvSpPr>
        <dsp:cNvPr id="0" name=""/>
        <dsp:cNvSpPr/>
      </dsp:nvSpPr>
      <dsp:spPr>
        <a:xfrm rot="5400000">
          <a:off x="-128414" y="1599914"/>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1771133"/>
        <a:ext cx="599266" cy="256828"/>
      </dsp:txXfrm>
    </dsp:sp>
    <dsp:sp modelId="{BF7F75CC-E94B-40D7-8ECF-374D1F4F9302}">
      <dsp:nvSpPr>
        <dsp:cNvPr id="0" name=""/>
        <dsp:cNvSpPr/>
      </dsp:nvSpPr>
      <dsp:spPr>
        <a:xfrm rot="5400000">
          <a:off x="2421407" y="-350640"/>
          <a:ext cx="556461" cy="420074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Access controls</a:t>
          </a:r>
        </a:p>
      </dsp:txBody>
      <dsp:txXfrm rot="-5400000">
        <a:off x="599266" y="1498665"/>
        <a:ext cx="4173579" cy="502133"/>
      </dsp:txXfrm>
    </dsp:sp>
    <dsp:sp modelId="{B99459D6-BD20-4FCA-B8E5-5C28891B8BA0}">
      <dsp:nvSpPr>
        <dsp:cNvPr id="0" name=""/>
        <dsp:cNvSpPr/>
      </dsp:nvSpPr>
      <dsp:spPr>
        <a:xfrm rot="5400000">
          <a:off x="-128414" y="2335298"/>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2506517"/>
        <a:ext cx="599266" cy="256828"/>
      </dsp:txXfrm>
    </dsp:sp>
    <dsp:sp modelId="{2AC7498C-4055-4DB0-9E75-20E839570319}">
      <dsp:nvSpPr>
        <dsp:cNvPr id="0" name=""/>
        <dsp:cNvSpPr/>
      </dsp:nvSpPr>
      <dsp:spPr>
        <a:xfrm rot="5400000">
          <a:off x="2421407" y="384742"/>
          <a:ext cx="556461" cy="420074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Risk assessment</a:t>
          </a:r>
        </a:p>
      </dsp:txBody>
      <dsp:txXfrm rot="-5400000">
        <a:off x="599266" y="2234047"/>
        <a:ext cx="4173579" cy="502133"/>
      </dsp:txXfrm>
    </dsp:sp>
    <dsp:sp modelId="{37D2DCF8-F715-4542-B50E-36C367C4B3D9}">
      <dsp:nvSpPr>
        <dsp:cNvPr id="0" name=""/>
        <dsp:cNvSpPr/>
      </dsp:nvSpPr>
      <dsp:spPr>
        <a:xfrm rot="5400000">
          <a:off x="-128414" y="3070681"/>
          <a:ext cx="856094" cy="599266"/>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0" y="3241900"/>
        <a:ext cx="599266" cy="256828"/>
      </dsp:txXfrm>
    </dsp:sp>
    <dsp:sp modelId="{A0710EBA-6C9B-497E-BB0A-BA289221C0AE}">
      <dsp:nvSpPr>
        <dsp:cNvPr id="0" name=""/>
        <dsp:cNvSpPr/>
      </dsp:nvSpPr>
      <dsp:spPr>
        <a:xfrm rot="5400000">
          <a:off x="2421407" y="1120126"/>
          <a:ext cx="556461" cy="420074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Annual HIPAA training for employees with access to PHI</a:t>
          </a:r>
        </a:p>
      </dsp:txBody>
      <dsp:txXfrm rot="-5400000">
        <a:off x="599266" y="2969431"/>
        <a:ext cx="4173579" cy="50213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6393"/>
          <a:ext cx="9629833" cy="352236"/>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Common Compliance Issues</a:t>
          </a:r>
        </a:p>
      </dsp:txBody>
      <dsp:txXfrm>
        <a:off x="0" y="6393"/>
        <a:ext cx="9629833" cy="352236"/>
      </dsp:txXfrm>
    </dsp:sp>
    <dsp:sp modelId="{DFA52EE0-ADD9-40CF-A0B4-E9593D3A03FF}">
      <dsp:nvSpPr>
        <dsp:cNvPr id="0" name=""/>
        <dsp:cNvSpPr/>
      </dsp:nvSpPr>
      <dsp:spPr>
        <a:xfrm>
          <a:off x="4702" y="352236"/>
          <a:ext cx="3206809" cy="7396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“Hands-on” fully-insured plan without proper HIPAA Privacy and Security Policies and Procedures</a:t>
          </a:r>
        </a:p>
      </dsp:txBody>
      <dsp:txXfrm>
        <a:off x="4702" y="352236"/>
        <a:ext cx="3206809" cy="739696"/>
      </dsp:txXfrm>
    </dsp:sp>
    <dsp:sp modelId="{F1662501-1C1A-4A5A-9D0B-73A0D2E2829F}">
      <dsp:nvSpPr>
        <dsp:cNvPr id="0" name=""/>
        <dsp:cNvSpPr/>
      </dsp:nvSpPr>
      <dsp:spPr>
        <a:xfrm>
          <a:off x="3211511" y="352236"/>
          <a:ext cx="3206809" cy="739696"/>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Lack of required “ongoing” HIPAA training for employees with access to PHI</a:t>
          </a:r>
        </a:p>
      </dsp:txBody>
      <dsp:txXfrm>
        <a:off x="3211511" y="352236"/>
        <a:ext cx="3206809" cy="739696"/>
      </dsp:txXfrm>
    </dsp:sp>
    <dsp:sp modelId="{D3478A35-5B46-4463-9857-F86950FC5967}">
      <dsp:nvSpPr>
        <dsp:cNvPr id="0" name=""/>
        <dsp:cNvSpPr/>
      </dsp:nvSpPr>
      <dsp:spPr>
        <a:xfrm>
          <a:off x="6418321" y="352236"/>
          <a:ext cx="3206809" cy="73969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Failing to complete ongoing risk assessments</a:t>
          </a:r>
        </a:p>
      </dsp:txBody>
      <dsp:txXfrm>
        <a:off x="6418321" y="352236"/>
        <a:ext cx="3206809" cy="739696"/>
      </dsp:txXfrm>
    </dsp:sp>
    <dsp:sp modelId="{C12B46B9-FCDA-4C90-9518-5FABFD4D7EDF}">
      <dsp:nvSpPr>
        <dsp:cNvPr id="0" name=""/>
        <dsp:cNvSpPr/>
      </dsp:nvSpPr>
      <dsp:spPr>
        <a:xfrm>
          <a:off x="0" y="1091933"/>
          <a:ext cx="9629833" cy="821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9FE5E-3AD0-41E3-BDEE-81C694A35DCC}">
      <dsp:nvSpPr>
        <dsp:cNvPr id="0" name=""/>
        <dsp:cNvSpPr/>
      </dsp:nvSpPr>
      <dsp:spPr>
        <a:xfrm>
          <a:off x="42" y="11985"/>
          <a:ext cx="4037790" cy="316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en-US" sz="1100" kern="1200" dirty="0"/>
            <a:t>Grandfathered Plans</a:t>
          </a:r>
        </a:p>
      </dsp:txBody>
      <dsp:txXfrm>
        <a:off x="42" y="11985"/>
        <a:ext cx="4037790" cy="316800"/>
      </dsp:txXfrm>
    </dsp:sp>
    <dsp:sp modelId="{A4DAF03C-2738-4731-8929-6FA7D2940DF7}">
      <dsp:nvSpPr>
        <dsp:cNvPr id="0" name=""/>
        <dsp:cNvSpPr/>
      </dsp:nvSpPr>
      <dsp:spPr>
        <a:xfrm>
          <a:off x="42" y="328785"/>
          <a:ext cx="4037790" cy="66428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en-US" sz="1100" kern="1200" dirty="0"/>
            <a:t>Records supporting grandfathered status</a:t>
          </a:r>
        </a:p>
        <a:p>
          <a:pPr marL="57150" lvl="1" indent="-57150" algn="l" defTabSz="488950">
            <a:lnSpc>
              <a:spcPct val="90000"/>
            </a:lnSpc>
            <a:spcBef>
              <a:spcPct val="0"/>
            </a:spcBef>
            <a:spcAft>
              <a:spcPct val="15000"/>
            </a:spcAft>
            <a:buChar char="•"/>
          </a:pPr>
          <a:r>
            <a:rPr lang="en-US" sz="1100" kern="1200" dirty="0"/>
            <a:t>Participant notice regarding grandfathered status</a:t>
          </a:r>
        </a:p>
      </dsp:txBody>
      <dsp:txXfrm>
        <a:off x="42" y="328785"/>
        <a:ext cx="4037790" cy="664289"/>
      </dsp:txXfrm>
    </dsp:sp>
    <dsp:sp modelId="{A7DF919E-B741-45CD-A0BF-8E9BF9E6C559}">
      <dsp:nvSpPr>
        <dsp:cNvPr id="0" name=""/>
        <dsp:cNvSpPr/>
      </dsp:nvSpPr>
      <dsp:spPr>
        <a:xfrm>
          <a:off x="4603123" y="11985"/>
          <a:ext cx="4037790" cy="316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marL="0" lvl="0" indent="0" algn="ctr" defTabSz="488950">
            <a:lnSpc>
              <a:spcPct val="90000"/>
            </a:lnSpc>
            <a:spcBef>
              <a:spcPct val="0"/>
            </a:spcBef>
            <a:spcAft>
              <a:spcPct val="35000"/>
            </a:spcAft>
            <a:buNone/>
          </a:pPr>
          <a:r>
            <a:rPr lang="en-US" sz="1100" kern="1200" dirty="0"/>
            <a:t>Non-Grandfathered Plans</a:t>
          </a:r>
        </a:p>
      </dsp:txBody>
      <dsp:txXfrm>
        <a:off x="4603123" y="11985"/>
        <a:ext cx="4037790" cy="316800"/>
      </dsp:txXfrm>
    </dsp:sp>
    <dsp:sp modelId="{3E4785F8-ECD2-48C4-9888-5A118D260C06}">
      <dsp:nvSpPr>
        <dsp:cNvPr id="0" name=""/>
        <dsp:cNvSpPr/>
      </dsp:nvSpPr>
      <dsp:spPr>
        <a:xfrm>
          <a:off x="4603123" y="328785"/>
          <a:ext cx="4037790" cy="66428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en-US" sz="1100" kern="1200" dirty="0"/>
            <a:t>Coverage of preventive services</a:t>
          </a:r>
        </a:p>
        <a:p>
          <a:pPr marL="57150" lvl="1" indent="-57150" algn="l" defTabSz="488950">
            <a:lnSpc>
              <a:spcPct val="90000"/>
            </a:lnSpc>
            <a:spcBef>
              <a:spcPct val="0"/>
            </a:spcBef>
            <a:spcAft>
              <a:spcPct val="15000"/>
            </a:spcAft>
            <a:buChar char="•"/>
          </a:pPr>
          <a:r>
            <a:rPr lang="en-US" sz="1100" kern="1200" dirty="0"/>
            <a:t>PPA Notice</a:t>
          </a:r>
        </a:p>
        <a:p>
          <a:pPr marL="57150" lvl="1" indent="-57150" algn="l" defTabSz="488950">
            <a:lnSpc>
              <a:spcPct val="90000"/>
            </a:lnSpc>
            <a:spcBef>
              <a:spcPct val="0"/>
            </a:spcBef>
            <a:spcAft>
              <a:spcPct val="15000"/>
            </a:spcAft>
            <a:buChar char="•"/>
          </a:pPr>
          <a:r>
            <a:rPr lang="en-US" sz="1100" kern="1200" dirty="0"/>
            <a:t>Claims and appeals procedures</a:t>
          </a:r>
        </a:p>
      </dsp:txBody>
      <dsp:txXfrm>
        <a:off x="4603123" y="328785"/>
        <a:ext cx="4037790" cy="66428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0"/>
          <a:ext cx="8640956" cy="326242"/>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Common Compliance Issues</a:t>
          </a:r>
        </a:p>
      </dsp:txBody>
      <dsp:txXfrm>
        <a:off x="0" y="0"/>
        <a:ext cx="8640956" cy="326242"/>
      </dsp:txXfrm>
    </dsp:sp>
    <dsp:sp modelId="{DFA52EE0-ADD9-40CF-A0B4-E9593D3A03FF}">
      <dsp:nvSpPr>
        <dsp:cNvPr id="0" name=""/>
        <dsp:cNvSpPr/>
      </dsp:nvSpPr>
      <dsp:spPr>
        <a:xfrm>
          <a:off x="1057" y="326242"/>
          <a:ext cx="2164452" cy="6851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Failing to count part-time and seasonal employees</a:t>
          </a:r>
        </a:p>
      </dsp:txBody>
      <dsp:txXfrm>
        <a:off x="1057" y="326242"/>
        <a:ext cx="2164452" cy="685109"/>
      </dsp:txXfrm>
    </dsp:sp>
    <dsp:sp modelId="{F1662501-1C1A-4A5A-9D0B-73A0D2E2829F}">
      <dsp:nvSpPr>
        <dsp:cNvPr id="0" name=""/>
        <dsp:cNvSpPr/>
      </dsp:nvSpPr>
      <dsp:spPr>
        <a:xfrm>
          <a:off x="2165510" y="326242"/>
          <a:ext cx="2158129" cy="685109"/>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Not issuing a Form 1095-C to all full-time employees</a:t>
          </a:r>
        </a:p>
      </dsp:txBody>
      <dsp:txXfrm>
        <a:off x="2165510" y="326242"/>
        <a:ext cx="2158129" cy="685109"/>
      </dsp:txXfrm>
    </dsp:sp>
    <dsp:sp modelId="{ACC90FA5-E00A-450F-9681-B8E13EFD03CF}">
      <dsp:nvSpPr>
        <dsp:cNvPr id="0" name=""/>
        <dsp:cNvSpPr/>
      </dsp:nvSpPr>
      <dsp:spPr>
        <a:xfrm>
          <a:off x="4323639" y="326242"/>
          <a:ext cx="2158129" cy="6851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Failing to track hours for part-time and variable hourly employees</a:t>
          </a:r>
        </a:p>
      </dsp:txBody>
      <dsp:txXfrm>
        <a:off x="4323639" y="326242"/>
        <a:ext cx="2158129" cy="685109"/>
      </dsp:txXfrm>
    </dsp:sp>
    <dsp:sp modelId="{4ECC2A36-9091-4F42-B369-FF31FF819DCB}">
      <dsp:nvSpPr>
        <dsp:cNvPr id="0" name=""/>
        <dsp:cNvSpPr/>
      </dsp:nvSpPr>
      <dsp:spPr>
        <a:xfrm>
          <a:off x="6481769" y="326242"/>
          <a:ext cx="2158129" cy="685109"/>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Failing to document offers of coverage</a:t>
          </a:r>
        </a:p>
      </dsp:txBody>
      <dsp:txXfrm>
        <a:off x="6481769" y="326242"/>
        <a:ext cx="2158129" cy="685109"/>
      </dsp:txXfrm>
    </dsp:sp>
    <dsp:sp modelId="{C12B46B9-FCDA-4C90-9518-5FABFD4D7EDF}">
      <dsp:nvSpPr>
        <dsp:cNvPr id="0" name=""/>
        <dsp:cNvSpPr/>
      </dsp:nvSpPr>
      <dsp:spPr>
        <a:xfrm>
          <a:off x="0" y="1011351"/>
          <a:ext cx="8640956" cy="7612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58C4A-6193-4188-B4D1-2DC9DDEFAB84}">
      <dsp:nvSpPr>
        <dsp:cNvPr id="0" name=""/>
        <dsp:cNvSpPr/>
      </dsp:nvSpPr>
      <dsp:spPr>
        <a:xfrm>
          <a:off x="0" y="81598"/>
          <a:ext cx="4932783" cy="727228"/>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In 2022, EBSA saw a significant decrease in enforcement actions for the second consecutive year.</a:t>
          </a:r>
        </a:p>
      </dsp:txBody>
      <dsp:txXfrm>
        <a:off x="35500" y="117098"/>
        <a:ext cx="4861783" cy="656228"/>
      </dsp:txXfrm>
    </dsp:sp>
    <dsp:sp modelId="{CB12A190-5BFE-450F-8A2F-A43F27DF75DA}">
      <dsp:nvSpPr>
        <dsp:cNvPr id="0" name=""/>
        <dsp:cNvSpPr/>
      </dsp:nvSpPr>
      <dsp:spPr>
        <a:xfrm>
          <a:off x="0" y="846266"/>
          <a:ext cx="4932783" cy="72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EBSA’s recent pause in enforcement (EBSA Notice 2020-01) expires 60 days after the announcement of the end of the COVID-19 National Emergency (5/11/2023).</a:t>
          </a:r>
        </a:p>
      </dsp:txBody>
      <dsp:txXfrm>
        <a:off x="35500" y="881766"/>
        <a:ext cx="4861783" cy="656228"/>
      </dsp:txXfrm>
    </dsp:sp>
    <dsp:sp modelId="{62CEA63E-BC74-4F38-AA18-83E9B3497E89}">
      <dsp:nvSpPr>
        <dsp:cNvPr id="0" name=""/>
        <dsp:cNvSpPr/>
      </dsp:nvSpPr>
      <dsp:spPr>
        <a:xfrm>
          <a:off x="0" y="1610934"/>
          <a:ext cx="4932783" cy="727228"/>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DOL’s enforcement activity is expected to return to more typical levels due to the expiration of the NE.</a:t>
          </a:r>
        </a:p>
      </dsp:txBody>
      <dsp:txXfrm>
        <a:off x="35500" y="1646434"/>
        <a:ext cx="4861783" cy="656228"/>
      </dsp:txXfrm>
    </dsp:sp>
    <dsp:sp modelId="{5F813061-90FF-4C06-A3F2-F2F023054749}">
      <dsp:nvSpPr>
        <dsp:cNvPr id="0" name=""/>
        <dsp:cNvSpPr/>
      </dsp:nvSpPr>
      <dsp:spPr>
        <a:xfrm>
          <a:off x="0" y="2375602"/>
          <a:ext cx="4932783" cy="72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Increase in requirements under the Consolidated Appropriations Act (CAA)</a:t>
          </a:r>
        </a:p>
      </dsp:txBody>
      <dsp:txXfrm>
        <a:off x="35500" y="2411102"/>
        <a:ext cx="4861783" cy="65622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0"/>
          <a:ext cx="8984766" cy="262809"/>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Common Compliance Issues</a:t>
          </a:r>
        </a:p>
      </dsp:txBody>
      <dsp:txXfrm>
        <a:off x="0" y="0"/>
        <a:ext cx="8984766" cy="262809"/>
      </dsp:txXfrm>
    </dsp:sp>
    <dsp:sp modelId="{DFA52EE0-ADD9-40CF-A0B4-E9593D3A03FF}">
      <dsp:nvSpPr>
        <dsp:cNvPr id="0" name=""/>
        <dsp:cNvSpPr/>
      </dsp:nvSpPr>
      <dsp:spPr>
        <a:xfrm>
          <a:off x="4387" y="262809"/>
          <a:ext cx="2991997" cy="5519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Failing to distribute timely</a:t>
          </a:r>
        </a:p>
      </dsp:txBody>
      <dsp:txXfrm>
        <a:off x="4387" y="262809"/>
        <a:ext cx="2991997" cy="551900"/>
      </dsp:txXfrm>
    </dsp:sp>
    <dsp:sp modelId="{F1662501-1C1A-4A5A-9D0B-73A0D2E2829F}">
      <dsp:nvSpPr>
        <dsp:cNvPr id="0" name=""/>
        <dsp:cNvSpPr/>
      </dsp:nvSpPr>
      <dsp:spPr>
        <a:xfrm>
          <a:off x="2996384" y="262809"/>
          <a:ext cx="2991997" cy="5519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Information in SBC does not match SPD</a:t>
          </a:r>
        </a:p>
      </dsp:txBody>
      <dsp:txXfrm>
        <a:off x="2996384" y="262809"/>
        <a:ext cx="2991997" cy="551900"/>
      </dsp:txXfrm>
    </dsp:sp>
    <dsp:sp modelId="{ACC90FA5-E00A-450F-9681-B8E13EFD03CF}">
      <dsp:nvSpPr>
        <dsp:cNvPr id="0" name=""/>
        <dsp:cNvSpPr/>
      </dsp:nvSpPr>
      <dsp:spPr>
        <a:xfrm>
          <a:off x="5988381" y="262809"/>
          <a:ext cx="2991997" cy="5519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Failing to provide updated SBC if benefits change mid-year</a:t>
          </a:r>
        </a:p>
      </dsp:txBody>
      <dsp:txXfrm>
        <a:off x="5988381" y="262809"/>
        <a:ext cx="2991997" cy="551900"/>
      </dsp:txXfrm>
    </dsp:sp>
    <dsp:sp modelId="{C12B46B9-FCDA-4C90-9518-5FABFD4D7EDF}">
      <dsp:nvSpPr>
        <dsp:cNvPr id="0" name=""/>
        <dsp:cNvSpPr/>
      </dsp:nvSpPr>
      <dsp:spPr>
        <a:xfrm>
          <a:off x="0" y="814710"/>
          <a:ext cx="8984766" cy="61322"/>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6777D3-97DE-4525-AB00-FE4DE8C258C0}">
      <dsp:nvSpPr>
        <dsp:cNvPr id="0" name=""/>
        <dsp:cNvSpPr/>
      </dsp:nvSpPr>
      <dsp:spPr>
        <a:xfrm>
          <a:off x="0" y="74770"/>
          <a:ext cx="8746584" cy="2811364"/>
        </a:xfrm>
        <a:prstGeom prst="right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2698E1-7CAE-4AC8-A15C-814797F7FB07}">
      <dsp:nvSpPr>
        <dsp:cNvPr id="0" name=""/>
        <dsp:cNvSpPr/>
      </dsp:nvSpPr>
      <dsp:spPr>
        <a:xfrm>
          <a:off x="5809814" y="777611"/>
          <a:ext cx="2148208" cy="1405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2080" rIns="0" bIns="13208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bg1"/>
              </a:solidFill>
            </a:rPr>
            <a:t>Transparency in Coverage (TICRA)</a:t>
          </a:r>
        </a:p>
        <a:p>
          <a:pPr marL="0" lvl="0" indent="0" algn="ctr" defTabSz="577850">
            <a:lnSpc>
              <a:spcPct val="90000"/>
            </a:lnSpc>
            <a:spcBef>
              <a:spcPct val="0"/>
            </a:spcBef>
            <a:spcAft>
              <a:spcPct val="35000"/>
            </a:spcAft>
            <a:buNone/>
          </a:pPr>
          <a:r>
            <a:rPr lang="en-US" sz="1300" kern="1200" dirty="0">
              <a:solidFill>
                <a:schemeClr val="bg1"/>
              </a:solidFill>
            </a:rPr>
            <a:t>1/1/2022</a:t>
          </a:r>
        </a:p>
        <a:p>
          <a:pPr marL="0" lvl="0" indent="0" algn="ctr" defTabSz="577850">
            <a:lnSpc>
              <a:spcPct val="90000"/>
            </a:lnSpc>
            <a:spcBef>
              <a:spcPct val="0"/>
            </a:spcBef>
            <a:spcAft>
              <a:spcPct val="35000"/>
            </a:spcAft>
            <a:buNone/>
          </a:pPr>
          <a:r>
            <a:rPr lang="en-US" sz="1300" kern="1200" dirty="0">
              <a:solidFill>
                <a:schemeClr val="bg1"/>
              </a:solidFill>
            </a:rPr>
            <a:t>1/1/2023</a:t>
          </a:r>
        </a:p>
        <a:p>
          <a:pPr marL="0" lvl="0" indent="0" algn="ctr" defTabSz="577850">
            <a:lnSpc>
              <a:spcPct val="90000"/>
            </a:lnSpc>
            <a:spcBef>
              <a:spcPct val="0"/>
            </a:spcBef>
            <a:spcAft>
              <a:spcPct val="35000"/>
            </a:spcAft>
            <a:buNone/>
          </a:pPr>
          <a:r>
            <a:rPr lang="en-US" sz="1300" kern="1200" dirty="0">
              <a:solidFill>
                <a:schemeClr val="bg1"/>
              </a:solidFill>
            </a:rPr>
            <a:t>1/1/2024</a:t>
          </a:r>
        </a:p>
      </dsp:txBody>
      <dsp:txXfrm>
        <a:off x="5809814" y="777611"/>
        <a:ext cx="2148208" cy="1405682"/>
      </dsp:txXfrm>
    </dsp:sp>
    <dsp:sp modelId="{12D2D510-FE46-4847-867B-3397119B42E1}">
      <dsp:nvSpPr>
        <dsp:cNvPr id="0" name=""/>
        <dsp:cNvSpPr/>
      </dsp:nvSpPr>
      <dsp:spPr>
        <a:xfrm>
          <a:off x="3231963" y="777611"/>
          <a:ext cx="2148208" cy="1405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2080" rIns="0" bIns="13208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bg1"/>
              </a:solidFill>
            </a:rPr>
            <a:t>Consolidated Appropriations Act (CAA)</a:t>
          </a:r>
        </a:p>
        <a:p>
          <a:pPr marL="0" lvl="0" indent="0" algn="ctr" defTabSz="577850">
            <a:lnSpc>
              <a:spcPct val="90000"/>
            </a:lnSpc>
            <a:spcBef>
              <a:spcPct val="0"/>
            </a:spcBef>
            <a:spcAft>
              <a:spcPct val="35000"/>
            </a:spcAft>
            <a:buNone/>
          </a:pPr>
          <a:r>
            <a:rPr lang="en-US" sz="1300" kern="1200" dirty="0">
              <a:solidFill>
                <a:schemeClr val="bg1"/>
              </a:solidFill>
            </a:rPr>
            <a:t>1/1/2021</a:t>
          </a:r>
        </a:p>
      </dsp:txBody>
      <dsp:txXfrm>
        <a:off x="3231963" y="777611"/>
        <a:ext cx="2148208" cy="1405682"/>
      </dsp:txXfrm>
    </dsp:sp>
    <dsp:sp modelId="{18131C68-94A9-4EB1-A787-9B2410C950D3}">
      <dsp:nvSpPr>
        <dsp:cNvPr id="0" name=""/>
        <dsp:cNvSpPr/>
      </dsp:nvSpPr>
      <dsp:spPr>
        <a:xfrm>
          <a:off x="654112" y="777611"/>
          <a:ext cx="2148208" cy="1405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2080" rIns="0" bIns="13208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bg1"/>
              </a:solidFill>
            </a:rPr>
            <a:t>Hospital Price Transparency</a:t>
          </a:r>
        </a:p>
        <a:p>
          <a:pPr marL="0" lvl="0" indent="0" algn="ctr" defTabSz="577850">
            <a:lnSpc>
              <a:spcPct val="90000"/>
            </a:lnSpc>
            <a:spcBef>
              <a:spcPct val="0"/>
            </a:spcBef>
            <a:spcAft>
              <a:spcPct val="35000"/>
            </a:spcAft>
            <a:buNone/>
          </a:pPr>
          <a:r>
            <a:rPr lang="en-US" sz="1300" kern="1200" dirty="0">
              <a:solidFill>
                <a:schemeClr val="bg1"/>
              </a:solidFill>
            </a:rPr>
            <a:t>1/1/2021</a:t>
          </a:r>
        </a:p>
      </dsp:txBody>
      <dsp:txXfrm>
        <a:off x="654112" y="777611"/>
        <a:ext cx="2148208" cy="140568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577ED3-8EF3-457E-A0A9-2B1BD65539DD}">
      <dsp:nvSpPr>
        <dsp:cNvPr id="0" name=""/>
        <dsp:cNvSpPr/>
      </dsp:nvSpPr>
      <dsp:spPr>
        <a:xfrm>
          <a:off x="426673" y="466131"/>
          <a:ext cx="2417786" cy="1899192"/>
        </a:xfrm>
        <a:prstGeom prst="rect">
          <a:avLst/>
        </a:prstGeom>
        <a:noFill/>
        <a:ln>
          <a:solidFill>
            <a:srgbClr val="7030A0"/>
          </a:solidFill>
        </a:ln>
        <a:effectLst/>
      </dsp:spPr>
      <dsp:style>
        <a:lnRef idx="0">
          <a:scrgbClr r="0" g="0" b="0"/>
        </a:lnRef>
        <a:fillRef idx="0">
          <a:scrgbClr r="0" g="0" b="0"/>
        </a:fillRef>
        <a:effectRef idx="0">
          <a:scrgbClr r="0" g="0" b="0"/>
        </a:effectRef>
        <a:fontRef idx="minor"/>
      </dsp:style>
      <dsp:txBody>
        <a:bodyPr spcFirstLastPara="0" vert="horz" wrap="square" lIns="149352" tIns="53340" rIns="149352" bIns="53340" numCol="1" spcCol="1270" anchor="ctr" anchorCtr="0">
          <a:noAutofit/>
        </a:bodyPr>
        <a:lstStyle/>
        <a:p>
          <a:pPr marL="0" lvl="0" indent="0" algn="ctr" defTabSz="933450">
            <a:lnSpc>
              <a:spcPct val="90000"/>
            </a:lnSpc>
            <a:spcBef>
              <a:spcPct val="0"/>
            </a:spcBef>
            <a:spcAft>
              <a:spcPct val="35000"/>
            </a:spcAft>
            <a:buNone/>
          </a:pPr>
          <a:r>
            <a:rPr lang="en-US" sz="2100" kern="1200" dirty="0"/>
            <a:t>To assist Plan Sponsor in fulfilling their </a:t>
          </a:r>
          <a:r>
            <a:rPr lang="en-US" sz="2100" b="1" u="sng" kern="1200" dirty="0"/>
            <a:t>fiduciary duty</a:t>
          </a:r>
          <a:r>
            <a:rPr lang="en-US" sz="2100" kern="1200" dirty="0"/>
            <a:t> to ensure fees are “reasonable”</a:t>
          </a:r>
        </a:p>
      </dsp:txBody>
      <dsp:txXfrm>
        <a:off x="426673" y="466131"/>
        <a:ext cx="2417786" cy="1899192"/>
      </dsp:txXfrm>
    </dsp:sp>
    <dsp:sp modelId="{A8416002-F66D-4080-85F6-BF87E5DD4685}">
      <dsp:nvSpPr>
        <dsp:cNvPr id="0" name=""/>
        <dsp:cNvSpPr/>
      </dsp:nvSpPr>
      <dsp:spPr>
        <a:xfrm>
          <a:off x="2844460" y="35142"/>
          <a:ext cx="457615" cy="2761171"/>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43FB31-2B5A-4ADF-903E-568FD4DBA6BA}">
      <dsp:nvSpPr>
        <dsp:cNvPr id="0" name=""/>
        <dsp:cNvSpPr/>
      </dsp:nvSpPr>
      <dsp:spPr>
        <a:xfrm>
          <a:off x="3485121" y="2242"/>
          <a:ext cx="5249452" cy="28269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Must be provided to fiduciaries annually</a:t>
          </a:r>
        </a:p>
        <a:p>
          <a:pPr marL="228600" lvl="1" indent="-228600" algn="l" defTabSz="933450">
            <a:lnSpc>
              <a:spcPct val="90000"/>
            </a:lnSpc>
            <a:spcBef>
              <a:spcPct val="0"/>
            </a:spcBef>
            <a:spcAft>
              <a:spcPct val="15000"/>
            </a:spcAft>
            <a:buChar char="•"/>
          </a:pPr>
          <a:r>
            <a:rPr lang="en-US" sz="2100" kern="1200" dirty="0"/>
            <a:t>Service provider reasonably expects to receive $1,000 or more in direct or indirect compensation</a:t>
          </a:r>
        </a:p>
        <a:p>
          <a:pPr marL="228600" lvl="1" indent="-228600" algn="l" defTabSz="933450">
            <a:lnSpc>
              <a:spcPct val="90000"/>
            </a:lnSpc>
            <a:spcBef>
              <a:spcPct val="0"/>
            </a:spcBef>
            <a:spcAft>
              <a:spcPct val="15000"/>
            </a:spcAft>
            <a:buChar char="•"/>
          </a:pPr>
          <a:r>
            <a:rPr lang="en-US" sz="2100" kern="1200" dirty="0"/>
            <a:t>Requires disclosure of service provider’s fiduciary status</a:t>
          </a:r>
        </a:p>
      </dsp:txBody>
      <dsp:txXfrm>
        <a:off x="3485121" y="2242"/>
        <a:ext cx="5249452" cy="2826970"/>
      </dsp:txXfrm>
    </dsp:sp>
    <dsp:sp modelId="{637396D2-BA62-490C-A989-64E11E0942B4}">
      <dsp:nvSpPr>
        <dsp:cNvPr id="0" name=""/>
        <dsp:cNvSpPr/>
      </dsp:nvSpPr>
      <dsp:spPr>
        <a:xfrm>
          <a:off x="426673" y="2919213"/>
          <a:ext cx="2290311" cy="49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53340" rIns="149352" bIns="53340" numCol="1" spcCol="1270" anchor="ctr" anchorCtr="0">
          <a:noAutofit/>
        </a:bodyPr>
        <a:lstStyle/>
        <a:p>
          <a:pPr marL="0" lvl="0" indent="0" algn="r" defTabSz="933450">
            <a:lnSpc>
              <a:spcPct val="90000"/>
            </a:lnSpc>
            <a:spcBef>
              <a:spcPct val="0"/>
            </a:spcBef>
            <a:spcAft>
              <a:spcPct val="35000"/>
            </a:spcAft>
            <a:buNone/>
          </a:pPr>
          <a:endParaRPr lang="en-US" sz="2100" kern="1200" dirty="0"/>
        </a:p>
      </dsp:txBody>
      <dsp:txXfrm>
        <a:off x="426673" y="2919213"/>
        <a:ext cx="2290311" cy="495000"/>
      </dsp:txXfrm>
    </dsp:sp>
    <dsp:sp modelId="{7AE40AAD-9984-4BBF-ABB3-B669FB4EEF3C}">
      <dsp:nvSpPr>
        <dsp:cNvPr id="0" name=""/>
        <dsp:cNvSpPr/>
      </dsp:nvSpPr>
      <dsp:spPr>
        <a:xfrm flipH="1">
          <a:off x="2716985" y="2919213"/>
          <a:ext cx="436625" cy="495000"/>
        </a:xfrm>
        <a:prstGeom prst="leftBrace">
          <a:avLst>
            <a:gd name="adj1" fmla="val 35000"/>
            <a:gd name="adj2" fmla="val 50000"/>
          </a:avLst>
        </a:prstGeom>
        <a:noFill/>
        <a:ln w="12700" cap="flat" cmpd="sng" algn="ctr">
          <a:solidFill>
            <a:schemeClr val="bg1"/>
          </a:solidFill>
          <a:prstDash val="solid"/>
          <a:miter lim="800000"/>
        </a:ln>
        <a:effectLst/>
      </dsp:spPr>
      <dsp:style>
        <a:lnRef idx="2">
          <a:scrgbClr r="0" g="0" b="0"/>
        </a:lnRef>
        <a:fillRef idx="0">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DA6542-63C1-4766-AF9A-02B2F9D65570}">
      <dsp:nvSpPr>
        <dsp:cNvPr id="0" name=""/>
        <dsp:cNvSpPr/>
      </dsp:nvSpPr>
      <dsp:spPr>
        <a:xfrm>
          <a:off x="3368005" y="0"/>
          <a:ext cx="5052007" cy="2865536"/>
        </a:xfrm>
        <a:prstGeom prst="snip2Diag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Required as of 2/10/2021</a:t>
          </a:r>
        </a:p>
        <a:p>
          <a:pPr marL="114300" lvl="1" indent="-114300" algn="l" defTabSz="622300">
            <a:lnSpc>
              <a:spcPct val="90000"/>
            </a:lnSpc>
            <a:spcBef>
              <a:spcPct val="0"/>
            </a:spcBef>
            <a:spcAft>
              <a:spcPct val="15000"/>
            </a:spcAft>
            <a:buChar char="•"/>
          </a:pPr>
          <a:r>
            <a:rPr lang="en-US" sz="1400" kern="1200" dirty="0"/>
            <a:t>NQTLs are limits on the scope or duration of treatment that are not expressed numerically (such as medical management standards, formulary design, step therapy protocols and methods for determining usual, customary and reasonable charges)</a:t>
          </a:r>
        </a:p>
        <a:p>
          <a:pPr marL="114300" lvl="1" indent="-114300" algn="l" defTabSz="622300">
            <a:lnSpc>
              <a:spcPct val="90000"/>
            </a:lnSpc>
            <a:spcBef>
              <a:spcPct val="0"/>
            </a:spcBef>
            <a:spcAft>
              <a:spcPct val="15000"/>
            </a:spcAft>
            <a:buChar char="•"/>
          </a:pPr>
          <a:r>
            <a:rPr lang="en-US" sz="1400" kern="1200" dirty="0"/>
            <a:t>NQTL must be performed annually and is extremely complex</a:t>
          </a:r>
        </a:p>
        <a:p>
          <a:pPr marL="114300" lvl="1" indent="-114300" algn="l" defTabSz="622300">
            <a:lnSpc>
              <a:spcPct val="90000"/>
            </a:lnSpc>
            <a:spcBef>
              <a:spcPct val="0"/>
            </a:spcBef>
            <a:spcAft>
              <a:spcPct val="15000"/>
            </a:spcAft>
            <a:buChar char="•"/>
          </a:pPr>
          <a:r>
            <a:rPr lang="en-US" sz="1400" kern="1200" dirty="0"/>
            <a:t>The law requires plans to make their NQTL comparative analysis available upon request by any government agency (CMS, HHS, DOL, state authorities)</a:t>
          </a:r>
        </a:p>
      </dsp:txBody>
      <dsp:txXfrm>
        <a:off x="3606804" y="238799"/>
        <a:ext cx="4574409" cy="2387938"/>
      </dsp:txXfrm>
    </dsp:sp>
    <dsp:sp modelId="{00E3F44D-E305-4837-811D-F4239FA37161}">
      <dsp:nvSpPr>
        <dsp:cNvPr id="0" name=""/>
        <dsp:cNvSpPr/>
      </dsp:nvSpPr>
      <dsp:spPr>
        <a:xfrm>
          <a:off x="0" y="0"/>
          <a:ext cx="3368005" cy="28655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The CAA requires plan sponsors to analyze non-quantitative treatment limitations on mental health/substance abuse disorder (MH/SUD) benefits to show parity with medical and surgical care (Med/Surg):</a:t>
          </a:r>
        </a:p>
      </dsp:txBody>
      <dsp:txXfrm>
        <a:off x="139884" y="139884"/>
        <a:ext cx="3088237" cy="258576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D189CE-10D1-45AD-A977-7E89DBF2FA23}">
      <dsp:nvSpPr>
        <dsp:cNvPr id="0" name=""/>
        <dsp:cNvSpPr/>
      </dsp:nvSpPr>
      <dsp:spPr>
        <a:xfrm>
          <a:off x="0" y="0"/>
          <a:ext cx="8596139" cy="69823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July 2023, Agencies proposed new MHPEA regulations to bolster mental health parity rules and solidify NQTL comparative analysis</a:t>
          </a:r>
        </a:p>
      </dsp:txBody>
      <dsp:txXfrm>
        <a:off x="0" y="0"/>
        <a:ext cx="8596139" cy="698230"/>
      </dsp:txXfrm>
    </dsp:sp>
    <dsp:sp modelId="{681E7384-F7E6-423E-A327-87CBAF8CF265}">
      <dsp:nvSpPr>
        <dsp:cNvPr id="0" name=""/>
        <dsp:cNvSpPr/>
      </dsp:nvSpPr>
      <dsp:spPr>
        <a:xfrm>
          <a:off x="4197" y="698230"/>
          <a:ext cx="2862581" cy="14662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Confirms eating disorders and autism spectrum disorder (ASD) are considered mental health conditions</a:t>
          </a:r>
        </a:p>
      </dsp:txBody>
      <dsp:txXfrm>
        <a:off x="4197" y="698230"/>
        <a:ext cx="2862581" cy="1466284"/>
      </dsp:txXfrm>
    </dsp:sp>
    <dsp:sp modelId="{D7C6088E-78A5-4894-B885-A488A1644A4B}">
      <dsp:nvSpPr>
        <dsp:cNvPr id="0" name=""/>
        <dsp:cNvSpPr/>
      </dsp:nvSpPr>
      <dsp:spPr>
        <a:xfrm>
          <a:off x="2866778" y="698230"/>
          <a:ext cx="2862581" cy="14662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Adds additional requirements for plans that impose NQTLs to MH/SUD benefits</a:t>
          </a:r>
        </a:p>
      </dsp:txBody>
      <dsp:txXfrm>
        <a:off x="2866778" y="698230"/>
        <a:ext cx="2862581" cy="1466284"/>
      </dsp:txXfrm>
    </dsp:sp>
    <dsp:sp modelId="{BA29CF88-5F91-4F1B-BA03-49491ABCAB96}">
      <dsp:nvSpPr>
        <dsp:cNvPr id="0" name=""/>
        <dsp:cNvSpPr/>
      </dsp:nvSpPr>
      <dsp:spPr>
        <a:xfrm>
          <a:off x="5729360" y="698230"/>
          <a:ext cx="2862581" cy="14662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Provides additional details on form and content of the NQTL comparative analysis</a:t>
          </a:r>
        </a:p>
      </dsp:txBody>
      <dsp:txXfrm>
        <a:off x="5729360" y="698230"/>
        <a:ext cx="2862581" cy="1466284"/>
      </dsp:txXfrm>
    </dsp:sp>
    <dsp:sp modelId="{2CC735D8-2465-4DE9-9691-A7521D6159EF}">
      <dsp:nvSpPr>
        <dsp:cNvPr id="0" name=""/>
        <dsp:cNvSpPr/>
      </dsp:nvSpPr>
      <dsp:spPr>
        <a:xfrm>
          <a:off x="0" y="2164514"/>
          <a:ext cx="8596139" cy="16292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DA79F9-133D-4F30-B6BC-8516C24B6F9E}">
      <dsp:nvSpPr>
        <dsp:cNvPr id="0" name=""/>
        <dsp:cNvSpPr/>
      </dsp:nvSpPr>
      <dsp:spPr>
        <a:xfrm>
          <a:off x="0" y="62243"/>
          <a:ext cx="10515600"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Section 125</a:t>
          </a:r>
        </a:p>
      </dsp:txBody>
      <dsp:txXfrm>
        <a:off x="23417" y="85660"/>
        <a:ext cx="10468766" cy="432866"/>
      </dsp:txXfrm>
    </dsp:sp>
    <dsp:sp modelId="{D255E755-F54E-4EEC-8CEF-0EF387BFCAB5}">
      <dsp:nvSpPr>
        <dsp:cNvPr id="0" name=""/>
        <dsp:cNvSpPr/>
      </dsp:nvSpPr>
      <dsp:spPr>
        <a:xfrm>
          <a:off x="0" y="541943"/>
          <a:ext cx="10515600" cy="548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Cafeteria Plan Document if withholding employee premiums pre-tax through payroll</a:t>
          </a:r>
        </a:p>
        <a:p>
          <a:pPr marL="171450" lvl="1" indent="-171450" algn="l" defTabSz="711200">
            <a:lnSpc>
              <a:spcPct val="90000"/>
            </a:lnSpc>
            <a:spcBef>
              <a:spcPct val="0"/>
            </a:spcBef>
            <a:spcAft>
              <a:spcPct val="20000"/>
            </a:spcAft>
            <a:buChar char="•"/>
          </a:pPr>
          <a:r>
            <a:rPr lang="en-US" sz="1600" kern="1200" dirty="0"/>
            <a:t>Annual nondiscrimination testing (Safe Harbor for POP Plans)</a:t>
          </a:r>
        </a:p>
      </dsp:txBody>
      <dsp:txXfrm>
        <a:off x="0" y="541943"/>
        <a:ext cx="10515600" cy="548550"/>
      </dsp:txXfrm>
    </dsp:sp>
    <dsp:sp modelId="{CF482901-22C8-43FE-86EE-B91745FF8448}">
      <dsp:nvSpPr>
        <dsp:cNvPr id="0" name=""/>
        <dsp:cNvSpPr/>
      </dsp:nvSpPr>
      <dsp:spPr>
        <a:xfrm>
          <a:off x="0" y="1090493"/>
          <a:ext cx="10515600"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FMLA</a:t>
          </a:r>
        </a:p>
      </dsp:txBody>
      <dsp:txXfrm>
        <a:off x="23417" y="1113910"/>
        <a:ext cx="10468766" cy="432866"/>
      </dsp:txXfrm>
    </dsp:sp>
    <dsp:sp modelId="{B0BC011D-7F64-4CF9-97C9-3FC83F615098}">
      <dsp:nvSpPr>
        <dsp:cNvPr id="0" name=""/>
        <dsp:cNvSpPr/>
      </dsp:nvSpPr>
      <dsp:spPr>
        <a:xfrm>
          <a:off x="0" y="1570193"/>
          <a:ext cx="10515600" cy="1097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FMLA Poster</a:t>
          </a:r>
        </a:p>
        <a:p>
          <a:pPr marL="171450" lvl="1" indent="-171450" algn="l" defTabSz="711200">
            <a:lnSpc>
              <a:spcPct val="90000"/>
            </a:lnSpc>
            <a:spcBef>
              <a:spcPct val="0"/>
            </a:spcBef>
            <a:spcAft>
              <a:spcPct val="20000"/>
            </a:spcAft>
            <a:buChar char="•"/>
          </a:pPr>
          <a:r>
            <a:rPr lang="en-US" sz="1600" kern="1200" dirty="0"/>
            <a:t>General Notice</a:t>
          </a:r>
        </a:p>
        <a:p>
          <a:pPr marL="171450" lvl="1" indent="-171450" algn="l" defTabSz="711200">
            <a:lnSpc>
              <a:spcPct val="90000"/>
            </a:lnSpc>
            <a:spcBef>
              <a:spcPct val="0"/>
            </a:spcBef>
            <a:spcAft>
              <a:spcPct val="20000"/>
            </a:spcAft>
            <a:buChar char="•"/>
          </a:pPr>
          <a:r>
            <a:rPr lang="en-US" sz="1600" kern="1200" dirty="0"/>
            <a:t>Eligibility Notice</a:t>
          </a:r>
        </a:p>
        <a:p>
          <a:pPr marL="171450" lvl="1" indent="-171450" algn="l" defTabSz="711200">
            <a:lnSpc>
              <a:spcPct val="90000"/>
            </a:lnSpc>
            <a:spcBef>
              <a:spcPct val="0"/>
            </a:spcBef>
            <a:spcAft>
              <a:spcPct val="20000"/>
            </a:spcAft>
            <a:buChar char="•"/>
          </a:pPr>
          <a:r>
            <a:rPr lang="en-US" sz="1600" kern="1200" dirty="0"/>
            <a:t>Rights &amp; Responsibilities Notice</a:t>
          </a:r>
        </a:p>
      </dsp:txBody>
      <dsp:txXfrm>
        <a:off x="0" y="1570193"/>
        <a:ext cx="10515600" cy="1097100"/>
      </dsp:txXfrm>
    </dsp:sp>
    <dsp:sp modelId="{1A7BABAB-21CC-4632-86A9-257E781493E3}">
      <dsp:nvSpPr>
        <dsp:cNvPr id="0" name=""/>
        <dsp:cNvSpPr/>
      </dsp:nvSpPr>
      <dsp:spPr>
        <a:xfrm>
          <a:off x="0" y="2667294"/>
          <a:ext cx="10515600"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Annual CMS Reporting</a:t>
          </a:r>
        </a:p>
      </dsp:txBody>
      <dsp:txXfrm>
        <a:off x="23417" y="2690711"/>
        <a:ext cx="10468766" cy="432866"/>
      </dsp:txXfrm>
    </dsp:sp>
    <dsp:sp modelId="{5A69A1F3-0F72-41D6-95FB-1E6A581AD179}">
      <dsp:nvSpPr>
        <dsp:cNvPr id="0" name=""/>
        <dsp:cNvSpPr/>
      </dsp:nvSpPr>
      <dsp:spPr>
        <a:xfrm>
          <a:off x="0" y="3146994"/>
          <a:ext cx="10515600"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Online submission, due within 60 days of the beginning of the plan year</a:t>
          </a:r>
        </a:p>
      </dsp:txBody>
      <dsp:txXfrm>
        <a:off x="0" y="3146994"/>
        <a:ext cx="10515600" cy="331200"/>
      </dsp:txXfrm>
    </dsp:sp>
    <dsp:sp modelId="{76BC4566-359A-4855-BFB9-69DA25432A1C}">
      <dsp:nvSpPr>
        <dsp:cNvPr id="0" name=""/>
        <dsp:cNvSpPr/>
      </dsp:nvSpPr>
      <dsp:spPr>
        <a:xfrm>
          <a:off x="0" y="3478194"/>
          <a:ext cx="10515600" cy="4797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Annual 105(h) Nondiscrimination Testing</a:t>
          </a:r>
        </a:p>
      </dsp:txBody>
      <dsp:txXfrm>
        <a:off x="23417" y="3501611"/>
        <a:ext cx="10468766" cy="432866"/>
      </dsp:txXfrm>
    </dsp:sp>
    <dsp:sp modelId="{1D2984F4-4662-42B3-8513-BBD92ED7F6C7}">
      <dsp:nvSpPr>
        <dsp:cNvPr id="0" name=""/>
        <dsp:cNvSpPr/>
      </dsp:nvSpPr>
      <dsp:spPr>
        <a:xfrm>
          <a:off x="0" y="3957894"/>
          <a:ext cx="10515600"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Applies </a:t>
          </a:r>
          <a:r>
            <a:rPr lang="en-US" sz="1600" kern="1200"/>
            <a:t>to elf-funded </a:t>
          </a:r>
          <a:r>
            <a:rPr lang="en-US" sz="1600" kern="1200" dirty="0"/>
            <a:t>plans including HRAs</a:t>
          </a:r>
        </a:p>
      </dsp:txBody>
      <dsp:txXfrm>
        <a:off x="0" y="3957894"/>
        <a:ext cx="10515600" cy="33120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9696EE-64AD-487B-ADF0-88A2A51DF0FF}">
      <dsp:nvSpPr>
        <dsp:cNvPr id="0" name=""/>
        <dsp:cNvSpPr/>
      </dsp:nvSpPr>
      <dsp:spPr>
        <a:xfrm>
          <a:off x="7595" y="1464393"/>
          <a:ext cx="2270143" cy="136208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Understand common audit triggers and the audit process</a:t>
          </a:r>
        </a:p>
      </dsp:txBody>
      <dsp:txXfrm>
        <a:off x="47489" y="1504287"/>
        <a:ext cx="2190355" cy="1282297"/>
      </dsp:txXfrm>
    </dsp:sp>
    <dsp:sp modelId="{B9C40F14-9166-43E9-9959-2712CBD062FF}">
      <dsp:nvSpPr>
        <dsp:cNvPr id="0" name=""/>
        <dsp:cNvSpPr/>
      </dsp:nvSpPr>
      <dsp:spPr>
        <a:xfrm>
          <a:off x="2504752" y="1863938"/>
          <a:ext cx="481270" cy="5629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504752" y="1976537"/>
        <a:ext cx="336889" cy="337797"/>
      </dsp:txXfrm>
    </dsp:sp>
    <dsp:sp modelId="{14B75898-4EFC-4F28-9577-135418D016DD}">
      <dsp:nvSpPr>
        <dsp:cNvPr id="0" name=""/>
        <dsp:cNvSpPr/>
      </dsp:nvSpPr>
      <dsp:spPr>
        <a:xfrm>
          <a:off x="3185795" y="1464393"/>
          <a:ext cx="2270143" cy="136208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Confirm compliance with applicable law</a:t>
          </a:r>
        </a:p>
      </dsp:txBody>
      <dsp:txXfrm>
        <a:off x="3225689" y="1504287"/>
        <a:ext cx="2190355" cy="1282297"/>
      </dsp:txXfrm>
    </dsp:sp>
    <dsp:sp modelId="{4A8EFE8D-735E-4E53-BCB3-07552A2CBF09}">
      <dsp:nvSpPr>
        <dsp:cNvPr id="0" name=""/>
        <dsp:cNvSpPr/>
      </dsp:nvSpPr>
      <dsp:spPr>
        <a:xfrm>
          <a:off x="5682952" y="1863938"/>
          <a:ext cx="481270" cy="5629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5682952" y="1976537"/>
        <a:ext cx="336889" cy="337797"/>
      </dsp:txXfrm>
    </dsp:sp>
    <dsp:sp modelId="{FBAD9785-922C-4C99-BAA7-D43541415565}">
      <dsp:nvSpPr>
        <dsp:cNvPr id="0" name=""/>
        <dsp:cNvSpPr/>
      </dsp:nvSpPr>
      <dsp:spPr>
        <a:xfrm>
          <a:off x="6363995" y="1464393"/>
          <a:ext cx="2270143" cy="136208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Maintain documents to show compliance</a:t>
          </a:r>
        </a:p>
      </dsp:txBody>
      <dsp:txXfrm>
        <a:off x="6403889" y="1504287"/>
        <a:ext cx="2190355" cy="1282297"/>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1E419F-9487-4041-A2C6-66B17717D491}">
      <dsp:nvSpPr>
        <dsp:cNvPr id="0" name=""/>
        <dsp:cNvSpPr/>
      </dsp:nvSpPr>
      <dsp:spPr>
        <a:xfrm>
          <a:off x="0" y="18426"/>
          <a:ext cx="8686799" cy="954719"/>
        </a:xfrm>
        <a:prstGeom prst="round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Important to know how to prepare for (and potentially avoid) an audit</a:t>
          </a:r>
        </a:p>
      </dsp:txBody>
      <dsp:txXfrm>
        <a:off x="46606" y="65032"/>
        <a:ext cx="8593587" cy="861507"/>
      </dsp:txXfrm>
    </dsp:sp>
    <dsp:sp modelId="{32D8366D-4F76-4033-B99D-9DF21EEBE351}">
      <dsp:nvSpPr>
        <dsp:cNvPr id="0" name=""/>
        <dsp:cNvSpPr/>
      </dsp:nvSpPr>
      <dsp:spPr>
        <a:xfrm>
          <a:off x="0" y="1042266"/>
          <a:ext cx="8686799" cy="954719"/>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Best time to analyze whether you are ready for an audit is </a:t>
          </a:r>
          <a:r>
            <a:rPr lang="en-US" sz="2400" b="1" kern="1200" dirty="0"/>
            <a:t>before the DOL knows on your door</a:t>
          </a:r>
        </a:p>
      </dsp:txBody>
      <dsp:txXfrm>
        <a:off x="46606" y="1088872"/>
        <a:ext cx="8593587" cy="8615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A2725-42B3-4B8A-95BD-49DF73C5E853}">
      <dsp:nvSpPr>
        <dsp:cNvPr id="0" name=""/>
        <dsp:cNvSpPr/>
      </dsp:nvSpPr>
      <dsp:spPr>
        <a:xfrm>
          <a:off x="0" y="24778"/>
          <a:ext cx="9561340"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Audits are stressful and time consuming	</a:t>
          </a:r>
        </a:p>
      </dsp:txBody>
      <dsp:txXfrm>
        <a:off x="28100" y="52878"/>
        <a:ext cx="9505140" cy="519439"/>
      </dsp:txXfrm>
    </dsp:sp>
    <dsp:sp modelId="{C07BEDBC-1B54-4958-9E77-FCF7EE0443B3}">
      <dsp:nvSpPr>
        <dsp:cNvPr id="0" name=""/>
        <dsp:cNvSpPr/>
      </dsp:nvSpPr>
      <dsp:spPr>
        <a:xfrm>
          <a:off x="0" y="600418"/>
          <a:ext cx="9561340"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573"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Disruption of day-to-day operations</a:t>
          </a:r>
        </a:p>
      </dsp:txBody>
      <dsp:txXfrm>
        <a:off x="0" y="600418"/>
        <a:ext cx="9561340" cy="397440"/>
      </dsp:txXfrm>
    </dsp:sp>
    <dsp:sp modelId="{18648488-017A-4BB5-B8D1-E211E8E1385F}">
      <dsp:nvSpPr>
        <dsp:cNvPr id="0" name=""/>
        <dsp:cNvSpPr/>
      </dsp:nvSpPr>
      <dsp:spPr>
        <a:xfrm>
          <a:off x="0" y="997858"/>
          <a:ext cx="9561340" cy="575639"/>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ERISA violations can be costly</a:t>
          </a:r>
        </a:p>
      </dsp:txBody>
      <dsp:txXfrm>
        <a:off x="28100" y="1025958"/>
        <a:ext cx="9505140" cy="519439"/>
      </dsp:txXfrm>
    </dsp:sp>
    <dsp:sp modelId="{BD134B44-B75E-4829-80D5-89724E89B9B9}">
      <dsp:nvSpPr>
        <dsp:cNvPr id="0" name=""/>
        <dsp:cNvSpPr/>
      </dsp:nvSpPr>
      <dsp:spPr>
        <a:xfrm>
          <a:off x="0" y="1573498"/>
          <a:ext cx="9561340" cy="99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3573"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a:t>Penalties</a:t>
          </a:r>
        </a:p>
        <a:p>
          <a:pPr marL="171450" lvl="1" indent="-171450" algn="l" defTabSz="844550">
            <a:lnSpc>
              <a:spcPct val="90000"/>
            </a:lnSpc>
            <a:spcBef>
              <a:spcPct val="0"/>
            </a:spcBef>
            <a:spcAft>
              <a:spcPct val="20000"/>
            </a:spcAft>
            <a:buChar char="•"/>
          </a:pPr>
          <a:r>
            <a:rPr lang="en-US" sz="1900" kern="1200" dirty="0"/>
            <a:t>Corrective action</a:t>
          </a:r>
        </a:p>
        <a:p>
          <a:pPr marL="171450" lvl="1" indent="-171450" algn="l" defTabSz="844550">
            <a:lnSpc>
              <a:spcPct val="90000"/>
            </a:lnSpc>
            <a:spcBef>
              <a:spcPct val="0"/>
            </a:spcBef>
            <a:spcAft>
              <a:spcPct val="20000"/>
            </a:spcAft>
            <a:buChar char="•"/>
          </a:pPr>
          <a:r>
            <a:rPr lang="en-US" sz="1900" kern="1200" dirty="0"/>
            <a:t>Civil litigation and criminal prosecution</a:t>
          </a:r>
        </a:p>
      </dsp:txBody>
      <dsp:txXfrm>
        <a:off x="0" y="1573498"/>
        <a:ext cx="9561340" cy="9936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4E7A3A-AD6A-41D8-989D-DBC8E9FA2EC4}">
      <dsp:nvSpPr>
        <dsp:cNvPr id="0" name=""/>
        <dsp:cNvSpPr/>
      </dsp:nvSpPr>
      <dsp:spPr>
        <a:xfrm>
          <a:off x="3565" y="820060"/>
          <a:ext cx="2143760" cy="65616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t>Enforcement Actions	</a:t>
          </a:r>
        </a:p>
      </dsp:txBody>
      <dsp:txXfrm>
        <a:off x="3565" y="820060"/>
        <a:ext cx="2143760" cy="656161"/>
      </dsp:txXfrm>
    </dsp:sp>
    <dsp:sp modelId="{3C02796C-9093-436B-9842-392BE70E0FE1}">
      <dsp:nvSpPr>
        <dsp:cNvPr id="0" name=""/>
        <dsp:cNvSpPr/>
      </dsp:nvSpPr>
      <dsp:spPr>
        <a:xfrm>
          <a:off x="3565" y="1476222"/>
          <a:ext cx="2143760" cy="7905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Char char="•"/>
          </a:pPr>
          <a:r>
            <a:rPr lang="en-US" sz="1800" kern="1200" dirty="0"/>
            <a:t>$931 million	</a:t>
          </a:r>
        </a:p>
      </dsp:txBody>
      <dsp:txXfrm>
        <a:off x="3565" y="1476222"/>
        <a:ext cx="2143760" cy="790560"/>
      </dsp:txXfrm>
    </dsp:sp>
    <dsp:sp modelId="{D40028D1-336F-4866-931B-A3D8FC6A7F22}">
      <dsp:nvSpPr>
        <dsp:cNvPr id="0" name=""/>
        <dsp:cNvSpPr/>
      </dsp:nvSpPr>
      <dsp:spPr>
        <a:xfrm>
          <a:off x="2447451" y="820060"/>
          <a:ext cx="2143760" cy="65616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t>Voluntary Correction Program</a:t>
          </a:r>
        </a:p>
      </dsp:txBody>
      <dsp:txXfrm>
        <a:off x="2447451" y="820060"/>
        <a:ext cx="2143760" cy="656161"/>
      </dsp:txXfrm>
    </dsp:sp>
    <dsp:sp modelId="{C60CD6BB-AE05-447F-BE9D-7ABEEB3A04E0}">
      <dsp:nvSpPr>
        <dsp:cNvPr id="0" name=""/>
        <dsp:cNvSpPr/>
      </dsp:nvSpPr>
      <dsp:spPr>
        <a:xfrm>
          <a:off x="2447451" y="1476222"/>
          <a:ext cx="2143760" cy="7905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Char char="•"/>
          </a:pPr>
          <a:r>
            <a:rPr lang="en-US" sz="1800" kern="1200" dirty="0"/>
            <a:t>$8 million</a:t>
          </a:r>
        </a:p>
      </dsp:txBody>
      <dsp:txXfrm>
        <a:off x="2447451" y="1476222"/>
        <a:ext cx="2143760" cy="790560"/>
      </dsp:txXfrm>
    </dsp:sp>
    <dsp:sp modelId="{A16CC946-E13C-49E0-A1F7-76EC773D14D3}">
      <dsp:nvSpPr>
        <dsp:cNvPr id="0" name=""/>
        <dsp:cNvSpPr/>
      </dsp:nvSpPr>
      <dsp:spPr>
        <a:xfrm>
          <a:off x="4891338" y="820060"/>
          <a:ext cx="2143760" cy="65616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t>Abandoned Plan Program</a:t>
          </a:r>
        </a:p>
      </dsp:txBody>
      <dsp:txXfrm>
        <a:off x="4891338" y="820060"/>
        <a:ext cx="2143760" cy="656161"/>
      </dsp:txXfrm>
    </dsp:sp>
    <dsp:sp modelId="{1F2C6586-3B22-42FB-8EB6-7266359A07FA}">
      <dsp:nvSpPr>
        <dsp:cNvPr id="0" name=""/>
        <dsp:cNvSpPr/>
      </dsp:nvSpPr>
      <dsp:spPr>
        <a:xfrm>
          <a:off x="4891338" y="1476222"/>
          <a:ext cx="2143760" cy="7905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Char char="•"/>
          </a:pPr>
          <a:r>
            <a:rPr lang="en-US" sz="1800" kern="1200" dirty="0"/>
            <a:t>$84 million</a:t>
          </a:r>
        </a:p>
      </dsp:txBody>
      <dsp:txXfrm>
        <a:off x="4891338" y="1476222"/>
        <a:ext cx="2143760" cy="790560"/>
      </dsp:txXfrm>
    </dsp:sp>
    <dsp:sp modelId="{1D4209EF-BE26-4CC9-90F8-20FB56F0A477}">
      <dsp:nvSpPr>
        <dsp:cNvPr id="0" name=""/>
        <dsp:cNvSpPr/>
      </dsp:nvSpPr>
      <dsp:spPr>
        <a:xfrm>
          <a:off x="7335224" y="820060"/>
          <a:ext cx="2143760" cy="65616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t>Informal Complaints</a:t>
          </a:r>
        </a:p>
      </dsp:txBody>
      <dsp:txXfrm>
        <a:off x="7335224" y="820060"/>
        <a:ext cx="2143760" cy="656161"/>
      </dsp:txXfrm>
    </dsp:sp>
    <dsp:sp modelId="{E90D04EE-AF77-4ACD-8B4E-B137C022D23D}">
      <dsp:nvSpPr>
        <dsp:cNvPr id="0" name=""/>
        <dsp:cNvSpPr/>
      </dsp:nvSpPr>
      <dsp:spPr>
        <a:xfrm>
          <a:off x="7335224" y="1476222"/>
          <a:ext cx="2143760" cy="7905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ctr" defTabSz="800100">
            <a:lnSpc>
              <a:spcPct val="90000"/>
            </a:lnSpc>
            <a:spcBef>
              <a:spcPct val="0"/>
            </a:spcBef>
            <a:spcAft>
              <a:spcPct val="15000"/>
            </a:spcAft>
            <a:buChar char="•"/>
          </a:pPr>
          <a:r>
            <a:rPr lang="en-US" sz="1800" kern="1200" dirty="0"/>
            <a:t>$422  million</a:t>
          </a:r>
        </a:p>
      </dsp:txBody>
      <dsp:txXfrm>
        <a:off x="7335224" y="1476222"/>
        <a:ext cx="2143760" cy="7905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7F9D6E-A9E2-49C0-9266-45D0FD460090}">
      <dsp:nvSpPr>
        <dsp:cNvPr id="0" name=""/>
        <dsp:cNvSpPr/>
      </dsp:nvSpPr>
      <dsp:spPr>
        <a:xfrm>
          <a:off x="52" y="14720"/>
          <a:ext cx="5038007" cy="1209600"/>
        </a:xfrm>
        <a:prstGeom prst="rect">
          <a:avLst/>
        </a:prstGeom>
        <a:solidFill>
          <a:schemeClr val="accent2"/>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Subject to ERISA</a:t>
          </a:r>
        </a:p>
      </dsp:txBody>
      <dsp:txXfrm>
        <a:off x="52" y="14720"/>
        <a:ext cx="5038007" cy="1209600"/>
      </dsp:txXfrm>
    </dsp:sp>
    <dsp:sp modelId="{0C830B14-037B-40B2-8A7C-E92D6CE9C13C}">
      <dsp:nvSpPr>
        <dsp:cNvPr id="0" name=""/>
        <dsp:cNvSpPr/>
      </dsp:nvSpPr>
      <dsp:spPr>
        <a:xfrm>
          <a:off x="0" y="1239039"/>
          <a:ext cx="5038007" cy="184464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Corporations</a:t>
          </a:r>
        </a:p>
        <a:p>
          <a:pPr marL="228600" lvl="1" indent="-228600" algn="l" defTabSz="1066800">
            <a:lnSpc>
              <a:spcPct val="90000"/>
            </a:lnSpc>
            <a:spcBef>
              <a:spcPct val="0"/>
            </a:spcBef>
            <a:spcAft>
              <a:spcPct val="15000"/>
            </a:spcAft>
            <a:buChar char="•"/>
          </a:pPr>
          <a:r>
            <a:rPr lang="en-US" sz="2400" kern="1200" dirty="0"/>
            <a:t>Partnerships</a:t>
          </a:r>
        </a:p>
        <a:p>
          <a:pPr marL="228600" lvl="1" indent="-228600" algn="l" defTabSz="1066800">
            <a:lnSpc>
              <a:spcPct val="90000"/>
            </a:lnSpc>
            <a:spcBef>
              <a:spcPct val="0"/>
            </a:spcBef>
            <a:spcAft>
              <a:spcPct val="15000"/>
            </a:spcAft>
            <a:buChar char="•"/>
          </a:pPr>
          <a:r>
            <a:rPr lang="en-US" sz="2400" kern="1200" dirty="0"/>
            <a:t>Sole Proprietorships</a:t>
          </a:r>
        </a:p>
        <a:p>
          <a:pPr marL="228600" lvl="1" indent="-228600" algn="l" defTabSz="1066800">
            <a:lnSpc>
              <a:spcPct val="90000"/>
            </a:lnSpc>
            <a:spcBef>
              <a:spcPct val="0"/>
            </a:spcBef>
            <a:spcAft>
              <a:spcPct val="15000"/>
            </a:spcAft>
            <a:buChar char="•"/>
          </a:pPr>
          <a:r>
            <a:rPr lang="en-US" sz="2400" kern="1200" dirty="0"/>
            <a:t>Nonprofit organizations</a:t>
          </a:r>
        </a:p>
      </dsp:txBody>
      <dsp:txXfrm>
        <a:off x="0" y="1239039"/>
        <a:ext cx="5038007" cy="1844640"/>
      </dsp:txXfrm>
    </dsp:sp>
    <dsp:sp modelId="{2A233845-BC2F-4ACE-ABFB-A06D3F7B80CD}">
      <dsp:nvSpPr>
        <dsp:cNvPr id="0" name=""/>
        <dsp:cNvSpPr/>
      </dsp:nvSpPr>
      <dsp:spPr>
        <a:xfrm>
          <a:off x="5743381" y="14720"/>
          <a:ext cx="5038007" cy="1209600"/>
        </a:xfrm>
        <a:prstGeom prst="rect">
          <a:avLst/>
        </a:prstGeom>
        <a:solidFill>
          <a:schemeClr val="accent2"/>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Exempt from ERISA</a:t>
          </a:r>
        </a:p>
      </dsp:txBody>
      <dsp:txXfrm>
        <a:off x="5743381" y="14720"/>
        <a:ext cx="5038007" cy="1209600"/>
      </dsp:txXfrm>
    </dsp:sp>
    <dsp:sp modelId="{C02C7F59-2EC3-4E89-A100-2D51AE4BCAF0}">
      <dsp:nvSpPr>
        <dsp:cNvPr id="0" name=""/>
        <dsp:cNvSpPr/>
      </dsp:nvSpPr>
      <dsp:spPr>
        <a:xfrm>
          <a:off x="5743381" y="1224320"/>
          <a:ext cx="5038007" cy="184464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Governments</a:t>
          </a:r>
        </a:p>
        <a:p>
          <a:pPr marL="228600" lvl="1" indent="-228600" algn="l" defTabSz="1066800">
            <a:lnSpc>
              <a:spcPct val="90000"/>
            </a:lnSpc>
            <a:spcBef>
              <a:spcPct val="0"/>
            </a:spcBef>
            <a:spcAft>
              <a:spcPct val="15000"/>
            </a:spcAft>
            <a:buChar char="•"/>
          </a:pPr>
          <a:r>
            <a:rPr lang="en-US" sz="2400" kern="1200" dirty="0"/>
            <a:t>Churches</a:t>
          </a:r>
        </a:p>
      </dsp:txBody>
      <dsp:txXfrm>
        <a:off x="5743381" y="1224320"/>
        <a:ext cx="5038007" cy="18446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5D861E-6FEE-48A3-A771-66CB7DAE8D57}">
      <dsp:nvSpPr>
        <dsp:cNvPr id="0" name=""/>
        <dsp:cNvSpPr/>
      </dsp:nvSpPr>
      <dsp:spPr>
        <a:xfrm>
          <a:off x="343677" y="1112"/>
          <a:ext cx="3058320" cy="183499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Plan Document</a:t>
          </a:r>
        </a:p>
      </dsp:txBody>
      <dsp:txXfrm>
        <a:off x="343677" y="1112"/>
        <a:ext cx="3058320" cy="1834992"/>
      </dsp:txXfrm>
    </dsp:sp>
    <dsp:sp modelId="{4196EC79-0247-4FDB-AFD1-322DE028E54B}">
      <dsp:nvSpPr>
        <dsp:cNvPr id="0" name=""/>
        <dsp:cNvSpPr/>
      </dsp:nvSpPr>
      <dsp:spPr>
        <a:xfrm>
          <a:off x="3707829" y="1112"/>
          <a:ext cx="3058320" cy="183499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Reporting &amp; Disclosure</a:t>
          </a:r>
        </a:p>
      </dsp:txBody>
      <dsp:txXfrm>
        <a:off x="3707829" y="1112"/>
        <a:ext cx="3058320" cy="1834992"/>
      </dsp:txXfrm>
    </dsp:sp>
    <dsp:sp modelId="{E043CDC2-5FB4-4285-9CED-C8BFF1573FF4}">
      <dsp:nvSpPr>
        <dsp:cNvPr id="0" name=""/>
        <dsp:cNvSpPr/>
      </dsp:nvSpPr>
      <dsp:spPr>
        <a:xfrm>
          <a:off x="7071982" y="1112"/>
          <a:ext cx="3058320" cy="1834992"/>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Fiduciary Responsibility</a:t>
          </a:r>
        </a:p>
      </dsp:txBody>
      <dsp:txXfrm>
        <a:off x="7071982" y="1112"/>
        <a:ext cx="3058320" cy="1834992"/>
      </dsp:txXfrm>
    </dsp:sp>
    <dsp:sp modelId="{D485E235-7F99-4D1A-B518-E13ED51E1B0D}">
      <dsp:nvSpPr>
        <dsp:cNvPr id="0" name=""/>
        <dsp:cNvSpPr/>
      </dsp:nvSpPr>
      <dsp:spPr>
        <a:xfrm>
          <a:off x="343677" y="2141937"/>
          <a:ext cx="3058320" cy="183499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ACA</a:t>
          </a:r>
        </a:p>
      </dsp:txBody>
      <dsp:txXfrm>
        <a:off x="343677" y="2141937"/>
        <a:ext cx="3058320" cy="1834992"/>
      </dsp:txXfrm>
    </dsp:sp>
    <dsp:sp modelId="{A5FE5057-1B51-43E6-8F60-0314A0C5CE90}">
      <dsp:nvSpPr>
        <dsp:cNvPr id="0" name=""/>
        <dsp:cNvSpPr/>
      </dsp:nvSpPr>
      <dsp:spPr>
        <a:xfrm>
          <a:off x="3707829" y="2141937"/>
          <a:ext cx="3058320" cy="183499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COBRA</a:t>
          </a:r>
        </a:p>
      </dsp:txBody>
      <dsp:txXfrm>
        <a:off x="3707829" y="2141937"/>
        <a:ext cx="3058320" cy="1834992"/>
      </dsp:txXfrm>
    </dsp:sp>
    <dsp:sp modelId="{248CABEF-E1CD-4CC2-AAAF-FEF87563E9AB}">
      <dsp:nvSpPr>
        <dsp:cNvPr id="0" name=""/>
        <dsp:cNvSpPr/>
      </dsp:nvSpPr>
      <dsp:spPr>
        <a:xfrm>
          <a:off x="7071982" y="2141937"/>
          <a:ext cx="3058320" cy="183499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Group Health Plan Requirements</a:t>
          </a:r>
        </a:p>
      </dsp:txBody>
      <dsp:txXfrm>
        <a:off x="7071982" y="2141937"/>
        <a:ext cx="3058320" cy="18349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DD2B4F-4AB2-4752-87A4-E74B8330F3EC}">
      <dsp:nvSpPr>
        <dsp:cNvPr id="0" name=""/>
        <dsp:cNvSpPr/>
      </dsp:nvSpPr>
      <dsp:spPr>
        <a:xfrm>
          <a:off x="-3137990" y="-486106"/>
          <a:ext cx="3767015" cy="3767015"/>
        </a:xfrm>
        <a:prstGeom prst="blockArc">
          <a:avLst>
            <a:gd name="adj1" fmla="val 18900000"/>
            <a:gd name="adj2" fmla="val 2700000"/>
            <a:gd name="adj3" fmla="val 573"/>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658B80-4DBC-4D4E-9E70-BA2CBFE4DFF5}">
      <dsp:nvSpPr>
        <dsp:cNvPr id="0" name=""/>
        <dsp:cNvSpPr/>
      </dsp:nvSpPr>
      <dsp:spPr>
        <a:xfrm>
          <a:off x="513754" y="399265"/>
          <a:ext cx="7781526" cy="79841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3745"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ERISA requires every employee benefit plan to be established and maintained pursuant to a written plan document</a:t>
          </a:r>
        </a:p>
      </dsp:txBody>
      <dsp:txXfrm>
        <a:off x="513754" y="399265"/>
        <a:ext cx="7781526" cy="798419"/>
      </dsp:txXfrm>
    </dsp:sp>
    <dsp:sp modelId="{A29F4D24-487C-4F75-8DAA-94662F197D71}">
      <dsp:nvSpPr>
        <dsp:cNvPr id="0" name=""/>
        <dsp:cNvSpPr/>
      </dsp:nvSpPr>
      <dsp:spPr>
        <a:xfrm>
          <a:off x="14742" y="299463"/>
          <a:ext cx="998024" cy="99802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1CA8BCF-FB6F-4D95-9528-2A5FFFB89A69}">
      <dsp:nvSpPr>
        <dsp:cNvPr id="0" name=""/>
        <dsp:cNvSpPr/>
      </dsp:nvSpPr>
      <dsp:spPr>
        <a:xfrm>
          <a:off x="513754" y="1597118"/>
          <a:ext cx="7781526" cy="79841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3745"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t>The plan document must be provided to a participant or beneficiary no later than 30 days after a written request</a:t>
          </a:r>
        </a:p>
      </dsp:txBody>
      <dsp:txXfrm>
        <a:off x="513754" y="1597118"/>
        <a:ext cx="7781526" cy="798419"/>
      </dsp:txXfrm>
    </dsp:sp>
    <dsp:sp modelId="{E412919B-64D5-4FEE-AF4F-FC1AA1B0E469}">
      <dsp:nvSpPr>
        <dsp:cNvPr id="0" name=""/>
        <dsp:cNvSpPr/>
      </dsp:nvSpPr>
      <dsp:spPr>
        <a:xfrm>
          <a:off x="14742" y="1497315"/>
          <a:ext cx="998024" cy="99802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EE0386-4328-4828-84E9-F2E623EFC47A}">
      <dsp:nvSpPr>
        <dsp:cNvPr id="0" name=""/>
        <dsp:cNvSpPr/>
      </dsp:nvSpPr>
      <dsp:spPr>
        <a:xfrm>
          <a:off x="0" y="0"/>
          <a:ext cx="7712418" cy="550558"/>
        </a:xfrm>
        <a:prstGeom prst="rect">
          <a:avLst/>
        </a:prstGeom>
        <a:solidFill>
          <a:schemeClr val="accent2"/>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Common Compliance Issues</a:t>
          </a:r>
        </a:p>
      </dsp:txBody>
      <dsp:txXfrm>
        <a:off x="0" y="0"/>
        <a:ext cx="7712418" cy="550558"/>
      </dsp:txXfrm>
    </dsp:sp>
    <dsp:sp modelId="{DFA52EE0-ADD9-40CF-A0B4-E9593D3A03FF}">
      <dsp:nvSpPr>
        <dsp:cNvPr id="0" name=""/>
        <dsp:cNvSpPr/>
      </dsp:nvSpPr>
      <dsp:spPr>
        <a:xfrm>
          <a:off x="2144" y="550558"/>
          <a:ext cx="1704037" cy="11561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Undocumented arrangements – Flex Plans, HRAs and EAPs</a:t>
          </a:r>
        </a:p>
      </dsp:txBody>
      <dsp:txXfrm>
        <a:off x="2144" y="550558"/>
        <a:ext cx="1704037" cy="1156172"/>
      </dsp:txXfrm>
    </dsp:sp>
    <dsp:sp modelId="{F1662501-1C1A-4A5A-9D0B-73A0D2E2829F}">
      <dsp:nvSpPr>
        <dsp:cNvPr id="0" name=""/>
        <dsp:cNvSpPr/>
      </dsp:nvSpPr>
      <dsp:spPr>
        <a:xfrm>
          <a:off x="1706182" y="550558"/>
          <a:ext cx="1704037" cy="11561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Relying on “Certificate of Coverage” as the plan document for fully insured plans</a:t>
          </a:r>
        </a:p>
      </dsp:txBody>
      <dsp:txXfrm>
        <a:off x="1706182" y="550558"/>
        <a:ext cx="1704037" cy="1156172"/>
      </dsp:txXfrm>
    </dsp:sp>
    <dsp:sp modelId="{ACC90FA5-E00A-450F-9681-B8E13EFD03CF}">
      <dsp:nvSpPr>
        <dsp:cNvPr id="0" name=""/>
        <dsp:cNvSpPr/>
      </dsp:nvSpPr>
      <dsp:spPr>
        <a:xfrm>
          <a:off x="3410219" y="550558"/>
          <a:ext cx="1704037" cy="11561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Poor documentation of benefits for self-funded plans</a:t>
          </a:r>
        </a:p>
      </dsp:txBody>
      <dsp:txXfrm>
        <a:off x="3410219" y="550558"/>
        <a:ext cx="1704037" cy="1156172"/>
      </dsp:txXfrm>
    </dsp:sp>
    <dsp:sp modelId="{FECF345D-8ED7-454C-B6BB-FD8B54EBDFBA}">
      <dsp:nvSpPr>
        <dsp:cNvPr id="0" name=""/>
        <dsp:cNvSpPr/>
      </dsp:nvSpPr>
      <dsp:spPr>
        <a:xfrm>
          <a:off x="5114257" y="550558"/>
          <a:ext cx="2596016" cy="11561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Plan documents not properly amended for applicable law or benefit changes</a:t>
          </a:r>
        </a:p>
      </dsp:txBody>
      <dsp:txXfrm>
        <a:off x="5114257" y="550558"/>
        <a:ext cx="2596016" cy="1156172"/>
      </dsp:txXfrm>
    </dsp:sp>
    <dsp:sp modelId="{C12B46B9-FCDA-4C90-9518-5FABFD4D7EDF}">
      <dsp:nvSpPr>
        <dsp:cNvPr id="0" name=""/>
        <dsp:cNvSpPr/>
      </dsp:nvSpPr>
      <dsp:spPr>
        <a:xfrm>
          <a:off x="0" y="1706731"/>
          <a:ext cx="7712418" cy="12846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FA141-A47E-4203-9E76-334E330135A2}">
      <dsp:nvSpPr>
        <dsp:cNvPr id="0" name=""/>
        <dsp:cNvSpPr/>
      </dsp:nvSpPr>
      <dsp:spPr>
        <a:xfrm>
          <a:off x="0" y="19709"/>
          <a:ext cx="8596665" cy="616992"/>
        </a:xfrm>
        <a:prstGeom prst="round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Purpose is to communicate plan benefits, changes, rights and obligations to plan participants and beneficiaries</a:t>
          </a:r>
        </a:p>
      </dsp:txBody>
      <dsp:txXfrm>
        <a:off x="30119" y="49828"/>
        <a:ext cx="8536427" cy="556754"/>
      </dsp:txXfrm>
    </dsp:sp>
    <dsp:sp modelId="{FC84FBA7-1E81-4754-809B-DD4EAB792331}">
      <dsp:nvSpPr>
        <dsp:cNvPr id="0" name=""/>
        <dsp:cNvSpPr/>
      </dsp:nvSpPr>
      <dsp:spPr>
        <a:xfrm>
          <a:off x="0" y="631018"/>
          <a:ext cx="8596665" cy="616992"/>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Must be provided to plan participants and beneficiaries within 90 days of the effective date of coverage</a:t>
          </a:r>
        </a:p>
      </dsp:txBody>
      <dsp:txXfrm>
        <a:off x="30119" y="661137"/>
        <a:ext cx="8536427" cy="556754"/>
      </dsp:txXfrm>
    </dsp:sp>
    <dsp:sp modelId="{E3153306-7D2E-4F91-96F3-F1F73F64164B}">
      <dsp:nvSpPr>
        <dsp:cNvPr id="0" name=""/>
        <dsp:cNvSpPr/>
      </dsp:nvSpPr>
      <dsp:spPr>
        <a:xfrm>
          <a:off x="0" y="1261510"/>
          <a:ext cx="8596665" cy="616992"/>
        </a:xfrm>
        <a:prstGeom prst="round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Must be re-distributed every 5 years if there have been any changes, 10 years if there have been no changes</a:t>
          </a:r>
        </a:p>
      </dsp:txBody>
      <dsp:txXfrm>
        <a:off x="30119" y="1291629"/>
        <a:ext cx="8536427" cy="556754"/>
      </dsp:txXfrm>
    </dsp:sp>
    <dsp:sp modelId="{E5A7D8DA-9693-4BD0-B130-2145960D4FF4}">
      <dsp:nvSpPr>
        <dsp:cNvPr id="0" name=""/>
        <dsp:cNvSpPr/>
      </dsp:nvSpPr>
      <dsp:spPr>
        <a:xfrm>
          <a:off x="0" y="1892003"/>
          <a:ext cx="8596665" cy="616992"/>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SMM or updated SPD must be provided to plan participants and beneficiaries no later than 210 days after the end of the plan year in which the change is adopted, if no material reduction in benefits or 60 days after the effective date of the change if there is a material reduction in benefits</a:t>
          </a:r>
        </a:p>
      </dsp:txBody>
      <dsp:txXfrm>
        <a:off x="30119" y="1922122"/>
        <a:ext cx="8536427" cy="556754"/>
      </dsp:txXfrm>
    </dsp:sp>
    <dsp:sp modelId="{6844C43D-277B-42C7-B099-CDB7C7CA1047}">
      <dsp:nvSpPr>
        <dsp:cNvPr id="0" name=""/>
        <dsp:cNvSpPr/>
      </dsp:nvSpPr>
      <dsp:spPr>
        <a:xfrm>
          <a:off x="0" y="2522495"/>
          <a:ext cx="8596665" cy="6169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Best practice to distribute SPD with annual enrollment materials</a:t>
          </a:r>
        </a:p>
      </dsp:txBody>
      <dsp:txXfrm>
        <a:off x="30119" y="2552614"/>
        <a:ext cx="8536427" cy="55675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384EC2-86BC-4F0D-A44C-AB45DFDF895A}" type="datetimeFigureOut">
              <a:rPr lang="en-US" smtClean="0"/>
              <a:t>12/6/2023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D8BA00-1B1F-4E4E-89C8-CE707DC08880}" type="slidenum">
              <a:rPr lang="en-US" smtClean="0"/>
              <a:t>‹#›</a:t>
            </a:fld>
            <a:endParaRPr lang="en-US"/>
          </a:p>
        </p:txBody>
      </p:sp>
    </p:spTree>
    <p:extLst>
      <p:ext uri="{BB962C8B-B14F-4D97-AF65-F5344CB8AC3E}">
        <p14:creationId xmlns:p14="http://schemas.microsoft.com/office/powerpoint/2010/main" val="2532405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a:t>
            </a:fld>
            <a:endParaRPr lang="en-US"/>
          </a:p>
        </p:txBody>
      </p:sp>
    </p:spTree>
    <p:extLst>
      <p:ext uri="{BB962C8B-B14F-4D97-AF65-F5344CB8AC3E}">
        <p14:creationId xmlns:p14="http://schemas.microsoft.com/office/powerpoint/2010/main" val="119736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12</a:t>
            </a:fld>
            <a:endParaRPr lang="en-US"/>
          </a:p>
        </p:txBody>
      </p:sp>
    </p:spTree>
    <p:extLst>
      <p:ext uri="{BB962C8B-B14F-4D97-AF65-F5344CB8AC3E}">
        <p14:creationId xmlns:p14="http://schemas.microsoft.com/office/powerpoint/2010/main" val="2685619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13</a:t>
            </a:fld>
            <a:endParaRPr lang="en-US"/>
          </a:p>
        </p:txBody>
      </p:sp>
    </p:spTree>
    <p:extLst>
      <p:ext uri="{BB962C8B-B14F-4D97-AF65-F5344CB8AC3E}">
        <p14:creationId xmlns:p14="http://schemas.microsoft.com/office/powerpoint/2010/main" val="1007376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14</a:t>
            </a:fld>
            <a:endParaRPr lang="en-US"/>
          </a:p>
        </p:txBody>
      </p:sp>
    </p:spTree>
    <p:extLst>
      <p:ext uri="{BB962C8B-B14F-4D97-AF65-F5344CB8AC3E}">
        <p14:creationId xmlns:p14="http://schemas.microsoft.com/office/powerpoint/2010/main" val="3724420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15</a:t>
            </a:fld>
            <a:endParaRPr lang="en-US"/>
          </a:p>
        </p:txBody>
      </p:sp>
    </p:spTree>
    <p:extLst>
      <p:ext uri="{BB962C8B-B14F-4D97-AF65-F5344CB8AC3E}">
        <p14:creationId xmlns:p14="http://schemas.microsoft.com/office/powerpoint/2010/main" val="143890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16</a:t>
            </a:fld>
            <a:endParaRPr lang="en-US"/>
          </a:p>
        </p:txBody>
      </p:sp>
    </p:spTree>
    <p:extLst>
      <p:ext uri="{BB962C8B-B14F-4D97-AF65-F5344CB8AC3E}">
        <p14:creationId xmlns:p14="http://schemas.microsoft.com/office/powerpoint/2010/main" val="18324347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17</a:t>
            </a:fld>
            <a:endParaRPr lang="en-US"/>
          </a:p>
        </p:txBody>
      </p:sp>
    </p:spTree>
    <p:extLst>
      <p:ext uri="{BB962C8B-B14F-4D97-AF65-F5344CB8AC3E}">
        <p14:creationId xmlns:p14="http://schemas.microsoft.com/office/powerpoint/2010/main" val="3293971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18</a:t>
            </a:fld>
            <a:endParaRPr lang="en-US"/>
          </a:p>
        </p:txBody>
      </p:sp>
    </p:spTree>
    <p:extLst>
      <p:ext uri="{BB962C8B-B14F-4D97-AF65-F5344CB8AC3E}">
        <p14:creationId xmlns:p14="http://schemas.microsoft.com/office/powerpoint/2010/main" val="3013309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19</a:t>
            </a:fld>
            <a:endParaRPr lang="en-US"/>
          </a:p>
        </p:txBody>
      </p:sp>
    </p:spTree>
    <p:extLst>
      <p:ext uri="{BB962C8B-B14F-4D97-AF65-F5344CB8AC3E}">
        <p14:creationId xmlns:p14="http://schemas.microsoft.com/office/powerpoint/2010/main" val="1812398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20</a:t>
            </a:fld>
            <a:endParaRPr lang="en-US"/>
          </a:p>
        </p:txBody>
      </p:sp>
    </p:spTree>
    <p:extLst>
      <p:ext uri="{BB962C8B-B14F-4D97-AF65-F5344CB8AC3E}">
        <p14:creationId xmlns:p14="http://schemas.microsoft.com/office/powerpoint/2010/main" val="27902748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21</a:t>
            </a:fld>
            <a:endParaRPr lang="en-US"/>
          </a:p>
        </p:txBody>
      </p:sp>
    </p:spTree>
    <p:extLst>
      <p:ext uri="{BB962C8B-B14F-4D97-AF65-F5344CB8AC3E}">
        <p14:creationId xmlns:p14="http://schemas.microsoft.com/office/powerpoint/2010/main" val="298295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3</a:t>
            </a:fld>
            <a:endParaRPr lang="en-US"/>
          </a:p>
        </p:txBody>
      </p:sp>
    </p:spTree>
    <p:extLst>
      <p:ext uri="{BB962C8B-B14F-4D97-AF65-F5344CB8AC3E}">
        <p14:creationId xmlns:p14="http://schemas.microsoft.com/office/powerpoint/2010/main" val="1640429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22</a:t>
            </a:fld>
            <a:endParaRPr lang="en-US"/>
          </a:p>
        </p:txBody>
      </p:sp>
    </p:spTree>
    <p:extLst>
      <p:ext uri="{BB962C8B-B14F-4D97-AF65-F5344CB8AC3E}">
        <p14:creationId xmlns:p14="http://schemas.microsoft.com/office/powerpoint/2010/main" val="38082961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23</a:t>
            </a:fld>
            <a:endParaRPr lang="en-US"/>
          </a:p>
        </p:txBody>
      </p:sp>
    </p:spTree>
    <p:extLst>
      <p:ext uri="{BB962C8B-B14F-4D97-AF65-F5344CB8AC3E}">
        <p14:creationId xmlns:p14="http://schemas.microsoft.com/office/powerpoint/2010/main" val="2608726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25</a:t>
            </a:fld>
            <a:endParaRPr lang="en-US"/>
          </a:p>
        </p:txBody>
      </p:sp>
    </p:spTree>
    <p:extLst>
      <p:ext uri="{BB962C8B-B14F-4D97-AF65-F5344CB8AC3E}">
        <p14:creationId xmlns:p14="http://schemas.microsoft.com/office/powerpoint/2010/main" val="464042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26</a:t>
            </a:fld>
            <a:endParaRPr lang="en-US"/>
          </a:p>
        </p:txBody>
      </p:sp>
    </p:spTree>
    <p:extLst>
      <p:ext uri="{BB962C8B-B14F-4D97-AF65-F5344CB8AC3E}">
        <p14:creationId xmlns:p14="http://schemas.microsoft.com/office/powerpoint/2010/main" val="4171143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4</a:t>
            </a:fld>
            <a:endParaRPr lang="en-US"/>
          </a:p>
        </p:txBody>
      </p:sp>
    </p:spTree>
    <p:extLst>
      <p:ext uri="{BB962C8B-B14F-4D97-AF65-F5344CB8AC3E}">
        <p14:creationId xmlns:p14="http://schemas.microsoft.com/office/powerpoint/2010/main" val="2030537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5</a:t>
            </a:fld>
            <a:endParaRPr lang="en-US"/>
          </a:p>
        </p:txBody>
      </p:sp>
    </p:spTree>
    <p:extLst>
      <p:ext uri="{BB962C8B-B14F-4D97-AF65-F5344CB8AC3E}">
        <p14:creationId xmlns:p14="http://schemas.microsoft.com/office/powerpoint/2010/main" val="2026908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6</a:t>
            </a:fld>
            <a:endParaRPr lang="en-US"/>
          </a:p>
        </p:txBody>
      </p:sp>
    </p:spTree>
    <p:extLst>
      <p:ext uri="{BB962C8B-B14F-4D97-AF65-F5344CB8AC3E}">
        <p14:creationId xmlns:p14="http://schemas.microsoft.com/office/powerpoint/2010/main" val="1829986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7</a:t>
            </a:fld>
            <a:endParaRPr lang="en-US"/>
          </a:p>
        </p:txBody>
      </p:sp>
    </p:spTree>
    <p:extLst>
      <p:ext uri="{BB962C8B-B14F-4D97-AF65-F5344CB8AC3E}">
        <p14:creationId xmlns:p14="http://schemas.microsoft.com/office/powerpoint/2010/main" val="3124572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8</a:t>
            </a:fld>
            <a:endParaRPr lang="en-US"/>
          </a:p>
        </p:txBody>
      </p:sp>
    </p:spTree>
    <p:extLst>
      <p:ext uri="{BB962C8B-B14F-4D97-AF65-F5344CB8AC3E}">
        <p14:creationId xmlns:p14="http://schemas.microsoft.com/office/powerpoint/2010/main" val="839478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9</a:t>
            </a:fld>
            <a:endParaRPr lang="en-US"/>
          </a:p>
        </p:txBody>
      </p:sp>
    </p:spTree>
    <p:extLst>
      <p:ext uri="{BB962C8B-B14F-4D97-AF65-F5344CB8AC3E}">
        <p14:creationId xmlns:p14="http://schemas.microsoft.com/office/powerpoint/2010/main" val="3607079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D8BA00-1B1F-4E4E-89C8-CE707DC08880}" type="slidenum">
              <a:rPr lang="en-US" smtClean="0"/>
              <a:t>11</a:t>
            </a:fld>
            <a:endParaRPr lang="en-US"/>
          </a:p>
        </p:txBody>
      </p:sp>
    </p:spTree>
    <p:extLst>
      <p:ext uri="{BB962C8B-B14F-4D97-AF65-F5344CB8AC3E}">
        <p14:creationId xmlns:p14="http://schemas.microsoft.com/office/powerpoint/2010/main" val="281229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D1DA1-F0DC-F658-8CC7-808ECB091A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816B36-67D2-D693-7802-17771A356E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24CB7F-635E-9736-6959-81EC95D8AC43}"/>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5" name="Footer Placeholder 4">
            <a:extLst>
              <a:ext uri="{FF2B5EF4-FFF2-40B4-BE49-F238E27FC236}">
                <a16:creationId xmlns:a16="http://schemas.microsoft.com/office/drawing/2014/main" id="{53CB8719-F27F-A171-02A0-25D7808A7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19107B-CC99-0191-6F9E-58DBB18EFE1D}"/>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598813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4B2DA-3D4D-058E-A457-8C8A89AA9B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EC78CE-4DA4-6EC8-2258-B5478AAF49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7F7A1D-1946-032F-6EF9-668E5E7C940D}"/>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5" name="Footer Placeholder 4">
            <a:extLst>
              <a:ext uri="{FF2B5EF4-FFF2-40B4-BE49-F238E27FC236}">
                <a16:creationId xmlns:a16="http://schemas.microsoft.com/office/drawing/2014/main" id="{680202BC-2EA8-B033-A79C-91EB3F6564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016FF-B81D-300C-6BB9-C9D8FB7843A2}"/>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2626700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680205-00DD-794B-73F3-12FDC14DEA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F79EE3-10EB-9526-865C-18A755DFA4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ABF9BD-4053-9722-634C-9190248968FF}"/>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5" name="Footer Placeholder 4">
            <a:extLst>
              <a:ext uri="{FF2B5EF4-FFF2-40B4-BE49-F238E27FC236}">
                <a16:creationId xmlns:a16="http://schemas.microsoft.com/office/drawing/2014/main" id="{30495D0D-EEFA-998A-5ABA-8919D55929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1C767B-EB2C-0631-3D27-DC530F2A53EE}"/>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1970977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05C1BD-0F37-4256-8A8B-4968763ED8FB}"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3733412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19565-11E7-9BF0-D2C9-1AA389686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9F4776-5C73-72BE-E911-3FD8FB1CE4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78B815-C34C-6964-80DE-67F4656CB15F}"/>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5" name="Footer Placeholder 4">
            <a:extLst>
              <a:ext uri="{FF2B5EF4-FFF2-40B4-BE49-F238E27FC236}">
                <a16:creationId xmlns:a16="http://schemas.microsoft.com/office/drawing/2014/main" id="{3B3F29B9-A19F-D765-95F2-8B1CAB6893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82B12B-BAB7-6E18-DCA6-23C7E7E4B96D}"/>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255909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E6903-9EEC-1B90-E700-4AE4EB6D88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B4FB9D6-C29D-E3E5-7FFD-33EBE75C8B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C2A4B9-967E-1BEE-00C4-80B7BB9DEE29}"/>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5" name="Footer Placeholder 4">
            <a:extLst>
              <a:ext uri="{FF2B5EF4-FFF2-40B4-BE49-F238E27FC236}">
                <a16:creationId xmlns:a16="http://schemas.microsoft.com/office/drawing/2014/main" id="{1AE1008A-D1E0-5AB9-4ADF-559F5795C4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866E15-26E7-5C05-06B4-DFE4A5DC7F17}"/>
              </a:ext>
            </a:extLst>
          </p:cNvPr>
          <p:cNvSpPr>
            <a:spLocks noGrp="1"/>
          </p:cNvSpPr>
          <p:nvPr>
            <p:ph type="sldNum" sz="quarter" idx="12"/>
          </p:nvPr>
        </p:nvSpPr>
        <p:spPr/>
        <p:txBody>
          <a:bodyPr/>
          <a:lstStyle/>
          <a:p>
            <a:fld id="{5DCB8C5E-59E9-4F88-95CD-E3546FF00B43}" type="slidenum">
              <a:rPr lang="en-US" smtClean="0"/>
              <a:t>‹#›</a:t>
            </a:fld>
            <a:endParaRPr lang="en-US"/>
          </a:p>
        </p:txBody>
      </p:sp>
      <p:pic>
        <p:nvPicPr>
          <p:cNvPr id="7" name="Picture 6" descr="A black and purple logo">
            <a:extLst>
              <a:ext uri="{FF2B5EF4-FFF2-40B4-BE49-F238E27FC236}">
                <a16:creationId xmlns:a16="http://schemas.microsoft.com/office/drawing/2014/main" id="{39744E61-0B51-B727-F179-B868B4EAF0B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8465" r="2" b="13897"/>
          <a:stretch/>
        </p:blipFill>
        <p:spPr>
          <a:xfrm>
            <a:off x="9169499" y="-303338"/>
            <a:ext cx="3475350" cy="2350691"/>
          </a:xfrm>
          <a:prstGeom prst="rect">
            <a:avLst/>
          </a:prstGeom>
        </p:spPr>
      </p:pic>
    </p:spTree>
    <p:extLst>
      <p:ext uri="{BB962C8B-B14F-4D97-AF65-F5344CB8AC3E}">
        <p14:creationId xmlns:p14="http://schemas.microsoft.com/office/powerpoint/2010/main" val="271997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3A6B-1FAB-F253-797F-F9A47598F5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2C38A8-3D1E-C171-7DBB-1B9633A395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EAAB8D-EF31-33BA-F160-B48E271904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9F8797-7278-FA92-9535-DC17F0859156}"/>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6" name="Footer Placeholder 5">
            <a:extLst>
              <a:ext uri="{FF2B5EF4-FFF2-40B4-BE49-F238E27FC236}">
                <a16:creationId xmlns:a16="http://schemas.microsoft.com/office/drawing/2014/main" id="{04504256-3A57-2713-F867-4A703278C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09FABF-FD23-0E83-0413-90F3C3B3241F}"/>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1288187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F14CF-69B4-CC7E-571F-46BE9AEF8F6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1B9514-B3C1-BC6B-4E80-FC4737AFD8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0BC9D7-82C7-E22B-1F6C-5201D4F92D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AABA5E-7010-4E1A-C9D6-224D50BEF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4F8417-CC08-7F31-59AF-CDE5F148E5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26D8B0-AE2A-7969-E381-3D997A582F86}"/>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8" name="Footer Placeholder 7">
            <a:extLst>
              <a:ext uri="{FF2B5EF4-FFF2-40B4-BE49-F238E27FC236}">
                <a16:creationId xmlns:a16="http://schemas.microsoft.com/office/drawing/2014/main" id="{C7F55B46-AD92-E61D-1DF0-F14F0C8C400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9E0C29-5CD5-6A63-6449-7289E952167C}"/>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301879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B69F9-1A6C-8541-F252-C13FAA3083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DD6EBD-2587-450F-2C24-C4F9B728327B}"/>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4" name="Footer Placeholder 3">
            <a:extLst>
              <a:ext uri="{FF2B5EF4-FFF2-40B4-BE49-F238E27FC236}">
                <a16:creationId xmlns:a16="http://schemas.microsoft.com/office/drawing/2014/main" id="{387CFA40-73DA-4F73-FD2D-08162B18D8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E424C3-234A-B750-1960-8375BA35A8CD}"/>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435244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6AEB91-31D4-C4CC-6982-AE982C265A31}"/>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3" name="Footer Placeholder 2">
            <a:extLst>
              <a:ext uri="{FF2B5EF4-FFF2-40B4-BE49-F238E27FC236}">
                <a16:creationId xmlns:a16="http://schemas.microsoft.com/office/drawing/2014/main" id="{BB972B77-5744-3DB8-2CA5-D4AEC4CC0A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DB03F0-E596-1CFB-E3D0-2DB36E327984}"/>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3883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1DBF4-9E17-2FC4-0E49-DFCB2C844C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A3F20D-997B-C653-E38B-0D02ECEE74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CC71A9-1A88-A609-35FC-EC231074F9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EF047-0E4E-90E2-50A7-2B4EE1EECF35}"/>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6" name="Footer Placeholder 5">
            <a:extLst>
              <a:ext uri="{FF2B5EF4-FFF2-40B4-BE49-F238E27FC236}">
                <a16:creationId xmlns:a16="http://schemas.microsoft.com/office/drawing/2014/main" id="{182C4F19-E242-B4F0-094D-3865F6BEB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0EB77A-7505-7503-957B-5FFDE4E863DE}"/>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248540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8516A-0AFF-DB9A-2327-3B90E5746A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BC9FBA-F748-B881-1FFF-8E0BBDE537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722A84-A27B-6B53-A945-8C932C05F2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F739A0-3625-2A65-E028-7D18F62B020C}"/>
              </a:ext>
            </a:extLst>
          </p:cNvPr>
          <p:cNvSpPr>
            <a:spLocks noGrp="1"/>
          </p:cNvSpPr>
          <p:nvPr>
            <p:ph type="dt" sz="half" idx="10"/>
          </p:nvPr>
        </p:nvSpPr>
        <p:spPr/>
        <p:txBody>
          <a:bodyPr/>
          <a:lstStyle/>
          <a:p>
            <a:fld id="{2D05C1BD-0F37-4256-8A8B-4968763ED8FB}" type="datetimeFigureOut">
              <a:rPr lang="en-US" smtClean="0"/>
              <a:t>12/6/2023</a:t>
            </a:fld>
            <a:endParaRPr lang="en-US"/>
          </a:p>
        </p:txBody>
      </p:sp>
      <p:sp>
        <p:nvSpPr>
          <p:cNvPr id="6" name="Footer Placeholder 5">
            <a:extLst>
              <a:ext uri="{FF2B5EF4-FFF2-40B4-BE49-F238E27FC236}">
                <a16:creationId xmlns:a16="http://schemas.microsoft.com/office/drawing/2014/main" id="{1AB5ED2A-7EBD-8E5B-EC3B-B6AD9BA119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EEC712-95B7-0B61-3909-C3BB3E6F160B}"/>
              </a:ext>
            </a:extLst>
          </p:cNvPr>
          <p:cNvSpPr>
            <a:spLocks noGrp="1"/>
          </p:cNvSpPr>
          <p:nvPr>
            <p:ph type="sldNum" sz="quarter" idx="12"/>
          </p:nvPr>
        </p:nvSpPr>
        <p:spPr/>
        <p:txBody>
          <a:bodyPr/>
          <a:lstStyle/>
          <a:p>
            <a:fld id="{5DCB8C5E-59E9-4F88-95CD-E3546FF00B43}" type="slidenum">
              <a:rPr lang="en-US" smtClean="0"/>
              <a:t>‹#›</a:t>
            </a:fld>
            <a:endParaRPr lang="en-US"/>
          </a:p>
        </p:txBody>
      </p:sp>
    </p:spTree>
    <p:extLst>
      <p:ext uri="{BB962C8B-B14F-4D97-AF65-F5344CB8AC3E}">
        <p14:creationId xmlns:p14="http://schemas.microsoft.com/office/powerpoint/2010/main" val="9438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08D78-5D96-E5B6-EAB5-1AF154FF1B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FE2D27-A726-C900-EDFD-5F9B5AD6A4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EA9DB-05D0-4719-EBDF-360278BCD2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05C1BD-0F37-4256-8A8B-4968763ED8FB}" type="datetimeFigureOut">
              <a:rPr lang="en-US" smtClean="0"/>
              <a:t>12/6/2023</a:t>
            </a:fld>
            <a:endParaRPr lang="en-US"/>
          </a:p>
        </p:txBody>
      </p:sp>
      <p:sp>
        <p:nvSpPr>
          <p:cNvPr id="5" name="Footer Placeholder 4">
            <a:extLst>
              <a:ext uri="{FF2B5EF4-FFF2-40B4-BE49-F238E27FC236}">
                <a16:creationId xmlns:a16="http://schemas.microsoft.com/office/drawing/2014/main" id="{AC53C6EF-1BCB-90EE-B160-6BFB2DF5B5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C1B116-ED5A-9C2E-DA3D-B08A18530A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CB8C5E-59E9-4F88-95CD-E3546FF00B43}" type="slidenum">
              <a:rPr lang="en-US" smtClean="0"/>
              <a:t>‹#›</a:t>
            </a:fld>
            <a:endParaRPr lang="en-US"/>
          </a:p>
        </p:txBody>
      </p:sp>
      <p:sp>
        <p:nvSpPr>
          <p:cNvPr id="8" name="TextBox 7">
            <a:extLst>
              <a:ext uri="{FF2B5EF4-FFF2-40B4-BE49-F238E27FC236}">
                <a16:creationId xmlns:a16="http://schemas.microsoft.com/office/drawing/2014/main" id="{DF9678B6-B2EF-F221-18DE-83314548ED9D}"/>
              </a:ext>
            </a:extLst>
          </p:cNvPr>
          <p:cNvSpPr txBox="1"/>
          <p:nvPr userDrawn="1">
            <p:extLst>
              <p:ext uri="{1162E1C5-73C7-4A58-AE30-91384D911F3F}">
                <p184:classification xmlns:p184="http://schemas.microsoft.com/office/powerpoint/2018/4/main" val="ftr"/>
              </p:ext>
            </p:extLst>
          </p:nvPr>
        </p:nvSpPr>
        <p:spPr>
          <a:xfrm>
            <a:off x="5782437" y="6642100"/>
            <a:ext cx="655638"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Internal Use</a:t>
            </a:r>
          </a:p>
        </p:txBody>
      </p:sp>
    </p:spTree>
    <p:extLst>
      <p:ext uri="{BB962C8B-B14F-4D97-AF65-F5344CB8AC3E}">
        <p14:creationId xmlns:p14="http://schemas.microsoft.com/office/powerpoint/2010/main" val="429771747"/>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6.xml"/><Relationship Id="rId13" Type="http://schemas.openxmlformats.org/officeDocument/2006/relationships/diagramData" Target="../diagrams/data17.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17" Type="http://schemas.microsoft.com/office/2007/relationships/diagramDrawing" Target="../diagrams/drawing17.xml"/><Relationship Id="rId2" Type="http://schemas.openxmlformats.org/officeDocument/2006/relationships/notesSlide" Target="../notesSlides/notesSlide9.xml"/><Relationship Id="rId16" Type="http://schemas.openxmlformats.org/officeDocument/2006/relationships/diagramColors" Target="../diagrams/colors17.xml"/><Relationship Id="rId1" Type="http://schemas.openxmlformats.org/officeDocument/2006/relationships/slideLayout" Target="../slideLayouts/slideLayout2.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5" Type="http://schemas.openxmlformats.org/officeDocument/2006/relationships/diagramQuickStyle" Target="../diagrams/quickStyle17.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 Id="rId14" Type="http://schemas.openxmlformats.org/officeDocument/2006/relationships/diagramLayout" Target="../diagrams/layout17.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19.xml"/><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s>
</file>

<file path=ppt/slides/_rels/slide13.xml.rels><?xml version="1.0" encoding="UTF-8" standalone="yes"?>
<Relationships xmlns="http://schemas.openxmlformats.org/package/2006/relationships"><Relationship Id="rId8" Type="http://schemas.microsoft.com/office/2007/relationships/diagramDrawing" Target="../diagrams/drawing20.xml"/><Relationship Id="rId3" Type="http://schemas.openxmlformats.org/officeDocument/2006/relationships/image" Target="../media/image3.png"/><Relationship Id="rId7" Type="http://schemas.openxmlformats.org/officeDocument/2006/relationships/diagramColors" Target="../diagrams/colors2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20.xml"/><Relationship Id="rId5" Type="http://schemas.openxmlformats.org/officeDocument/2006/relationships/diagramLayout" Target="../diagrams/layout20.xml"/><Relationship Id="rId4" Type="http://schemas.openxmlformats.org/officeDocument/2006/relationships/diagramData" Target="../diagrams/data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chart" Target="../charts/chart1.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5.xml.rels><?xml version="1.0" encoding="UTF-8" standalone="yes"?>
<Relationships xmlns="http://schemas.openxmlformats.org/package/2006/relationships"><Relationship Id="rId8" Type="http://schemas.openxmlformats.org/officeDocument/2006/relationships/diagramData" Target="../diagrams/data27.xml"/><Relationship Id="rId3" Type="http://schemas.openxmlformats.org/officeDocument/2006/relationships/diagramData" Target="../diagrams/data26.xml"/><Relationship Id="rId7" Type="http://schemas.microsoft.com/office/2007/relationships/diagramDrawing" Target="../diagrams/drawing26.xml"/><Relationship Id="rId12" Type="http://schemas.microsoft.com/office/2007/relationships/diagramDrawing" Target="../diagrams/drawing27.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6.xml"/><Relationship Id="rId11" Type="http://schemas.openxmlformats.org/officeDocument/2006/relationships/diagramColors" Target="../diagrams/colors27.xml"/><Relationship Id="rId5" Type="http://schemas.openxmlformats.org/officeDocument/2006/relationships/diagramQuickStyle" Target="../diagrams/quickStyle26.xml"/><Relationship Id="rId10" Type="http://schemas.openxmlformats.org/officeDocument/2006/relationships/diagramQuickStyle" Target="../diagrams/quickStyle27.xml"/><Relationship Id="rId4" Type="http://schemas.openxmlformats.org/officeDocument/2006/relationships/diagramLayout" Target="../diagrams/layout26.xml"/><Relationship Id="rId9" Type="http://schemas.openxmlformats.org/officeDocument/2006/relationships/diagramLayout" Target="../diagrams/layout27.xml"/></Relationships>
</file>

<file path=ppt/slides/_rels/slide26.xml.rels><?xml version="1.0" encoding="UTF-8" standalone="yes"?>
<Relationships xmlns="http://schemas.openxmlformats.org/package/2006/relationships"><Relationship Id="rId3" Type="http://schemas.openxmlformats.org/officeDocument/2006/relationships/hyperlink" Target="mailto:laurenj@jbcpros.com" TargetMode="External"/><Relationship Id="rId2" Type="http://schemas.openxmlformats.org/officeDocument/2006/relationships/notesSlide" Target="../notesSlides/notesSlide23.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12.xml"/><Relationship Id="rId3" Type="http://schemas.openxmlformats.org/officeDocument/2006/relationships/diagramData" Target="../diagrams/data11.xml"/><Relationship Id="rId7" Type="http://schemas.microsoft.com/office/2007/relationships/diagramDrawing" Target="../diagrams/drawing11.xml"/><Relationship Id="rId12" Type="http://schemas.microsoft.com/office/2007/relationships/diagramDrawing" Target="../diagrams/drawing1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1.xml"/><Relationship Id="rId11" Type="http://schemas.openxmlformats.org/officeDocument/2006/relationships/diagramColors" Target="../diagrams/colors12.xml"/><Relationship Id="rId5" Type="http://schemas.openxmlformats.org/officeDocument/2006/relationships/diagramQuickStyle" Target="../diagrams/quickStyle11.xml"/><Relationship Id="rId10" Type="http://schemas.openxmlformats.org/officeDocument/2006/relationships/diagramQuickStyle" Target="../diagrams/quickStyle12.xml"/><Relationship Id="rId4" Type="http://schemas.openxmlformats.org/officeDocument/2006/relationships/diagramLayout" Target="../diagrams/layout11.xml"/><Relationship Id="rId9" Type="http://schemas.openxmlformats.org/officeDocument/2006/relationships/diagramLayout" Target="../diagrams/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21591CD-B6CE-2A5B-1AA6-A8C67C0DCA6F}"/>
              </a:ext>
            </a:extLst>
          </p:cNvPr>
          <p:cNvSpPr>
            <a:spLocks noGrp="1"/>
          </p:cNvSpPr>
          <p:nvPr>
            <p:ph type="subTitle" idx="1"/>
          </p:nvPr>
        </p:nvSpPr>
        <p:spPr>
          <a:xfrm>
            <a:off x="387694" y="4749365"/>
            <a:ext cx="10923638" cy="521109"/>
          </a:xfrm>
        </p:spPr>
        <p:txBody>
          <a:bodyPr>
            <a:noAutofit/>
          </a:bodyPr>
          <a:lstStyle/>
          <a:p>
            <a:pPr algn="l"/>
            <a:r>
              <a:rPr lang="en-US" sz="4000" dirty="0"/>
              <a:t>2024 Compliance Targets for </a:t>
            </a:r>
          </a:p>
          <a:p>
            <a:pPr algn="l"/>
            <a:r>
              <a:rPr lang="en-US" sz="4000" dirty="0"/>
              <a:t>Health &amp; Welfare Plans</a:t>
            </a:r>
          </a:p>
        </p:txBody>
      </p:sp>
      <p:pic>
        <p:nvPicPr>
          <p:cNvPr id="1026" name="Picture 2">
            <a:extLst>
              <a:ext uri="{FF2B5EF4-FFF2-40B4-BE49-F238E27FC236}">
                <a16:creationId xmlns:a16="http://schemas.microsoft.com/office/drawing/2014/main" id="{AE359429-C16A-3DFB-3C06-6A4728C846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01" r="701"/>
          <a:stretch/>
        </p:blipFill>
        <p:spPr bwMode="auto">
          <a:xfrm>
            <a:off x="20" y="3"/>
            <a:ext cx="6050260" cy="409166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48DC019-DE48-AACA-5175-6847A052ED40}"/>
              </a:ext>
            </a:extLst>
          </p:cNvPr>
          <p:cNvSpPr txBox="1"/>
          <p:nvPr/>
        </p:nvSpPr>
        <p:spPr>
          <a:xfrm>
            <a:off x="7545787" y="3244132"/>
            <a:ext cx="4190337" cy="646331"/>
          </a:xfrm>
          <a:prstGeom prst="rect">
            <a:avLst/>
          </a:prstGeom>
          <a:noFill/>
        </p:spPr>
        <p:txBody>
          <a:bodyPr wrap="square" rtlCol="0">
            <a:spAutoFit/>
          </a:bodyPr>
          <a:lstStyle/>
          <a:p>
            <a:pPr algn="ctr"/>
            <a:r>
              <a:rPr lang="en-US" dirty="0">
                <a:solidFill>
                  <a:schemeClr val="bg1"/>
                </a:solidFill>
              </a:rPr>
              <a:t>Lauren Johnson</a:t>
            </a:r>
          </a:p>
          <a:p>
            <a:pPr algn="ctr"/>
            <a:r>
              <a:rPr lang="en-US" dirty="0">
                <a:solidFill>
                  <a:schemeClr val="bg1"/>
                </a:solidFill>
              </a:rPr>
              <a:t>President/Owner</a:t>
            </a:r>
          </a:p>
        </p:txBody>
      </p:sp>
      <p:sp>
        <p:nvSpPr>
          <p:cNvPr id="2" name="TextBox 1">
            <a:extLst>
              <a:ext uri="{FF2B5EF4-FFF2-40B4-BE49-F238E27FC236}">
                <a16:creationId xmlns:a16="http://schemas.microsoft.com/office/drawing/2014/main" id="{470D2213-3C61-4747-3168-C2C8CBCCBCD8}"/>
              </a:ext>
            </a:extLst>
          </p:cNvPr>
          <p:cNvSpPr txBox="1"/>
          <p:nvPr/>
        </p:nvSpPr>
        <p:spPr>
          <a:xfrm>
            <a:off x="7043174" y="1767007"/>
            <a:ext cx="3552576" cy="1661993"/>
          </a:xfrm>
          <a:prstGeom prst="rect">
            <a:avLst/>
          </a:prstGeom>
          <a:noFill/>
          <a:ln>
            <a:solidFill>
              <a:schemeClr val="accent2"/>
            </a:solidFill>
          </a:ln>
        </p:spPr>
        <p:txBody>
          <a:bodyPr wrap="none" rtlCol="0">
            <a:spAutoFit/>
          </a:bodyPr>
          <a:lstStyle/>
          <a:p>
            <a:pPr algn="ctr"/>
            <a:r>
              <a:rPr lang="en-US" sz="2400" b="1" dirty="0"/>
              <a:t>Presented by:  </a:t>
            </a:r>
          </a:p>
          <a:p>
            <a:pPr algn="ctr"/>
            <a:endParaRPr lang="en-US" sz="2400" b="1" dirty="0"/>
          </a:p>
          <a:p>
            <a:pPr algn="ctr"/>
            <a:r>
              <a:rPr lang="en-US" dirty="0"/>
              <a:t>Lauren Johnson &amp; Deanna Sizemore</a:t>
            </a:r>
          </a:p>
          <a:p>
            <a:pPr algn="ctr"/>
            <a:r>
              <a:rPr lang="en-US" dirty="0"/>
              <a:t>NABIP Central Kentucky Chapter</a:t>
            </a:r>
          </a:p>
          <a:p>
            <a:pPr algn="ctr"/>
            <a:r>
              <a:rPr lang="en-US" dirty="0"/>
              <a:t>January 17, 2023</a:t>
            </a:r>
          </a:p>
        </p:txBody>
      </p:sp>
    </p:spTree>
    <p:extLst>
      <p:ext uri="{BB962C8B-B14F-4D97-AF65-F5344CB8AC3E}">
        <p14:creationId xmlns:p14="http://schemas.microsoft.com/office/powerpoint/2010/main" val="333871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11D9C-63D8-E27F-81FC-C14CFE689B3D}"/>
              </a:ext>
            </a:extLst>
          </p:cNvPr>
          <p:cNvSpPr>
            <a:spLocks noGrp="1"/>
          </p:cNvSpPr>
          <p:nvPr>
            <p:ph type="title"/>
          </p:nvPr>
        </p:nvSpPr>
        <p:spPr/>
        <p:txBody>
          <a:bodyPr/>
          <a:lstStyle/>
          <a:p>
            <a:r>
              <a:rPr lang="en-US" dirty="0"/>
              <a:t>Summary Annual Report (SAR)</a:t>
            </a:r>
          </a:p>
        </p:txBody>
      </p:sp>
      <p:graphicFrame>
        <p:nvGraphicFramePr>
          <p:cNvPr id="6" name="Diagram 5">
            <a:extLst>
              <a:ext uri="{FF2B5EF4-FFF2-40B4-BE49-F238E27FC236}">
                <a16:creationId xmlns:a16="http://schemas.microsoft.com/office/drawing/2014/main" id="{1E8C8632-8758-15C5-F3B9-B94C84DCFE6C}"/>
              </a:ext>
            </a:extLst>
          </p:cNvPr>
          <p:cNvGraphicFramePr/>
          <p:nvPr>
            <p:extLst>
              <p:ext uri="{D42A27DB-BD31-4B8C-83A1-F6EECF244321}">
                <p14:modId xmlns:p14="http://schemas.microsoft.com/office/powerpoint/2010/main" val="4231068171"/>
              </p:ext>
            </p:extLst>
          </p:nvPr>
        </p:nvGraphicFramePr>
        <p:xfrm>
          <a:off x="1851845" y="1518198"/>
          <a:ext cx="8488310" cy="32585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id="{12767C9A-4DF9-A869-D03A-3E8478293775}"/>
              </a:ext>
            </a:extLst>
          </p:cNvPr>
          <p:cNvGraphicFramePr/>
          <p:nvPr>
            <p:extLst>
              <p:ext uri="{D42A27DB-BD31-4B8C-83A1-F6EECF244321}">
                <p14:modId xmlns:p14="http://schemas.microsoft.com/office/powerpoint/2010/main" val="140914541"/>
              </p:ext>
            </p:extLst>
          </p:nvPr>
        </p:nvGraphicFramePr>
        <p:xfrm>
          <a:off x="1851844" y="4776939"/>
          <a:ext cx="8488309" cy="16126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67966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2250E-43F2-9F15-F920-0904A2C001BF}"/>
              </a:ext>
            </a:extLst>
          </p:cNvPr>
          <p:cNvSpPr>
            <a:spLocks noGrp="1"/>
          </p:cNvSpPr>
          <p:nvPr>
            <p:ph type="title"/>
          </p:nvPr>
        </p:nvSpPr>
        <p:spPr/>
        <p:txBody>
          <a:bodyPr/>
          <a:lstStyle/>
          <a:p>
            <a:r>
              <a:rPr lang="en-US" dirty="0"/>
              <a:t>HIPAA</a:t>
            </a:r>
          </a:p>
        </p:txBody>
      </p:sp>
      <p:graphicFrame>
        <p:nvGraphicFramePr>
          <p:cNvPr id="9" name="Diagram 8">
            <a:extLst>
              <a:ext uri="{FF2B5EF4-FFF2-40B4-BE49-F238E27FC236}">
                <a16:creationId xmlns:a16="http://schemas.microsoft.com/office/drawing/2014/main" id="{6760C2EC-E7DC-09D0-1D4B-6E59AAF58114}"/>
              </a:ext>
            </a:extLst>
          </p:cNvPr>
          <p:cNvGraphicFramePr/>
          <p:nvPr>
            <p:extLst>
              <p:ext uri="{D42A27DB-BD31-4B8C-83A1-F6EECF244321}">
                <p14:modId xmlns:p14="http://schemas.microsoft.com/office/powerpoint/2010/main" val="2333722292"/>
              </p:ext>
            </p:extLst>
          </p:nvPr>
        </p:nvGraphicFramePr>
        <p:xfrm>
          <a:off x="838200" y="1613609"/>
          <a:ext cx="5115648" cy="37990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 10">
            <a:extLst>
              <a:ext uri="{FF2B5EF4-FFF2-40B4-BE49-F238E27FC236}">
                <a16:creationId xmlns:a16="http://schemas.microsoft.com/office/drawing/2014/main" id="{ADF331F6-6C04-7E7C-CC93-9462B483DC0E}"/>
              </a:ext>
            </a:extLst>
          </p:cNvPr>
          <p:cNvGraphicFramePr/>
          <p:nvPr>
            <p:extLst>
              <p:ext uri="{D42A27DB-BD31-4B8C-83A1-F6EECF244321}">
                <p14:modId xmlns:p14="http://schemas.microsoft.com/office/powerpoint/2010/main" val="3245622378"/>
              </p:ext>
            </p:extLst>
          </p:nvPr>
        </p:nvGraphicFramePr>
        <p:xfrm>
          <a:off x="6445356" y="1613610"/>
          <a:ext cx="4800010" cy="379909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2" name="Diagram 11">
            <a:extLst>
              <a:ext uri="{FF2B5EF4-FFF2-40B4-BE49-F238E27FC236}">
                <a16:creationId xmlns:a16="http://schemas.microsoft.com/office/drawing/2014/main" id="{3096D6F1-7EEC-767D-78C7-016829599991}"/>
              </a:ext>
            </a:extLst>
          </p:cNvPr>
          <p:cNvGraphicFramePr/>
          <p:nvPr>
            <p:extLst>
              <p:ext uri="{D42A27DB-BD31-4B8C-83A1-F6EECF244321}">
                <p14:modId xmlns:p14="http://schemas.microsoft.com/office/powerpoint/2010/main" val="183076629"/>
              </p:ext>
            </p:extLst>
          </p:nvPr>
        </p:nvGraphicFramePr>
        <p:xfrm>
          <a:off x="1281083" y="5487066"/>
          <a:ext cx="9629833" cy="117412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46342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236E-F8E5-B1AE-B908-8A0C2E50A96A}"/>
              </a:ext>
            </a:extLst>
          </p:cNvPr>
          <p:cNvSpPr>
            <a:spLocks noGrp="1"/>
          </p:cNvSpPr>
          <p:nvPr>
            <p:ph type="title"/>
          </p:nvPr>
        </p:nvSpPr>
        <p:spPr/>
        <p:txBody>
          <a:bodyPr/>
          <a:lstStyle/>
          <a:p>
            <a:r>
              <a:rPr lang="en-US" dirty="0"/>
              <a:t>Affordable Care Act (ACA)</a:t>
            </a:r>
          </a:p>
        </p:txBody>
      </p:sp>
      <p:graphicFrame>
        <p:nvGraphicFramePr>
          <p:cNvPr id="5" name="Content Placeholder 4">
            <a:extLst>
              <a:ext uri="{FF2B5EF4-FFF2-40B4-BE49-F238E27FC236}">
                <a16:creationId xmlns:a16="http://schemas.microsoft.com/office/drawing/2014/main" id="{B9158D40-3409-B5F0-2E6E-4662C8E78225}"/>
              </a:ext>
            </a:extLst>
          </p:cNvPr>
          <p:cNvGraphicFramePr>
            <a:graphicFrameLocks noGrp="1"/>
          </p:cNvGraphicFramePr>
          <p:nvPr>
            <p:ph idx="1"/>
            <p:extLst>
              <p:ext uri="{D42A27DB-BD31-4B8C-83A1-F6EECF244321}">
                <p14:modId xmlns:p14="http://schemas.microsoft.com/office/powerpoint/2010/main" val="786625331"/>
              </p:ext>
            </p:extLst>
          </p:nvPr>
        </p:nvGraphicFramePr>
        <p:xfrm>
          <a:off x="1624180" y="2291767"/>
          <a:ext cx="8640956" cy="10050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CA9945F3-22B5-B724-7B3D-BD4F7FE64167}"/>
              </a:ext>
            </a:extLst>
          </p:cNvPr>
          <p:cNvSpPr txBox="1"/>
          <p:nvPr/>
        </p:nvSpPr>
        <p:spPr>
          <a:xfrm>
            <a:off x="2036245" y="1752022"/>
            <a:ext cx="7816819" cy="461665"/>
          </a:xfrm>
          <a:prstGeom prst="rect">
            <a:avLst/>
          </a:prstGeom>
          <a:noFill/>
          <a:ln>
            <a:solidFill>
              <a:srgbClr val="452B73"/>
            </a:solidFill>
          </a:ln>
        </p:spPr>
        <p:txBody>
          <a:bodyPr wrap="none" rtlCol="0">
            <a:spAutoFit/>
          </a:bodyPr>
          <a:lstStyle/>
          <a:p>
            <a:pPr algn="ctr"/>
            <a:r>
              <a:rPr lang="en-US" sz="2400" dirty="0"/>
              <a:t>DOL uses audit authority to enforce compliance with the ACA</a:t>
            </a:r>
          </a:p>
        </p:txBody>
      </p:sp>
      <p:graphicFrame>
        <p:nvGraphicFramePr>
          <p:cNvPr id="11" name="Diagram 10">
            <a:extLst>
              <a:ext uri="{FF2B5EF4-FFF2-40B4-BE49-F238E27FC236}">
                <a16:creationId xmlns:a16="http://schemas.microsoft.com/office/drawing/2014/main" id="{216D3A5A-CAD5-8ACE-F554-F37E2E47CD82}"/>
              </a:ext>
            </a:extLst>
          </p:cNvPr>
          <p:cNvGraphicFramePr/>
          <p:nvPr>
            <p:extLst>
              <p:ext uri="{D42A27DB-BD31-4B8C-83A1-F6EECF244321}">
                <p14:modId xmlns:p14="http://schemas.microsoft.com/office/powerpoint/2010/main" val="4034743960"/>
              </p:ext>
            </p:extLst>
          </p:nvPr>
        </p:nvGraphicFramePr>
        <p:xfrm>
          <a:off x="1624177" y="5207172"/>
          <a:ext cx="8640956" cy="108747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2" name="Table 12">
            <a:extLst>
              <a:ext uri="{FF2B5EF4-FFF2-40B4-BE49-F238E27FC236}">
                <a16:creationId xmlns:a16="http://schemas.microsoft.com/office/drawing/2014/main" id="{5FCE2574-2B82-0B24-E8C2-08C1C16845C6}"/>
              </a:ext>
            </a:extLst>
          </p:cNvPr>
          <p:cNvGraphicFramePr>
            <a:graphicFrameLocks noGrp="1"/>
          </p:cNvGraphicFramePr>
          <p:nvPr>
            <p:extLst>
              <p:ext uri="{D42A27DB-BD31-4B8C-83A1-F6EECF244321}">
                <p14:modId xmlns:p14="http://schemas.microsoft.com/office/powerpoint/2010/main" val="3063838025"/>
              </p:ext>
            </p:extLst>
          </p:nvPr>
        </p:nvGraphicFramePr>
        <p:xfrm>
          <a:off x="1624177" y="3412245"/>
          <a:ext cx="8640956" cy="1828800"/>
        </p:xfrm>
        <a:graphic>
          <a:graphicData uri="http://schemas.openxmlformats.org/drawingml/2006/table">
            <a:tbl>
              <a:tblPr firstRow="1" bandRow="1">
                <a:tableStyleId>{5C22544A-7EE6-4342-B048-85BDC9FD1C3A}</a:tableStyleId>
              </a:tblPr>
              <a:tblGrid>
                <a:gridCol w="4320478">
                  <a:extLst>
                    <a:ext uri="{9D8B030D-6E8A-4147-A177-3AD203B41FA5}">
                      <a16:colId xmlns:a16="http://schemas.microsoft.com/office/drawing/2014/main" val="1191012265"/>
                    </a:ext>
                  </a:extLst>
                </a:gridCol>
                <a:gridCol w="4320478">
                  <a:extLst>
                    <a:ext uri="{9D8B030D-6E8A-4147-A177-3AD203B41FA5}">
                      <a16:colId xmlns:a16="http://schemas.microsoft.com/office/drawing/2014/main" val="1701927803"/>
                    </a:ext>
                  </a:extLst>
                </a:gridCol>
              </a:tblGrid>
              <a:tr h="265652">
                <a:tc gridSpan="2">
                  <a:txBody>
                    <a:bodyPr/>
                    <a:lstStyle/>
                    <a:p>
                      <a:pPr algn="ctr"/>
                      <a:r>
                        <a:rPr lang="en-US" sz="1200" b="0" dirty="0"/>
                        <a:t>All Plans</a:t>
                      </a:r>
                    </a:p>
                  </a:txBody>
                  <a:tcPr/>
                </a:tc>
                <a:tc hMerge="1">
                  <a:txBody>
                    <a:bodyPr/>
                    <a:lstStyle/>
                    <a:p>
                      <a:endParaRPr lang="en-US" dirty="0"/>
                    </a:p>
                  </a:txBody>
                  <a:tcPr/>
                </a:tc>
                <a:extLst>
                  <a:ext uri="{0D108BD9-81ED-4DB2-BD59-A6C34878D82A}">
                    <a16:rowId xmlns:a16="http://schemas.microsoft.com/office/drawing/2014/main" val="1147083648"/>
                  </a:ext>
                </a:extLst>
              </a:tr>
              <a:tr h="442754">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Enrollment opportunities for children up to age 26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Coverage rescission rules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Lifetime and annual limits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Summary of Benefits &amp; Coverage (SBC)</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Marketplace Notice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W-2 reporting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285750" indent="-285750">
                        <a:buFont typeface="Arial" panose="020B0604020202020204" pitchFamily="34" charset="0"/>
                        <a:buChar char="•"/>
                      </a:pPr>
                      <a:endParaRPr lang="en-US" sz="1200" dirty="0"/>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Excessive waiting periods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Eligibility requirements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Cost-sharing limits on essential health benefits (out-of-pocket maximum)</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Form 1094/1095 reporting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PCORI Fees</a:t>
                      </a:r>
                    </a:p>
                    <a:p>
                      <a:pPr marL="0" indent="0">
                        <a:buFont typeface="Arial" panose="020B0604020202020204" pitchFamily="34" charset="0"/>
                        <a:buNone/>
                      </a:pPr>
                      <a:endParaRPr lang="en-US" sz="1200" dirty="0"/>
                    </a:p>
                  </a:txBody>
                  <a:tcPr/>
                </a:tc>
                <a:extLst>
                  <a:ext uri="{0D108BD9-81ED-4DB2-BD59-A6C34878D82A}">
                    <a16:rowId xmlns:a16="http://schemas.microsoft.com/office/drawing/2014/main" val="3469639725"/>
                  </a:ext>
                </a:extLst>
              </a:tr>
            </a:tbl>
          </a:graphicData>
        </a:graphic>
      </p:graphicFrame>
    </p:spTree>
    <p:extLst>
      <p:ext uri="{BB962C8B-B14F-4D97-AF65-F5344CB8AC3E}">
        <p14:creationId xmlns:p14="http://schemas.microsoft.com/office/powerpoint/2010/main" val="761204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6A7E0-CE05-4FCF-4213-1F55A6CC94E4}"/>
              </a:ext>
            </a:extLst>
          </p:cNvPr>
          <p:cNvSpPr>
            <a:spLocks noGrp="1"/>
          </p:cNvSpPr>
          <p:nvPr>
            <p:ph type="title"/>
          </p:nvPr>
        </p:nvSpPr>
        <p:spPr/>
        <p:txBody>
          <a:bodyPr/>
          <a:lstStyle/>
          <a:p>
            <a:r>
              <a:rPr lang="en-US" dirty="0"/>
              <a:t>Summary of Benefits &amp; Coverage (SBC)</a:t>
            </a:r>
          </a:p>
        </p:txBody>
      </p:sp>
      <p:sp>
        <p:nvSpPr>
          <p:cNvPr id="3" name="Content Placeholder 2">
            <a:extLst>
              <a:ext uri="{FF2B5EF4-FFF2-40B4-BE49-F238E27FC236}">
                <a16:creationId xmlns:a16="http://schemas.microsoft.com/office/drawing/2014/main" id="{BA1EE830-F531-622B-B8C4-E0C76BDFDF52}"/>
              </a:ext>
            </a:extLst>
          </p:cNvPr>
          <p:cNvSpPr>
            <a:spLocks noGrp="1"/>
          </p:cNvSpPr>
          <p:nvPr>
            <p:ph idx="1"/>
          </p:nvPr>
        </p:nvSpPr>
        <p:spPr>
          <a:xfrm>
            <a:off x="1155080" y="2080612"/>
            <a:ext cx="4128940" cy="2234162"/>
          </a:xfrm>
        </p:spPr>
        <p:txBody>
          <a:bodyPr>
            <a:normAutofit fontScale="77500" lnSpcReduction="20000"/>
          </a:bodyPr>
          <a:lstStyle/>
          <a:p>
            <a:pPr>
              <a:buFont typeface="Wingdings" panose="05000000000000000000" pitchFamily="2" charset="2"/>
              <a:buChar char="§"/>
            </a:pPr>
            <a:r>
              <a:rPr lang="en-US" dirty="0"/>
              <a:t>Prescribed format</a:t>
            </a:r>
          </a:p>
          <a:p>
            <a:pPr>
              <a:buFont typeface="Wingdings" panose="05000000000000000000" pitchFamily="2" charset="2"/>
              <a:buChar char="§"/>
            </a:pPr>
            <a:r>
              <a:rPr lang="en-US" dirty="0"/>
              <a:t>Required by the ACA</a:t>
            </a:r>
          </a:p>
          <a:p>
            <a:pPr>
              <a:buFont typeface="Wingdings" panose="05000000000000000000" pitchFamily="2" charset="2"/>
              <a:buChar char="§"/>
            </a:pPr>
            <a:r>
              <a:rPr lang="en-US" dirty="0"/>
              <a:t>Short summary of benefits and coverage under the plan</a:t>
            </a:r>
          </a:p>
          <a:p>
            <a:pPr>
              <a:buFont typeface="Wingdings" panose="05000000000000000000" pitchFamily="2" charset="2"/>
              <a:buChar char="§"/>
            </a:pPr>
            <a:r>
              <a:rPr lang="en-US" dirty="0"/>
              <a:t>Must be provided at enrollment, re-enrollment and upon request</a:t>
            </a:r>
          </a:p>
        </p:txBody>
      </p:sp>
      <p:pic>
        <p:nvPicPr>
          <p:cNvPr id="5" name="Picture 4">
            <a:extLst>
              <a:ext uri="{FF2B5EF4-FFF2-40B4-BE49-F238E27FC236}">
                <a16:creationId xmlns:a16="http://schemas.microsoft.com/office/drawing/2014/main" id="{F5D73247-08B9-D7E9-352B-DF25C39B85FD}"/>
              </a:ext>
            </a:extLst>
          </p:cNvPr>
          <p:cNvPicPr>
            <a:picLocks noChangeAspect="1"/>
          </p:cNvPicPr>
          <p:nvPr/>
        </p:nvPicPr>
        <p:blipFill>
          <a:blip r:embed="rId3"/>
          <a:stretch>
            <a:fillRect/>
          </a:stretch>
        </p:blipFill>
        <p:spPr>
          <a:xfrm>
            <a:off x="5001516" y="1753603"/>
            <a:ext cx="5138330" cy="3043902"/>
          </a:xfrm>
          <a:prstGeom prst="rect">
            <a:avLst/>
          </a:prstGeom>
        </p:spPr>
      </p:pic>
      <p:sp>
        <p:nvSpPr>
          <p:cNvPr id="6" name="TextBox 5">
            <a:extLst>
              <a:ext uri="{FF2B5EF4-FFF2-40B4-BE49-F238E27FC236}">
                <a16:creationId xmlns:a16="http://schemas.microsoft.com/office/drawing/2014/main" id="{32D31151-18AF-BA50-AC85-BE4C31E9B230}"/>
              </a:ext>
            </a:extLst>
          </p:cNvPr>
          <p:cNvSpPr txBox="1"/>
          <p:nvPr/>
        </p:nvSpPr>
        <p:spPr>
          <a:xfrm>
            <a:off x="1155080" y="4595130"/>
            <a:ext cx="8984766" cy="646331"/>
          </a:xfrm>
          <a:prstGeom prst="rect">
            <a:avLst/>
          </a:prstGeom>
          <a:noFill/>
          <a:ln>
            <a:solidFill>
              <a:srgbClr val="452B73"/>
            </a:solidFill>
          </a:ln>
        </p:spPr>
        <p:txBody>
          <a:bodyPr wrap="square" rtlCol="0">
            <a:spAutoFit/>
          </a:bodyPr>
          <a:lstStyle/>
          <a:p>
            <a:r>
              <a:rPr lang="en-US" dirty="0"/>
              <a:t>Employer must provide 60 days’ advance notice of any material modifications of plan terms or coverage not reflected in the most recent SBC.</a:t>
            </a:r>
          </a:p>
        </p:txBody>
      </p:sp>
      <p:graphicFrame>
        <p:nvGraphicFramePr>
          <p:cNvPr id="7" name="Diagram 6">
            <a:extLst>
              <a:ext uri="{FF2B5EF4-FFF2-40B4-BE49-F238E27FC236}">
                <a16:creationId xmlns:a16="http://schemas.microsoft.com/office/drawing/2014/main" id="{96328065-4D03-47BA-4FE1-608E234FD4A2}"/>
              </a:ext>
            </a:extLst>
          </p:cNvPr>
          <p:cNvGraphicFramePr/>
          <p:nvPr>
            <p:extLst>
              <p:ext uri="{D42A27DB-BD31-4B8C-83A1-F6EECF244321}">
                <p14:modId xmlns:p14="http://schemas.microsoft.com/office/powerpoint/2010/main" val="3563118519"/>
              </p:ext>
            </p:extLst>
          </p:nvPr>
        </p:nvGraphicFramePr>
        <p:xfrm>
          <a:off x="1155081" y="5390484"/>
          <a:ext cx="8984766" cy="8760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32049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236E-F8E5-B1AE-B908-8A0C2E50A96A}"/>
              </a:ext>
            </a:extLst>
          </p:cNvPr>
          <p:cNvSpPr>
            <a:spLocks noGrp="1"/>
          </p:cNvSpPr>
          <p:nvPr>
            <p:ph type="title"/>
          </p:nvPr>
        </p:nvSpPr>
        <p:spPr/>
        <p:txBody>
          <a:bodyPr/>
          <a:lstStyle/>
          <a:p>
            <a:r>
              <a:rPr lang="en-US" dirty="0"/>
              <a:t>Affordable Care Act (ACA)</a:t>
            </a:r>
          </a:p>
        </p:txBody>
      </p:sp>
      <p:graphicFrame>
        <p:nvGraphicFramePr>
          <p:cNvPr id="7" name="Content Placeholder 6">
            <a:extLst>
              <a:ext uri="{FF2B5EF4-FFF2-40B4-BE49-F238E27FC236}">
                <a16:creationId xmlns:a16="http://schemas.microsoft.com/office/drawing/2014/main" id="{E5243D39-7E69-E768-89FC-0D67679E85D2}"/>
              </a:ext>
            </a:extLst>
          </p:cNvPr>
          <p:cNvGraphicFramePr>
            <a:graphicFrameLocks noGrp="1"/>
          </p:cNvGraphicFramePr>
          <p:nvPr>
            <p:ph idx="1"/>
            <p:extLst>
              <p:ext uri="{D42A27DB-BD31-4B8C-83A1-F6EECF244321}">
                <p14:modId xmlns:p14="http://schemas.microsoft.com/office/powerpoint/2010/main" val="511612869"/>
              </p:ext>
            </p:extLst>
          </p:nvPr>
        </p:nvGraphicFramePr>
        <p:xfrm>
          <a:off x="1747567" y="2056268"/>
          <a:ext cx="8696865" cy="3150171"/>
        </p:xfrm>
        <a:graphic>
          <a:graphicData uri="http://schemas.openxmlformats.org/drawingml/2006/table">
            <a:tbl>
              <a:tblPr firstRow="1" bandRow="1">
                <a:tableStyleId>{5C22544A-7EE6-4342-B048-85BDC9FD1C3A}</a:tableStyleId>
              </a:tblPr>
              <a:tblGrid>
                <a:gridCol w="1739373">
                  <a:extLst>
                    <a:ext uri="{9D8B030D-6E8A-4147-A177-3AD203B41FA5}">
                      <a16:colId xmlns:a16="http://schemas.microsoft.com/office/drawing/2014/main" val="2545913053"/>
                    </a:ext>
                  </a:extLst>
                </a:gridCol>
                <a:gridCol w="1739373">
                  <a:extLst>
                    <a:ext uri="{9D8B030D-6E8A-4147-A177-3AD203B41FA5}">
                      <a16:colId xmlns:a16="http://schemas.microsoft.com/office/drawing/2014/main" val="1015059132"/>
                    </a:ext>
                  </a:extLst>
                </a:gridCol>
                <a:gridCol w="1739373">
                  <a:extLst>
                    <a:ext uri="{9D8B030D-6E8A-4147-A177-3AD203B41FA5}">
                      <a16:colId xmlns:a16="http://schemas.microsoft.com/office/drawing/2014/main" val="2411375616"/>
                    </a:ext>
                  </a:extLst>
                </a:gridCol>
                <a:gridCol w="1739373">
                  <a:extLst>
                    <a:ext uri="{9D8B030D-6E8A-4147-A177-3AD203B41FA5}">
                      <a16:colId xmlns:a16="http://schemas.microsoft.com/office/drawing/2014/main" val="1319024907"/>
                    </a:ext>
                  </a:extLst>
                </a:gridCol>
                <a:gridCol w="1739373">
                  <a:extLst>
                    <a:ext uri="{9D8B030D-6E8A-4147-A177-3AD203B41FA5}">
                      <a16:colId xmlns:a16="http://schemas.microsoft.com/office/drawing/2014/main" val="3443838113"/>
                    </a:ext>
                  </a:extLst>
                </a:gridCol>
              </a:tblGrid>
              <a:tr h="414438">
                <a:tc>
                  <a:txBody>
                    <a:bodyPr/>
                    <a:lstStyle/>
                    <a:p>
                      <a:endParaRPr lang="en-US" sz="1100"/>
                    </a:p>
                  </a:txBody>
                  <a:tcPr/>
                </a:tc>
                <a:tc>
                  <a:txBody>
                    <a:bodyPr/>
                    <a:lstStyle/>
                    <a:p>
                      <a:pPr algn="ctr"/>
                      <a:r>
                        <a:rPr lang="en-US" sz="1100" dirty="0"/>
                        <a:t>Fully Insured</a:t>
                      </a:r>
                    </a:p>
                    <a:p>
                      <a:pPr algn="ctr"/>
                      <a:r>
                        <a:rPr lang="en-US" sz="1100" dirty="0"/>
                        <a:t>&lt; 50 FTEs</a:t>
                      </a:r>
                    </a:p>
                  </a:txBody>
                  <a:tcPr/>
                </a:tc>
                <a:tc>
                  <a:txBody>
                    <a:bodyPr/>
                    <a:lstStyle/>
                    <a:p>
                      <a:pPr algn="ctr"/>
                      <a:r>
                        <a:rPr lang="en-US" sz="1100" dirty="0"/>
                        <a:t>Fully Insured</a:t>
                      </a:r>
                    </a:p>
                    <a:p>
                      <a:pPr algn="ctr"/>
                      <a:r>
                        <a:rPr lang="en-US" sz="1100" dirty="0"/>
                        <a:t>&gt; 50 FTEs</a:t>
                      </a:r>
                    </a:p>
                  </a:txBody>
                  <a:tcPr/>
                </a:tc>
                <a:tc>
                  <a:txBody>
                    <a:bodyPr/>
                    <a:lstStyle/>
                    <a:p>
                      <a:pPr algn="ctr"/>
                      <a:r>
                        <a:rPr lang="en-US" sz="1100" dirty="0"/>
                        <a:t>Self-Funded</a:t>
                      </a:r>
                    </a:p>
                    <a:p>
                      <a:pPr algn="ctr"/>
                      <a:r>
                        <a:rPr lang="en-US" sz="1100" dirty="0"/>
                        <a:t>&lt; 50 FTEs</a:t>
                      </a:r>
                    </a:p>
                  </a:txBody>
                  <a:tcPr/>
                </a:tc>
                <a:tc>
                  <a:txBody>
                    <a:bodyPr/>
                    <a:lstStyle/>
                    <a:p>
                      <a:pPr algn="ctr"/>
                      <a:r>
                        <a:rPr lang="en-US" sz="1100" dirty="0"/>
                        <a:t>Self-Funded</a:t>
                      </a:r>
                    </a:p>
                    <a:p>
                      <a:pPr algn="ctr"/>
                      <a:r>
                        <a:rPr lang="en-US" sz="1100" dirty="0"/>
                        <a:t>&gt; 50 FTEs</a:t>
                      </a:r>
                    </a:p>
                  </a:txBody>
                  <a:tcPr/>
                </a:tc>
                <a:extLst>
                  <a:ext uri="{0D108BD9-81ED-4DB2-BD59-A6C34878D82A}">
                    <a16:rowId xmlns:a16="http://schemas.microsoft.com/office/drawing/2014/main" val="4273931784"/>
                  </a:ext>
                </a:extLst>
              </a:tr>
              <a:tr h="592055">
                <a:tc>
                  <a:txBody>
                    <a:bodyPr/>
                    <a:lstStyle/>
                    <a:p>
                      <a:r>
                        <a:rPr lang="en-US" sz="1100" dirty="0"/>
                        <a:t>Forms to Employees</a:t>
                      </a:r>
                    </a:p>
                  </a:txBody>
                  <a:tcPr/>
                </a:tc>
                <a:tc>
                  <a:txBody>
                    <a:bodyPr/>
                    <a:lstStyle/>
                    <a:p>
                      <a:r>
                        <a:rPr lang="en-US" sz="1100" dirty="0"/>
                        <a:t>1095-B</a:t>
                      </a:r>
                    </a:p>
                  </a:txBody>
                  <a:tcPr/>
                </a:tc>
                <a:tc>
                  <a:txBody>
                    <a:bodyPr/>
                    <a:lstStyle/>
                    <a:p>
                      <a:r>
                        <a:rPr lang="en-US" sz="1100" dirty="0"/>
                        <a:t>1095-B/1095 – C(Parts I and II Only)</a:t>
                      </a:r>
                    </a:p>
                  </a:txBody>
                  <a:tcPr/>
                </a:tc>
                <a:tc>
                  <a:txBody>
                    <a:bodyPr/>
                    <a:lstStyle/>
                    <a:p>
                      <a:r>
                        <a:rPr lang="en-US" sz="1100" dirty="0"/>
                        <a:t>1095-B</a:t>
                      </a:r>
                    </a:p>
                  </a:txBody>
                  <a:tcPr/>
                </a:tc>
                <a:tc>
                  <a:txBody>
                    <a:bodyPr/>
                    <a:lstStyle/>
                    <a:p>
                      <a:r>
                        <a:rPr lang="en-US" sz="1100" dirty="0"/>
                        <a:t>1095-C (Parts, I, II and III)</a:t>
                      </a:r>
                    </a:p>
                  </a:txBody>
                  <a:tcPr/>
                </a:tc>
                <a:extLst>
                  <a:ext uri="{0D108BD9-81ED-4DB2-BD59-A6C34878D82A}">
                    <a16:rowId xmlns:a16="http://schemas.microsoft.com/office/drawing/2014/main" val="2337244559"/>
                  </a:ext>
                </a:extLst>
              </a:tr>
              <a:tr h="414438">
                <a:tc>
                  <a:txBody>
                    <a:bodyPr/>
                    <a:lstStyle/>
                    <a:p>
                      <a:r>
                        <a:rPr lang="en-US" sz="1100" dirty="0"/>
                        <a:t>Issued by</a:t>
                      </a:r>
                    </a:p>
                  </a:txBody>
                  <a:tcPr>
                    <a:lnB w="12700" cap="flat" cmpd="sng" algn="ctr">
                      <a:solidFill>
                        <a:schemeClr val="tx1"/>
                      </a:solidFill>
                      <a:prstDash val="solid"/>
                      <a:round/>
                      <a:headEnd type="none" w="med" len="med"/>
                      <a:tailEnd type="none" w="med" len="med"/>
                    </a:lnB>
                  </a:tcPr>
                </a:tc>
                <a:tc>
                  <a:txBody>
                    <a:bodyPr/>
                    <a:lstStyle/>
                    <a:p>
                      <a:r>
                        <a:rPr lang="en-US" sz="1100" dirty="0"/>
                        <a:t>Insurer</a:t>
                      </a:r>
                    </a:p>
                  </a:txBody>
                  <a:tcPr>
                    <a:lnB w="12700" cap="flat" cmpd="sng" algn="ctr">
                      <a:solidFill>
                        <a:schemeClr val="tx1"/>
                      </a:solidFill>
                      <a:prstDash val="solid"/>
                      <a:round/>
                      <a:headEnd type="none" w="med" len="med"/>
                      <a:tailEnd type="none" w="med" len="med"/>
                    </a:lnB>
                  </a:tcPr>
                </a:tc>
                <a:tc>
                  <a:txBody>
                    <a:bodyPr/>
                    <a:lstStyle/>
                    <a:p>
                      <a:r>
                        <a:rPr lang="en-US" sz="1100" dirty="0"/>
                        <a:t>Insurer/Plan Sponsor</a:t>
                      </a:r>
                    </a:p>
                  </a:txBody>
                  <a:tcPr>
                    <a:lnB w="12700" cap="flat" cmpd="sng" algn="ctr">
                      <a:solidFill>
                        <a:schemeClr val="tx1"/>
                      </a:solidFill>
                      <a:prstDash val="solid"/>
                      <a:round/>
                      <a:headEnd type="none" w="med" len="med"/>
                      <a:tailEnd type="none" w="med" len="med"/>
                    </a:lnB>
                  </a:tcPr>
                </a:tc>
                <a:tc>
                  <a:txBody>
                    <a:bodyPr/>
                    <a:lstStyle/>
                    <a:p>
                      <a:r>
                        <a:rPr lang="en-US" sz="1100" dirty="0"/>
                        <a:t>Plan Sponsor</a:t>
                      </a:r>
                    </a:p>
                  </a:txBody>
                  <a:tcPr>
                    <a:lnB w="12700" cap="flat" cmpd="sng" algn="ctr">
                      <a:solidFill>
                        <a:schemeClr val="tx1"/>
                      </a:solidFill>
                      <a:prstDash val="solid"/>
                      <a:round/>
                      <a:headEnd type="none" w="med" len="med"/>
                      <a:tailEnd type="none" w="med" len="med"/>
                    </a:lnB>
                  </a:tcPr>
                </a:tc>
                <a:tc>
                  <a:txBody>
                    <a:bodyPr/>
                    <a:lstStyle/>
                    <a:p>
                      <a:r>
                        <a:rPr lang="en-US" sz="1100" dirty="0"/>
                        <a:t>Plan Sponsor</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5129694"/>
                  </a:ext>
                </a:extLst>
              </a:tr>
              <a:tr h="1302520">
                <a:tc>
                  <a:txBody>
                    <a:bodyPr/>
                    <a:lstStyle/>
                    <a:p>
                      <a:r>
                        <a:rPr lang="en-US" sz="1100" dirty="0"/>
                        <a:t>Forms to IRS</a:t>
                      </a:r>
                    </a:p>
                  </a:txBody>
                  <a:tcPr>
                    <a:lnT w="12700" cap="flat" cmpd="sng" algn="ctr">
                      <a:solidFill>
                        <a:schemeClr val="tx1"/>
                      </a:solidFill>
                      <a:prstDash val="solid"/>
                      <a:round/>
                      <a:headEnd type="none" w="med" len="med"/>
                      <a:tailEnd type="none" w="med" len="med"/>
                    </a:lnT>
                  </a:tcPr>
                </a:tc>
                <a:tc>
                  <a:txBody>
                    <a:bodyPr/>
                    <a:lstStyle/>
                    <a:p>
                      <a:r>
                        <a:rPr lang="en-US" sz="1100" dirty="0"/>
                        <a:t>1094-B and copies of 1095-B</a:t>
                      </a:r>
                    </a:p>
                  </a:txBody>
                  <a:tcPr>
                    <a:lnT w="12700" cap="flat" cmpd="sng" algn="ctr">
                      <a:solidFill>
                        <a:schemeClr val="tx1"/>
                      </a:solidFill>
                      <a:prstDash val="solid"/>
                      <a:round/>
                      <a:headEnd type="none" w="med" len="med"/>
                      <a:tailEnd type="none" w="med" len="med"/>
                    </a:lnT>
                  </a:tcPr>
                </a:tc>
                <a:tc>
                  <a:txBody>
                    <a:bodyPr/>
                    <a:lstStyle/>
                    <a:p>
                      <a:r>
                        <a:rPr lang="en-US" sz="1100" dirty="0"/>
                        <a:t>1094-B and copies of 1095-B</a:t>
                      </a:r>
                    </a:p>
                    <a:p>
                      <a:endParaRPr lang="en-US" sz="1100" dirty="0"/>
                    </a:p>
                    <a:p>
                      <a:r>
                        <a:rPr lang="en-US" sz="1100" dirty="0"/>
                        <a:t>1095-C and copies of 1095-C</a:t>
                      </a:r>
                    </a:p>
                  </a:txBody>
                  <a:tcPr>
                    <a:lnT w="12700" cap="flat" cmpd="sng" algn="ctr">
                      <a:solidFill>
                        <a:schemeClr val="tx1"/>
                      </a:solidFill>
                      <a:prstDash val="solid"/>
                      <a:round/>
                      <a:headEnd type="none" w="med" len="med"/>
                      <a:tailEnd type="none" w="med" len="med"/>
                    </a:lnT>
                  </a:tcPr>
                </a:tc>
                <a:tc>
                  <a:txBody>
                    <a:bodyPr/>
                    <a:lstStyle/>
                    <a:p>
                      <a:r>
                        <a:rPr lang="en-US" sz="1100" dirty="0"/>
                        <a:t>1094-B and copies of 1095-B</a:t>
                      </a:r>
                    </a:p>
                  </a:txBody>
                  <a:tcPr>
                    <a:lnT w="12700" cap="flat" cmpd="sng" algn="ctr">
                      <a:solidFill>
                        <a:schemeClr val="tx1"/>
                      </a:solidFill>
                      <a:prstDash val="solid"/>
                      <a:round/>
                      <a:headEnd type="none" w="med" len="med"/>
                      <a:tailEnd type="none" w="med" len="med"/>
                    </a:lnT>
                  </a:tcPr>
                </a:tc>
                <a:tc>
                  <a:txBody>
                    <a:bodyPr/>
                    <a:lstStyle/>
                    <a:p>
                      <a:r>
                        <a:rPr lang="en-US" sz="1100" dirty="0"/>
                        <a:t>1094-C with copies of 1095-C</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72418835"/>
                  </a:ext>
                </a:extLst>
              </a:tr>
              <a:tr h="414438">
                <a:tc>
                  <a:txBody>
                    <a:bodyPr/>
                    <a:lstStyle/>
                    <a:p>
                      <a:r>
                        <a:rPr lang="en-US" sz="1100" dirty="0"/>
                        <a:t>Filed by</a:t>
                      </a:r>
                    </a:p>
                  </a:txBody>
                  <a:tcPr/>
                </a:tc>
                <a:tc>
                  <a:txBody>
                    <a:bodyPr/>
                    <a:lstStyle/>
                    <a:p>
                      <a:r>
                        <a:rPr lang="en-US" sz="1100" dirty="0"/>
                        <a:t>Insurer</a:t>
                      </a:r>
                    </a:p>
                  </a:txBody>
                  <a:tcPr/>
                </a:tc>
                <a:tc>
                  <a:txBody>
                    <a:bodyPr/>
                    <a:lstStyle/>
                    <a:p>
                      <a:r>
                        <a:rPr lang="en-US" sz="1100" dirty="0"/>
                        <a:t>Insurer/Plan Sponsor</a:t>
                      </a:r>
                    </a:p>
                  </a:txBody>
                  <a:tcPr/>
                </a:tc>
                <a:tc>
                  <a:txBody>
                    <a:bodyPr/>
                    <a:lstStyle/>
                    <a:p>
                      <a:r>
                        <a:rPr lang="en-US" sz="1100" dirty="0"/>
                        <a:t>Plan Sponsor</a:t>
                      </a:r>
                    </a:p>
                  </a:txBody>
                  <a:tcPr/>
                </a:tc>
                <a:tc>
                  <a:txBody>
                    <a:bodyPr/>
                    <a:lstStyle/>
                    <a:p>
                      <a:r>
                        <a:rPr lang="en-US" sz="1100" dirty="0"/>
                        <a:t>Plan Sponsor</a:t>
                      </a:r>
                    </a:p>
                  </a:txBody>
                  <a:tcPr/>
                </a:tc>
                <a:extLst>
                  <a:ext uri="{0D108BD9-81ED-4DB2-BD59-A6C34878D82A}">
                    <a16:rowId xmlns:a16="http://schemas.microsoft.com/office/drawing/2014/main" val="1988587230"/>
                  </a:ext>
                </a:extLst>
              </a:tr>
            </a:tbl>
          </a:graphicData>
        </a:graphic>
      </p:graphicFrame>
      <p:sp>
        <p:nvSpPr>
          <p:cNvPr id="8" name="TextBox 7">
            <a:extLst>
              <a:ext uri="{FF2B5EF4-FFF2-40B4-BE49-F238E27FC236}">
                <a16:creationId xmlns:a16="http://schemas.microsoft.com/office/drawing/2014/main" id="{DDD3E660-C9D7-A190-127D-3CB0D397F0F7}"/>
              </a:ext>
            </a:extLst>
          </p:cNvPr>
          <p:cNvSpPr txBox="1"/>
          <p:nvPr/>
        </p:nvSpPr>
        <p:spPr>
          <a:xfrm>
            <a:off x="1747567" y="1530825"/>
            <a:ext cx="8696865" cy="461665"/>
          </a:xfrm>
          <a:prstGeom prst="rect">
            <a:avLst/>
          </a:prstGeom>
          <a:noFill/>
          <a:ln>
            <a:solidFill>
              <a:srgbClr val="452B73"/>
            </a:solidFill>
          </a:ln>
        </p:spPr>
        <p:txBody>
          <a:bodyPr wrap="square" rtlCol="0">
            <a:spAutoFit/>
          </a:bodyPr>
          <a:lstStyle/>
          <a:p>
            <a:pPr algn="ctr"/>
            <a:r>
              <a:rPr lang="en-US" sz="2400" dirty="0"/>
              <a:t>Annual ACA Reporting                                                           </a:t>
            </a:r>
          </a:p>
        </p:txBody>
      </p:sp>
      <p:sp>
        <p:nvSpPr>
          <p:cNvPr id="9" name="TextBox 8">
            <a:extLst>
              <a:ext uri="{FF2B5EF4-FFF2-40B4-BE49-F238E27FC236}">
                <a16:creationId xmlns:a16="http://schemas.microsoft.com/office/drawing/2014/main" id="{9383E566-03FE-06D1-F5D2-E0F02F2F3FB6}"/>
              </a:ext>
            </a:extLst>
          </p:cNvPr>
          <p:cNvSpPr txBox="1"/>
          <p:nvPr/>
        </p:nvSpPr>
        <p:spPr>
          <a:xfrm>
            <a:off x="1644115" y="5264458"/>
            <a:ext cx="8574898" cy="923330"/>
          </a:xfrm>
          <a:prstGeom prst="rect">
            <a:avLst/>
          </a:prstGeom>
          <a:noFill/>
        </p:spPr>
        <p:txBody>
          <a:bodyPr wrap="square" rtlCol="0">
            <a:spAutoFit/>
          </a:bodyPr>
          <a:lstStyle/>
          <a:p>
            <a:r>
              <a:rPr lang="en-US" b="1" u="sng" dirty="0"/>
              <a:t>Note:</a:t>
            </a:r>
            <a:r>
              <a:rPr lang="en-US" b="1" dirty="0"/>
              <a:t>  </a:t>
            </a:r>
            <a:r>
              <a:rPr lang="en-US" dirty="0"/>
              <a:t>Effective with the 2023 reporting due in 2024, electronic filing is mandatory if employer is filing 10 or more returns in aggregate (includes Forms W-2s, 1099s and 1095s.</a:t>
            </a:r>
          </a:p>
        </p:txBody>
      </p:sp>
    </p:spTree>
    <p:extLst>
      <p:ext uri="{BB962C8B-B14F-4D97-AF65-F5344CB8AC3E}">
        <p14:creationId xmlns:p14="http://schemas.microsoft.com/office/powerpoint/2010/main" val="859561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E5726-BCBD-E5F7-60DA-D68A3898D9AA}"/>
              </a:ext>
            </a:extLst>
          </p:cNvPr>
          <p:cNvSpPr>
            <a:spLocks noGrp="1"/>
          </p:cNvSpPr>
          <p:nvPr>
            <p:ph type="title"/>
          </p:nvPr>
        </p:nvSpPr>
        <p:spPr/>
        <p:txBody>
          <a:bodyPr/>
          <a:lstStyle/>
          <a:p>
            <a:r>
              <a:rPr lang="en-US" dirty="0"/>
              <a:t>Consolidated Appropriations Act (CAA)</a:t>
            </a:r>
            <a:br>
              <a:rPr lang="en-US" dirty="0"/>
            </a:br>
            <a:r>
              <a:rPr lang="en-US" dirty="0"/>
              <a:t>of 2021</a:t>
            </a:r>
          </a:p>
        </p:txBody>
      </p:sp>
      <p:graphicFrame>
        <p:nvGraphicFramePr>
          <p:cNvPr id="14" name="Content Placeholder 13">
            <a:extLst>
              <a:ext uri="{FF2B5EF4-FFF2-40B4-BE49-F238E27FC236}">
                <a16:creationId xmlns:a16="http://schemas.microsoft.com/office/drawing/2014/main" id="{C8A5F177-E41D-F5AC-9F85-650EFF8FC85C}"/>
              </a:ext>
            </a:extLst>
          </p:cNvPr>
          <p:cNvGraphicFramePr>
            <a:graphicFrameLocks noGrp="1"/>
          </p:cNvGraphicFramePr>
          <p:nvPr>
            <p:ph idx="1"/>
            <p:extLst>
              <p:ext uri="{D42A27DB-BD31-4B8C-83A1-F6EECF244321}">
                <p14:modId xmlns:p14="http://schemas.microsoft.com/office/powerpoint/2010/main" val="887528910"/>
              </p:ext>
            </p:extLst>
          </p:nvPr>
        </p:nvGraphicFramePr>
        <p:xfrm>
          <a:off x="1722708" y="1380931"/>
          <a:ext cx="8746584" cy="29609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a:extLst>
              <a:ext uri="{FF2B5EF4-FFF2-40B4-BE49-F238E27FC236}">
                <a16:creationId xmlns:a16="http://schemas.microsoft.com/office/drawing/2014/main" id="{394CEB41-FA1A-5FF1-5569-CC90EF3FF2F7}"/>
              </a:ext>
            </a:extLst>
          </p:cNvPr>
          <p:cNvSpPr txBox="1"/>
          <p:nvPr/>
        </p:nvSpPr>
        <p:spPr>
          <a:xfrm>
            <a:off x="2079551" y="3697122"/>
            <a:ext cx="6652727" cy="523220"/>
          </a:xfrm>
          <a:prstGeom prst="rect">
            <a:avLst/>
          </a:prstGeom>
          <a:noFill/>
          <a:ln>
            <a:solidFill>
              <a:srgbClr val="452B73"/>
            </a:solidFill>
          </a:ln>
        </p:spPr>
        <p:txBody>
          <a:bodyPr wrap="square" rtlCol="0">
            <a:spAutoFit/>
          </a:bodyPr>
          <a:lstStyle/>
          <a:p>
            <a:pPr algn="ctr"/>
            <a:r>
              <a:rPr lang="en-US" sz="2800" dirty="0"/>
              <a:t>Putting the “F” in Fiduciary</a:t>
            </a:r>
          </a:p>
        </p:txBody>
      </p:sp>
      <p:sp>
        <p:nvSpPr>
          <p:cNvPr id="16" name="TextBox 15">
            <a:extLst>
              <a:ext uri="{FF2B5EF4-FFF2-40B4-BE49-F238E27FC236}">
                <a16:creationId xmlns:a16="http://schemas.microsoft.com/office/drawing/2014/main" id="{6C49EFAB-66DA-4540-B94A-0F9EFF981876}"/>
              </a:ext>
            </a:extLst>
          </p:cNvPr>
          <p:cNvSpPr txBox="1"/>
          <p:nvPr/>
        </p:nvSpPr>
        <p:spPr>
          <a:xfrm>
            <a:off x="1744532" y="4461406"/>
            <a:ext cx="7399175" cy="2031325"/>
          </a:xfrm>
          <a:prstGeom prst="rect">
            <a:avLst/>
          </a:prstGeom>
          <a:noFill/>
        </p:spPr>
        <p:txBody>
          <a:bodyPr wrap="square" rtlCol="0">
            <a:spAutoFit/>
          </a:bodyPr>
          <a:lstStyle/>
          <a:p>
            <a:pPr marL="285750" indent="-285750">
              <a:buFont typeface="Wingdings" panose="05000000000000000000" pitchFamily="2" charset="2"/>
              <a:buChar char="§"/>
            </a:pPr>
            <a:r>
              <a:rPr lang="en-US" dirty="0"/>
              <a:t>Lack of clarity before CAA for the role of Plan Sponsor as the Fiduciary under ERISA/PHSA</a:t>
            </a:r>
          </a:p>
          <a:p>
            <a:pPr marL="285750" indent="-285750">
              <a:buFont typeface="Wingdings" panose="05000000000000000000" pitchFamily="2" charset="2"/>
              <a:buChar char="§"/>
            </a:pPr>
            <a:r>
              <a:rPr lang="en-US" dirty="0"/>
              <a:t>Contracts that restrict Plan Sponsors from full access to their data</a:t>
            </a:r>
          </a:p>
          <a:p>
            <a:pPr marL="285750" indent="-285750">
              <a:buFont typeface="Wingdings" panose="05000000000000000000" pitchFamily="2" charset="2"/>
              <a:buChar char="§"/>
            </a:pPr>
            <a:r>
              <a:rPr lang="en-US" dirty="0"/>
              <a:t>Lack of transparency in pricing and benefit plan administration</a:t>
            </a:r>
          </a:p>
          <a:p>
            <a:pPr marL="285750" indent="-285750">
              <a:buFont typeface="Wingdings" panose="05000000000000000000" pitchFamily="2" charset="2"/>
              <a:buChar char="§"/>
            </a:pPr>
            <a:r>
              <a:rPr lang="en-US" dirty="0"/>
              <a:t>Accountability for services provided</a:t>
            </a:r>
          </a:p>
          <a:p>
            <a:pPr marL="285750" indent="-285750">
              <a:buFont typeface="Wingdings" panose="05000000000000000000" pitchFamily="2" charset="2"/>
              <a:buChar char="§"/>
            </a:pPr>
            <a:r>
              <a:rPr lang="en-US" dirty="0"/>
              <a:t>Need for more aggressive enforcement of the federal Mental Health Parity and Addiction Equity Act (MHPAEA)</a:t>
            </a:r>
          </a:p>
        </p:txBody>
      </p:sp>
    </p:spTree>
    <p:extLst>
      <p:ext uri="{BB962C8B-B14F-4D97-AF65-F5344CB8AC3E}">
        <p14:creationId xmlns:p14="http://schemas.microsoft.com/office/powerpoint/2010/main" val="3327530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41D8A-140E-5FC6-AC43-5C0F748B5F22}"/>
              </a:ext>
            </a:extLst>
          </p:cNvPr>
          <p:cNvSpPr>
            <a:spLocks noGrp="1"/>
          </p:cNvSpPr>
          <p:nvPr>
            <p:ph type="title"/>
          </p:nvPr>
        </p:nvSpPr>
        <p:spPr/>
        <p:txBody>
          <a:bodyPr/>
          <a:lstStyle/>
          <a:p>
            <a:r>
              <a:rPr lang="en-US" dirty="0"/>
              <a:t>Consolidated Appropriations Act (CAA)</a:t>
            </a:r>
            <a:br>
              <a:rPr lang="en-US" dirty="0"/>
            </a:br>
            <a:r>
              <a:rPr lang="en-US" dirty="0"/>
              <a:t>of 2021</a:t>
            </a:r>
          </a:p>
        </p:txBody>
      </p:sp>
      <p:graphicFrame>
        <p:nvGraphicFramePr>
          <p:cNvPr id="4" name="Table 4">
            <a:extLst>
              <a:ext uri="{FF2B5EF4-FFF2-40B4-BE49-F238E27FC236}">
                <a16:creationId xmlns:a16="http://schemas.microsoft.com/office/drawing/2014/main" id="{526F378C-EC4C-323C-2309-A2DE1768C008}"/>
              </a:ext>
            </a:extLst>
          </p:cNvPr>
          <p:cNvGraphicFramePr>
            <a:graphicFrameLocks noGrp="1"/>
          </p:cNvGraphicFramePr>
          <p:nvPr>
            <p:ph idx="1"/>
            <p:extLst>
              <p:ext uri="{D42A27DB-BD31-4B8C-83A1-F6EECF244321}">
                <p14:modId xmlns:p14="http://schemas.microsoft.com/office/powerpoint/2010/main" val="449636174"/>
              </p:ext>
            </p:extLst>
          </p:nvPr>
        </p:nvGraphicFramePr>
        <p:xfrm>
          <a:off x="1773410" y="2192560"/>
          <a:ext cx="8645180" cy="3556010"/>
        </p:xfrm>
        <a:graphic>
          <a:graphicData uri="http://schemas.openxmlformats.org/drawingml/2006/table">
            <a:tbl>
              <a:tblPr firstRow="1" bandRow="1">
                <a:tableStyleId>{5C22544A-7EE6-4342-B048-85BDC9FD1C3A}</a:tableStyleId>
              </a:tblPr>
              <a:tblGrid>
                <a:gridCol w="8645180">
                  <a:extLst>
                    <a:ext uri="{9D8B030D-6E8A-4147-A177-3AD203B41FA5}">
                      <a16:colId xmlns:a16="http://schemas.microsoft.com/office/drawing/2014/main" val="2548051022"/>
                    </a:ext>
                  </a:extLst>
                </a:gridCol>
              </a:tblGrid>
              <a:tr h="449894">
                <a:tc>
                  <a:txBody>
                    <a:bodyPr/>
                    <a:lstStyle/>
                    <a:p>
                      <a:pPr marL="0" indent="0" algn="ctr">
                        <a:buFont typeface="Arial" panose="020B0604020202020204" pitchFamily="34" charset="0"/>
                        <a:buNone/>
                      </a:pPr>
                      <a:r>
                        <a:rPr lang="en-US" dirty="0"/>
                        <a:t>Employer Fiduciary Responsibilities Across 4 Key Areas:</a:t>
                      </a:r>
                    </a:p>
                  </a:txBody>
                  <a:tcPr/>
                </a:tc>
                <a:extLst>
                  <a:ext uri="{0D108BD9-81ED-4DB2-BD59-A6C34878D82A}">
                    <a16:rowId xmlns:a16="http://schemas.microsoft.com/office/drawing/2014/main" val="1706379733"/>
                  </a:ext>
                </a:extLst>
              </a:tr>
              <a:tr h="776529">
                <a:tc>
                  <a:txBody>
                    <a:bodyPr/>
                    <a:lstStyle/>
                    <a:p>
                      <a:pPr marL="285750" indent="-285750">
                        <a:buFont typeface="Arial" panose="020B0604020202020204" pitchFamily="34" charset="0"/>
                        <a:buChar char="•"/>
                      </a:pPr>
                      <a:r>
                        <a:rPr lang="en-US" dirty="0"/>
                        <a:t>Removes gag clauses from service provider contracts on price and quality information</a:t>
                      </a:r>
                    </a:p>
                  </a:txBody>
                  <a:tcPr/>
                </a:tc>
                <a:extLst>
                  <a:ext uri="{0D108BD9-81ED-4DB2-BD59-A6C34878D82A}">
                    <a16:rowId xmlns:a16="http://schemas.microsoft.com/office/drawing/2014/main" val="1482579049"/>
                  </a:ext>
                </a:extLst>
              </a:tr>
              <a:tr h="776529">
                <a:tc>
                  <a:txBody>
                    <a:bodyPr/>
                    <a:lstStyle/>
                    <a:p>
                      <a:pPr marL="285750" indent="-285750">
                        <a:buFont typeface="Arial" panose="020B0604020202020204" pitchFamily="34" charset="0"/>
                        <a:buChar char="•"/>
                      </a:pPr>
                      <a:r>
                        <a:rPr lang="en-US" dirty="0"/>
                        <a:t>Establishes reporting requirements for prescription drugs and other medical spending</a:t>
                      </a:r>
                    </a:p>
                  </a:txBody>
                  <a:tcPr/>
                </a:tc>
                <a:extLst>
                  <a:ext uri="{0D108BD9-81ED-4DB2-BD59-A6C34878D82A}">
                    <a16:rowId xmlns:a16="http://schemas.microsoft.com/office/drawing/2014/main" val="2195657039"/>
                  </a:ext>
                </a:extLst>
              </a:tr>
              <a:tr h="776529">
                <a:tc>
                  <a:txBody>
                    <a:bodyPr/>
                    <a:lstStyle/>
                    <a:p>
                      <a:pPr marL="285750" indent="-285750">
                        <a:buFont typeface="Arial" panose="020B0604020202020204" pitchFamily="34" charset="0"/>
                        <a:buChar char="•"/>
                      </a:pPr>
                      <a:r>
                        <a:rPr lang="en-US" dirty="0"/>
                        <a:t>Requires the disclosure of direct and indirect compensation from all service providers</a:t>
                      </a:r>
                    </a:p>
                  </a:txBody>
                  <a:tcPr/>
                </a:tc>
                <a:extLst>
                  <a:ext uri="{0D108BD9-81ED-4DB2-BD59-A6C34878D82A}">
                    <a16:rowId xmlns:a16="http://schemas.microsoft.com/office/drawing/2014/main" val="3438989126"/>
                  </a:ext>
                </a:extLst>
              </a:tr>
              <a:tr h="776529">
                <a:tc>
                  <a:txBody>
                    <a:bodyPr/>
                    <a:lstStyle/>
                    <a:p>
                      <a:pPr marL="285750" indent="-285750">
                        <a:buFont typeface="Arial" panose="020B0604020202020204" pitchFamily="34" charset="0"/>
                        <a:buChar char="•"/>
                      </a:pPr>
                      <a:r>
                        <a:rPr lang="en-US" dirty="0"/>
                        <a:t>Requires annual Non-Quantitative Treatment Limitations (NQTL) analysis to demonstrate mental health parity</a:t>
                      </a:r>
                    </a:p>
                  </a:txBody>
                  <a:tcPr/>
                </a:tc>
                <a:extLst>
                  <a:ext uri="{0D108BD9-81ED-4DB2-BD59-A6C34878D82A}">
                    <a16:rowId xmlns:a16="http://schemas.microsoft.com/office/drawing/2014/main" val="53346414"/>
                  </a:ext>
                </a:extLst>
              </a:tr>
            </a:tbl>
          </a:graphicData>
        </a:graphic>
      </p:graphicFrame>
    </p:spTree>
    <p:extLst>
      <p:ext uri="{BB962C8B-B14F-4D97-AF65-F5344CB8AC3E}">
        <p14:creationId xmlns:p14="http://schemas.microsoft.com/office/powerpoint/2010/main" val="2635558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A9E52-4E4F-1D88-20D9-AA7D47CA6ED9}"/>
              </a:ext>
            </a:extLst>
          </p:cNvPr>
          <p:cNvSpPr>
            <a:spLocks noGrp="1"/>
          </p:cNvSpPr>
          <p:nvPr>
            <p:ph type="title"/>
          </p:nvPr>
        </p:nvSpPr>
        <p:spPr/>
        <p:txBody>
          <a:bodyPr>
            <a:normAutofit/>
          </a:bodyPr>
          <a:lstStyle/>
          <a:p>
            <a:r>
              <a:rPr lang="en-US" sz="4000" dirty="0"/>
              <a:t>Gag Clause Attestation</a:t>
            </a:r>
            <a:endParaRPr lang="en-US" dirty="0"/>
          </a:p>
        </p:txBody>
      </p:sp>
      <p:sp>
        <p:nvSpPr>
          <p:cNvPr id="3" name="Content Placeholder 2">
            <a:extLst>
              <a:ext uri="{FF2B5EF4-FFF2-40B4-BE49-F238E27FC236}">
                <a16:creationId xmlns:a16="http://schemas.microsoft.com/office/drawing/2014/main" id="{D2B5DC25-96C1-203A-A212-CCFFF7827ACD}"/>
              </a:ext>
            </a:extLst>
          </p:cNvPr>
          <p:cNvSpPr>
            <a:spLocks noGrp="1"/>
          </p:cNvSpPr>
          <p:nvPr>
            <p:ph idx="1"/>
          </p:nvPr>
        </p:nvSpPr>
        <p:spPr>
          <a:xfrm>
            <a:off x="1521396" y="1898428"/>
            <a:ext cx="6096690" cy="4309350"/>
          </a:xfrm>
          <a:ln>
            <a:solidFill>
              <a:schemeClr val="accent1"/>
            </a:solidFill>
          </a:ln>
        </p:spPr>
        <p:txBody>
          <a:bodyPr>
            <a:noAutofit/>
          </a:bodyPr>
          <a:lstStyle/>
          <a:p>
            <a:pPr marL="0" indent="0">
              <a:buSzPct val="84000"/>
              <a:buNone/>
            </a:pPr>
            <a:r>
              <a:rPr lang="en-US" sz="1700" dirty="0"/>
              <a:t>Contracts with service providers cannot restrict (directly or indirectly) the Plan Sponsor’s access to provider-specific cost or quality of care information necessary to meet their </a:t>
            </a:r>
            <a:r>
              <a:rPr lang="en-US" sz="1700" b="1" u="sng" dirty="0"/>
              <a:t>fiduciary duties</a:t>
            </a:r>
            <a:r>
              <a:rPr lang="en-US" sz="1700" dirty="0"/>
              <a:t>:</a:t>
            </a:r>
          </a:p>
          <a:p>
            <a:pPr>
              <a:buSzPct val="84000"/>
              <a:buFont typeface="Arial" panose="020B0604020202020204" pitchFamily="34" charset="0"/>
              <a:buChar char="•"/>
            </a:pPr>
            <a:r>
              <a:rPr lang="en-US" sz="1700" dirty="0"/>
              <a:t>Operate the plan solely in the best interest of participants and beneficiaries</a:t>
            </a:r>
          </a:p>
          <a:p>
            <a:pPr>
              <a:buSzPct val="84000"/>
              <a:buFont typeface="Arial" panose="020B0604020202020204" pitchFamily="34" charset="0"/>
              <a:buChar char="•"/>
            </a:pPr>
            <a:r>
              <a:rPr lang="en-US" sz="1700" dirty="0"/>
              <a:t>Verify that claims are properly processed and paid</a:t>
            </a:r>
          </a:p>
          <a:p>
            <a:pPr>
              <a:buSzPct val="84000"/>
              <a:buFont typeface="Arial" panose="020B0604020202020204" pitchFamily="34" charset="0"/>
              <a:buChar char="•"/>
            </a:pPr>
            <a:r>
              <a:rPr lang="en-US" sz="1700" dirty="0"/>
              <a:t>Identify waste and fraud through comparative analytics</a:t>
            </a:r>
          </a:p>
          <a:p>
            <a:pPr>
              <a:buSzPct val="84000"/>
              <a:buFont typeface="Arial" panose="020B0604020202020204" pitchFamily="34" charset="0"/>
              <a:buChar char="•"/>
            </a:pPr>
            <a:r>
              <a:rPr lang="en-US" sz="1700" dirty="0"/>
              <a:t>Verify that fees associated with the plan are reasonable</a:t>
            </a:r>
          </a:p>
          <a:p>
            <a:pPr>
              <a:buSzPct val="84000"/>
              <a:buFont typeface="Arial" panose="020B0604020202020204" pitchFamily="34" charset="0"/>
              <a:buChar char="•"/>
            </a:pPr>
            <a:r>
              <a:rPr lang="en-US" sz="1700" dirty="0"/>
              <a:t>Provide participants and beneficiaries with access to information to make informed, cost-effective healthcare decisions</a:t>
            </a:r>
          </a:p>
          <a:p>
            <a:pPr>
              <a:buSzPct val="84000"/>
              <a:buFont typeface="Arial" panose="020B0604020202020204" pitchFamily="34" charset="0"/>
              <a:buChar char="•"/>
            </a:pPr>
            <a:endParaRPr lang="en-US" sz="1600" dirty="0"/>
          </a:p>
        </p:txBody>
      </p:sp>
      <p:sp>
        <p:nvSpPr>
          <p:cNvPr id="4" name="TextBox 3">
            <a:extLst>
              <a:ext uri="{FF2B5EF4-FFF2-40B4-BE49-F238E27FC236}">
                <a16:creationId xmlns:a16="http://schemas.microsoft.com/office/drawing/2014/main" id="{E4EEADEE-1E52-8D67-BED9-D49DED660AA4}"/>
              </a:ext>
            </a:extLst>
          </p:cNvPr>
          <p:cNvSpPr txBox="1"/>
          <p:nvPr/>
        </p:nvSpPr>
        <p:spPr>
          <a:xfrm>
            <a:off x="7929101" y="2421009"/>
            <a:ext cx="2646790" cy="1323439"/>
          </a:xfrm>
          <a:prstGeom prst="rect">
            <a:avLst/>
          </a:prstGeom>
          <a:solidFill>
            <a:srgbClr val="002060"/>
          </a:solidFill>
        </p:spPr>
        <p:txBody>
          <a:bodyPr wrap="square" rtlCol="0">
            <a:spAutoFit/>
          </a:bodyPr>
          <a:lstStyle/>
          <a:p>
            <a:r>
              <a:rPr lang="en-US" sz="2000" dirty="0">
                <a:solidFill>
                  <a:schemeClr val="bg1"/>
                </a:solidFill>
              </a:rPr>
              <a:t>Plan Sponsors are required to attest annually starting 12/31/2023</a:t>
            </a:r>
          </a:p>
        </p:txBody>
      </p:sp>
      <p:sp>
        <p:nvSpPr>
          <p:cNvPr id="5" name="TextBox 4">
            <a:extLst>
              <a:ext uri="{FF2B5EF4-FFF2-40B4-BE49-F238E27FC236}">
                <a16:creationId xmlns:a16="http://schemas.microsoft.com/office/drawing/2014/main" id="{03FC47CE-7C9C-D927-CA3B-3F47829D8283}"/>
              </a:ext>
            </a:extLst>
          </p:cNvPr>
          <p:cNvSpPr txBox="1"/>
          <p:nvPr/>
        </p:nvSpPr>
        <p:spPr>
          <a:xfrm>
            <a:off x="7929100" y="4145733"/>
            <a:ext cx="2646791" cy="1631216"/>
          </a:xfrm>
          <a:prstGeom prst="rect">
            <a:avLst/>
          </a:prstGeom>
          <a:solidFill>
            <a:srgbClr val="002060"/>
          </a:solidFill>
        </p:spPr>
        <p:txBody>
          <a:bodyPr wrap="square" rtlCol="0">
            <a:spAutoFit/>
          </a:bodyPr>
          <a:lstStyle/>
          <a:p>
            <a:r>
              <a:rPr lang="en-US" sz="2000" dirty="0">
                <a:solidFill>
                  <a:schemeClr val="bg1"/>
                </a:solidFill>
              </a:rPr>
              <a:t>Plan Sponsors should ensure they have documented their due diligence and can attest truthfully</a:t>
            </a:r>
          </a:p>
        </p:txBody>
      </p:sp>
    </p:spTree>
    <p:extLst>
      <p:ext uri="{BB962C8B-B14F-4D97-AF65-F5344CB8AC3E}">
        <p14:creationId xmlns:p14="http://schemas.microsoft.com/office/powerpoint/2010/main" val="3020367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E5726-BCBD-E5F7-60DA-D68A3898D9AA}"/>
              </a:ext>
            </a:extLst>
          </p:cNvPr>
          <p:cNvSpPr>
            <a:spLocks noGrp="1"/>
          </p:cNvSpPr>
          <p:nvPr>
            <p:ph type="title"/>
          </p:nvPr>
        </p:nvSpPr>
        <p:spPr/>
        <p:txBody>
          <a:bodyPr>
            <a:normAutofit/>
          </a:bodyPr>
          <a:lstStyle/>
          <a:p>
            <a:r>
              <a:rPr lang="en-US" sz="4000" dirty="0"/>
              <a:t>Compensation Disclosure Requirement</a:t>
            </a:r>
            <a:endParaRPr lang="en-US" dirty="0"/>
          </a:p>
        </p:txBody>
      </p:sp>
      <p:sp>
        <p:nvSpPr>
          <p:cNvPr id="4" name="Content Placeholder 3">
            <a:extLst>
              <a:ext uri="{FF2B5EF4-FFF2-40B4-BE49-F238E27FC236}">
                <a16:creationId xmlns:a16="http://schemas.microsoft.com/office/drawing/2014/main" id="{7925B3E6-D75D-557C-7951-48673907E4A6}"/>
              </a:ext>
            </a:extLst>
          </p:cNvPr>
          <p:cNvSpPr>
            <a:spLocks noGrp="1"/>
          </p:cNvSpPr>
          <p:nvPr>
            <p:ph idx="1"/>
          </p:nvPr>
        </p:nvSpPr>
        <p:spPr/>
        <p:txBody>
          <a:bodyPr/>
          <a:lstStyle/>
          <a:p>
            <a:endParaRPr lang="en-US" dirty="0"/>
          </a:p>
          <a:p>
            <a:pPr marL="0" indent="0">
              <a:buNone/>
            </a:pPr>
            <a:endParaRPr lang="en-US" dirty="0"/>
          </a:p>
        </p:txBody>
      </p:sp>
      <p:graphicFrame>
        <p:nvGraphicFramePr>
          <p:cNvPr id="7" name="Diagram 6">
            <a:extLst>
              <a:ext uri="{FF2B5EF4-FFF2-40B4-BE49-F238E27FC236}">
                <a16:creationId xmlns:a16="http://schemas.microsoft.com/office/drawing/2014/main" id="{69EB9118-E943-CD9C-8088-6B8322C7D746}"/>
              </a:ext>
            </a:extLst>
          </p:cNvPr>
          <p:cNvGraphicFramePr/>
          <p:nvPr>
            <p:extLst>
              <p:ext uri="{D42A27DB-BD31-4B8C-83A1-F6EECF244321}">
                <p14:modId xmlns:p14="http://schemas.microsoft.com/office/powerpoint/2010/main" val="353026927"/>
              </p:ext>
            </p:extLst>
          </p:nvPr>
        </p:nvGraphicFramePr>
        <p:xfrm>
          <a:off x="1515376" y="1872516"/>
          <a:ext cx="9161247" cy="34164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a:extLst>
              <a:ext uri="{FF2B5EF4-FFF2-40B4-BE49-F238E27FC236}">
                <a16:creationId xmlns:a16="http://schemas.microsoft.com/office/drawing/2014/main" id="{5D087F9F-B124-2CB2-1830-4FD6EC78F0D2}"/>
              </a:ext>
            </a:extLst>
          </p:cNvPr>
          <p:cNvSpPr txBox="1"/>
          <p:nvPr/>
        </p:nvSpPr>
        <p:spPr>
          <a:xfrm>
            <a:off x="2644354" y="4916228"/>
            <a:ext cx="6785571" cy="1600438"/>
          </a:xfrm>
          <a:prstGeom prst="rect">
            <a:avLst/>
          </a:prstGeom>
          <a:noFill/>
          <a:ln>
            <a:solidFill>
              <a:srgbClr val="7030A0"/>
            </a:solidFill>
          </a:ln>
        </p:spPr>
        <p:txBody>
          <a:bodyPr wrap="square" numCol="2" rtlCol="0">
            <a:spAutoFit/>
          </a:bodyPr>
          <a:lstStyle/>
          <a:p>
            <a:pPr marL="285750" indent="-285750">
              <a:buFont typeface="Arial" panose="020B0604020202020204" pitchFamily="34" charset="0"/>
              <a:buChar char="•"/>
            </a:pPr>
            <a:r>
              <a:rPr lang="en-US" sz="1400" dirty="0"/>
              <a:t>Development or implementation of plan design</a:t>
            </a:r>
          </a:p>
          <a:p>
            <a:pPr marL="285750" indent="-285750">
              <a:buFont typeface="Arial" panose="020B0604020202020204" pitchFamily="34" charset="0"/>
              <a:buChar char="•"/>
            </a:pPr>
            <a:r>
              <a:rPr lang="en-US" sz="1400" dirty="0"/>
              <a:t>Recordkeeping</a:t>
            </a:r>
          </a:p>
          <a:p>
            <a:pPr marL="285750" indent="-285750">
              <a:buFont typeface="Arial" panose="020B0604020202020204" pitchFamily="34" charset="0"/>
              <a:buChar char="•"/>
            </a:pPr>
            <a:r>
              <a:rPr lang="en-US" sz="1400" dirty="0"/>
              <a:t>Pharmacy benefit management</a:t>
            </a:r>
          </a:p>
          <a:p>
            <a:pPr marL="285750" indent="-285750">
              <a:buFont typeface="Arial" panose="020B0604020202020204" pitchFamily="34" charset="0"/>
              <a:buChar char="•"/>
            </a:pPr>
            <a:r>
              <a:rPr lang="en-US" sz="1400" dirty="0"/>
              <a:t>Medical management</a:t>
            </a:r>
          </a:p>
          <a:p>
            <a:pPr marL="285750" indent="-285750">
              <a:buFont typeface="Arial" panose="020B0604020202020204" pitchFamily="34" charset="0"/>
              <a:buChar char="•"/>
            </a:pPr>
            <a:r>
              <a:rPr lang="en-US" sz="1400" dirty="0"/>
              <a:t>Benefits administration</a:t>
            </a:r>
          </a:p>
          <a:p>
            <a:pPr marL="285750" indent="-285750">
              <a:buFont typeface="Arial" panose="020B0604020202020204" pitchFamily="34" charset="0"/>
              <a:buChar char="•"/>
            </a:pPr>
            <a:r>
              <a:rPr lang="en-US" sz="1400" dirty="0"/>
              <a:t>Wellness services</a:t>
            </a:r>
          </a:p>
          <a:p>
            <a:pPr marL="285750" indent="-285750">
              <a:buFont typeface="Arial" panose="020B0604020202020204" pitchFamily="34" charset="0"/>
              <a:buChar char="•"/>
            </a:pPr>
            <a:r>
              <a:rPr lang="en-US" sz="1400" dirty="0"/>
              <a:t>Transparency tools and vendors</a:t>
            </a:r>
          </a:p>
          <a:p>
            <a:pPr marL="285750" indent="-285750">
              <a:buFont typeface="Arial" panose="020B0604020202020204" pitchFamily="34" charset="0"/>
              <a:buChar char="•"/>
            </a:pPr>
            <a:r>
              <a:rPr lang="en-US" sz="1400" dirty="0"/>
              <a:t>Disease management</a:t>
            </a:r>
          </a:p>
          <a:p>
            <a:pPr marL="285750" indent="-285750">
              <a:buFont typeface="Arial" panose="020B0604020202020204" pitchFamily="34" charset="0"/>
              <a:buChar char="•"/>
            </a:pPr>
            <a:r>
              <a:rPr lang="en-US" sz="1400" dirty="0"/>
              <a:t>Compliance services</a:t>
            </a:r>
          </a:p>
          <a:p>
            <a:pPr marL="285750" indent="-285750">
              <a:buFont typeface="Arial" panose="020B0604020202020204" pitchFamily="34" charset="0"/>
              <a:buChar char="•"/>
            </a:pPr>
            <a:r>
              <a:rPr lang="en-US" sz="1400" dirty="0"/>
              <a:t>EAPs</a:t>
            </a:r>
          </a:p>
          <a:p>
            <a:pPr marL="285750" indent="-285750">
              <a:buFont typeface="Arial" panose="020B0604020202020204" pitchFamily="34" charset="0"/>
              <a:buChar char="•"/>
            </a:pPr>
            <a:r>
              <a:rPr lang="en-US" sz="1400" dirty="0"/>
              <a:t>Third-party administration</a:t>
            </a:r>
          </a:p>
          <a:p>
            <a:pPr marL="285750" indent="-285750">
              <a:buFont typeface="Arial" panose="020B0604020202020204" pitchFamily="34" charset="0"/>
              <a:buChar char="•"/>
            </a:pPr>
            <a:r>
              <a:rPr lang="en-US" sz="1400" dirty="0"/>
              <a:t>Other services listed in the statute</a:t>
            </a:r>
          </a:p>
        </p:txBody>
      </p:sp>
    </p:spTree>
    <p:extLst>
      <p:ext uri="{BB962C8B-B14F-4D97-AF65-F5344CB8AC3E}">
        <p14:creationId xmlns:p14="http://schemas.microsoft.com/office/powerpoint/2010/main" val="1946074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A9E52-4E4F-1D88-20D9-AA7D47CA6ED9}"/>
              </a:ext>
            </a:extLst>
          </p:cNvPr>
          <p:cNvSpPr>
            <a:spLocks noGrp="1"/>
          </p:cNvSpPr>
          <p:nvPr>
            <p:ph type="title"/>
          </p:nvPr>
        </p:nvSpPr>
        <p:spPr/>
        <p:txBody>
          <a:bodyPr>
            <a:normAutofit/>
          </a:bodyPr>
          <a:lstStyle/>
          <a:p>
            <a:r>
              <a:rPr lang="en-US" dirty="0"/>
              <a:t>Prescription Drug Reporting (</a:t>
            </a:r>
            <a:r>
              <a:rPr lang="en-US" dirty="0" err="1"/>
              <a:t>RxDC</a:t>
            </a:r>
            <a:r>
              <a:rPr lang="en-US" dirty="0"/>
              <a:t>)</a:t>
            </a:r>
            <a:endParaRPr lang="en-US" sz="2800" dirty="0"/>
          </a:p>
        </p:txBody>
      </p:sp>
      <p:sp>
        <p:nvSpPr>
          <p:cNvPr id="3" name="Content Placeholder 2">
            <a:extLst>
              <a:ext uri="{FF2B5EF4-FFF2-40B4-BE49-F238E27FC236}">
                <a16:creationId xmlns:a16="http://schemas.microsoft.com/office/drawing/2014/main" id="{D2B5DC25-96C1-203A-A212-CCFFF7827ACD}"/>
              </a:ext>
            </a:extLst>
          </p:cNvPr>
          <p:cNvSpPr>
            <a:spLocks noGrp="1"/>
          </p:cNvSpPr>
          <p:nvPr>
            <p:ph idx="1"/>
          </p:nvPr>
        </p:nvSpPr>
        <p:spPr>
          <a:xfrm>
            <a:off x="1610916" y="1943190"/>
            <a:ext cx="8596669" cy="2865558"/>
          </a:xfrm>
          <a:ln>
            <a:solidFill>
              <a:srgbClr val="7030A0"/>
            </a:solidFill>
          </a:ln>
        </p:spPr>
        <p:txBody>
          <a:bodyPr>
            <a:normAutofit fontScale="85000" lnSpcReduction="10000"/>
          </a:bodyPr>
          <a:lstStyle/>
          <a:p>
            <a:pPr marL="0" indent="0">
              <a:buSzPct val="84000"/>
              <a:buNone/>
            </a:pPr>
            <a:r>
              <a:rPr lang="en-US" dirty="0"/>
              <a:t>Requires Plan Sponsors to report certain prescription (and health care) spending to HHS, DOL and Treasury by </a:t>
            </a:r>
            <a:r>
              <a:rPr lang="en-US" b="1" u="sng" dirty="0"/>
              <a:t>June </a:t>
            </a:r>
            <a:r>
              <a:rPr lang="en-US" b="1" dirty="0"/>
              <a:t>1</a:t>
            </a:r>
            <a:r>
              <a:rPr lang="en-US" b="1" baseline="30000" dirty="0"/>
              <a:t>st </a:t>
            </a:r>
            <a:r>
              <a:rPr lang="en-US" dirty="0"/>
              <a:t>annually:</a:t>
            </a:r>
          </a:p>
          <a:p>
            <a:pPr>
              <a:buSzPct val="84000"/>
              <a:buFont typeface="Arial" panose="020B0604020202020204" pitchFamily="34" charset="0"/>
              <a:buChar char="•"/>
            </a:pPr>
            <a:r>
              <a:rPr lang="en-US" dirty="0"/>
              <a:t>Top 50 most frequently dispensed brand drugs</a:t>
            </a:r>
          </a:p>
          <a:p>
            <a:pPr>
              <a:buSzPct val="84000"/>
              <a:buFont typeface="Arial" panose="020B0604020202020204" pitchFamily="34" charset="0"/>
              <a:buChar char="•"/>
            </a:pPr>
            <a:r>
              <a:rPr lang="en-US" dirty="0"/>
              <a:t>Annual amount spent by the top 50 most costly drugs</a:t>
            </a:r>
          </a:p>
          <a:p>
            <a:pPr>
              <a:buSzPct val="84000"/>
              <a:buFont typeface="Arial" panose="020B0604020202020204" pitchFamily="34" charset="0"/>
              <a:buChar char="•"/>
            </a:pPr>
            <a:r>
              <a:rPr lang="en-US" dirty="0"/>
              <a:t>Amount spent for the top 50 most costly drugs in the prior year</a:t>
            </a:r>
          </a:p>
          <a:p>
            <a:pPr>
              <a:buSzPct val="84000"/>
              <a:buFont typeface="Arial" panose="020B0604020202020204" pitchFamily="34" charset="0"/>
              <a:buChar char="•"/>
            </a:pPr>
            <a:r>
              <a:rPr lang="en-US" dirty="0"/>
              <a:t>Total health care spending for the year</a:t>
            </a:r>
          </a:p>
          <a:p>
            <a:pPr>
              <a:buSzPct val="84000"/>
              <a:buFont typeface="Arial" panose="020B0604020202020204" pitchFamily="34" charset="0"/>
              <a:buChar char="•"/>
            </a:pPr>
            <a:r>
              <a:rPr lang="en-US" dirty="0"/>
              <a:t>Premiums and rebates</a:t>
            </a:r>
          </a:p>
          <a:p>
            <a:pPr>
              <a:buSzPct val="84000"/>
              <a:buFont typeface="Arial" panose="020B0604020202020204" pitchFamily="34" charset="0"/>
              <a:buChar char="•"/>
            </a:pPr>
            <a:endParaRPr lang="en-US" dirty="0"/>
          </a:p>
        </p:txBody>
      </p:sp>
      <p:sp>
        <p:nvSpPr>
          <p:cNvPr id="4" name="TextBox 3">
            <a:extLst>
              <a:ext uri="{FF2B5EF4-FFF2-40B4-BE49-F238E27FC236}">
                <a16:creationId xmlns:a16="http://schemas.microsoft.com/office/drawing/2014/main" id="{E4EEADEE-1E52-8D67-BED9-D49DED660AA4}"/>
              </a:ext>
            </a:extLst>
          </p:cNvPr>
          <p:cNvSpPr txBox="1"/>
          <p:nvPr/>
        </p:nvSpPr>
        <p:spPr>
          <a:xfrm>
            <a:off x="1610917" y="4900500"/>
            <a:ext cx="8596668" cy="1815882"/>
          </a:xfrm>
          <a:prstGeom prst="rect">
            <a:avLst/>
          </a:prstGeom>
          <a:solidFill>
            <a:srgbClr val="002060"/>
          </a:solidFill>
        </p:spPr>
        <p:txBody>
          <a:bodyPr wrap="square" rtlCol="0">
            <a:spAutoFit/>
          </a:bodyPr>
          <a:lstStyle/>
          <a:p>
            <a:r>
              <a:rPr lang="en-US" sz="1600" dirty="0">
                <a:solidFill>
                  <a:schemeClr val="bg1"/>
                </a:solidFill>
              </a:rPr>
              <a:t>Annual reporting requirement allows Plan Sponsors to demonstrate their </a:t>
            </a:r>
            <a:r>
              <a:rPr lang="en-US" sz="1600" b="1" u="sng" dirty="0">
                <a:solidFill>
                  <a:schemeClr val="bg1"/>
                </a:solidFill>
              </a:rPr>
              <a:t>fiduciary duty</a:t>
            </a:r>
            <a:r>
              <a:rPr lang="en-US" sz="1600" b="1" dirty="0">
                <a:solidFill>
                  <a:schemeClr val="bg1"/>
                </a:solidFill>
              </a:rPr>
              <a:t> </a:t>
            </a:r>
            <a:r>
              <a:rPr lang="en-US" sz="1600" dirty="0">
                <a:solidFill>
                  <a:schemeClr val="bg1"/>
                </a:solidFill>
              </a:rPr>
              <a:t>by obtaining information necessary to evaluate the economic interest of participants and beneficiaries.  </a:t>
            </a:r>
            <a:r>
              <a:rPr lang="en-US" sz="1600" u="sng" dirty="0">
                <a:solidFill>
                  <a:schemeClr val="bg1"/>
                </a:solidFill>
              </a:rPr>
              <a:t>Employers should document requests for the </a:t>
            </a:r>
            <a:r>
              <a:rPr lang="en-US" sz="1600" u="sng" dirty="0" err="1">
                <a:solidFill>
                  <a:schemeClr val="bg1"/>
                </a:solidFill>
              </a:rPr>
              <a:t>RxDC</a:t>
            </a:r>
            <a:r>
              <a:rPr lang="en-US" sz="1600" u="sng" dirty="0">
                <a:solidFill>
                  <a:schemeClr val="bg1"/>
                </a:solidFill>
              </a:rPr>
              <a:t> plan-level information.</a:t>
            </a:r>
          </a:p>
          <a:p>
            <a:endParaRPr lang="en-US" sz="1600" dirty="0">
              <a:solidFill>
                <a:schemeClr val="bg1"/>
              </a:solidFill>
            </a:endParaRPr>
          </a:p>
          <a:p>
            <a:r>
              <a:rPr lang="en-US" sz="1600" dirty="0">
                <a:solidFill>
                  <a:schemeClr val="bg1"/>
                </a:solidFill>
              </a:rPr>
              <a:t>The filing of the reports can be delegated to a third-party. However, the Plan Sponsor has the legal obligation to ensure timely, and complete filing.</a:t>
            </a:r>
          </a:p>
          <a:p>
            <a:endParaRPr lang="en-US" sz="1600" dirty="0">
              <a:solidFill>
                <a:schemeClr val="bg1"/>
              </a:solidFill>
            </a:endParaRPr>
          </a:p>
        </p:txBody>
      </p:sp>
    </p:spTree>
    <p:extLst>
      <p:ext uri="{BB962C8B-B14F-4D97-AF65-F5344CB8AC3E}">
        <p14:creationId xmlns:p14="http://schemas.microsoft.com/office/powerpoint/2010/main" val="30067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0A6BB-E552-C4F1-0294-8397472F519B}"/>
              </a:ext>
            </a:extLst>
          </p:cNvPr>
          <p:cNvSpPr>
            <a:spLocks noGrp="1"/>
          </p:cNvSpPr>
          <p:nvPr>
            <p:ph type="title"/>
          </p:nvPr>
        </p:nvSpPr>
        <p:spPr/>
        <p:txBody>
          <a:bodyPr/>
          <a:lstStyle/>
          <a:p>
            <a:r>
              <a:rPr lang="en-US" dirty="0"/>
              <a:t>Why is Compliance Important?</a:t>
            </a:r>
          </a:p>
        </p:txBody>
      </p:sp>
      <p:graphicFrame>
        <p:nvGraphicFramePr>
          <p:cNvPr id="4" name="Content Placeholder 3">
            <a:extLst>
              <a:ext uri="{FF2B5EF4-FFF2-40B4-BE49-F238E27FC236}">
                <a16:creationId xmlns:a16="http://schemas.microsoft.com/office/drawing/2014/main" id="{BBD7B2B0-88AB-AD75-AC52-70F853458723}"/>
              </a:ext>
            </a:extLst>
          </p:cNvPr>
          <p:cNvGraphicFramePr>
            <a:graphicFrameLocks noGrp="1"/>
          </p:cNvGraphicFramePr>
          <p:nvPr>
            <p:ph idx="1"/>
            <p:extLst>
              <p:ext uri="{D42A27DB-BD31-4B8C-83A1-F6EECF244321}">
                <p14:modId xmlns:p14="http://schemas.microsoft.com/office/powerpoint/2010/main" val="3823844813"/>
              </p:ext>
            </p:extLst>
          </p:nvPr>
        </p:nvGraphicFramePr>
        <p:xfrm>
          <a:off x="1359886" y="1518406"/>
          <a:ext cx="8596668" cy="20373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ontent Placeholder 2">
            <a:extLst>
              <a:ext uri="{FF2B5EF4-FFF2-40B4-BE49-F238E27FC236}">
                <a16:creationId xmlns:a16="http://schemas.microsoft.com/office/drawing/2014/main" id="{475A0A30-45F3-92F3-4429-A4D924D32B2C}"/>
              </a:ext>
            </a:extLst>
          </p:cNvPr>
          <p:cNvSpPr txBox="1">
            <a:spLocks/>
          </p:cNvSpPr>
          <p:nvPr/>
        </p:nvSpPr>
        <p:spPr>
          <a:xfrm>
            <a:off x="557093" y="4576183"/>
            <a:ext cx="8596668" cy="408781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US"/>
          </a:p>
          <a:p>
            <a:endParaRPr lang="en-US"/>
          </a:p>
          <a:p>
            <a:endParaRPr lang="en-US"/>
          </a:p>
          <a:p>
            <a:endParaRPr lang="en-US"/>
          </a:p>
          <a:p>
            <a:endParaRPr lang="en-US"/>
          </a:p>
          <a:p>
            <a:endParaRPr lang="en-US"/>
          </a:p>
          <a:p>
            <a:endParaRPr lang="en-US"/>
          </a:p>
          <a:p>
            <a:endParaRPr lang="en-US" dirty="0"/>
          </a:p>
        </p:txBody>
      </p:sp>
      <p:graphicFrame>
        <p:nvGraphicFramePr>
          <p:cNvPr id="8" name="Diagram 7">
            <a:extLst>
              <a:ext uri="{FF2B5EF4-FFF2-40B4-BE49-F238E27FC236}">
                <a16:creationId xmlns:a16="http://schemas.microsoft.com/office/drawing/2014/main" id="{85C7AA8B-AB73-60AB-0FEB-D353C326B19A}"/>
              </a:ext>
            </a:extLst>
          </p:cNvPr>
          <p:cNvGraphicFramePr/>
          <p:nvPr>
            <p:extLst>
              <p:ext uri="{D42A27DB-BD31-4B8C-83A1-F6EECF244321}">
                <p14:modId xmlns:p14="http://schemas.microsoft.com/office/powerpoint/2010/main" val="3490734296"/>
              </p:ext>
            </p:extLst>
          </p:nvPr>
        </p:nvGraphicFramePr>
        <p:xfrm>
          <a:off x="1359886" y="3555730"/>
          <a:ext cx="4932783" cy="318442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9" name="Chart 8">
            <a:extLst>
              <a:ext uri="{FF2B5EF4-FFF2-40B4-BE49-F238E27FC236}">
                <a16:creationId xmlns:a16="http://schemas.microsoft.com/office/drawing/2014/main" id="{542E61FE-93C8-F76C-812A-CDB80F2E4989}"/>
              </a:ext>
            </a:extLst>
          </p:cNvPr>
          <p:cNvGraphicFramePr/>
          <p:nvPr>
            <p:extLst>
              <p:ext uri="{D42A27DB-BD31-4B8C-83A1-F6EECF244321}">
                <p14:modId xmlns:p14="http://schemas.microsoft.com/office/powerpoint/2010/main" val="2380390436"/>
              </p:ext>
            </p:extLst>
          </p:nvPr>
        </p:nvGraphicFramePr>
        <p:xfrm>
          <a:off x="6657567" y="3921824"/>
          <a:ext cx="4696233" cy="2571051"/>
        </p:xfrm>
        <a:graphic>
          <a:graphicData uri="http://schemas.openxmlformats.org/drawingml/2006/chart">
            <c:chart xmlns:c="http://schemas.openxmlformats.org/drawingml/2006/chart" xmlns:r="http://schemas.openxmlformats.org/officeDocument/2006/relationships" r:id="rId13"/>
          </a:graphicData>
        </a:graphic>
      </p:graphicFrame>
    </p:spTree>
    <p:extLst>
      <p:ext uri="{BB962C8B-B14F-4D97-AF65-F5344CB8AC3E}">
        <p14:creationId xmlns:p14="http://schemas.microsoft.com/office/powerpoint/2010/main" val="809474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5D201-88C6-287F-AF9B-E7312227534B}"/>
              </a:ext>
            </a:extLst>
          </p:cNvPr>
          <p:cNvSpPr>
            <a:spLocks noGrp="1"/>
          </p:cNvSpPr>
          <p:nvPr>
            <p:ph type="title"/>
          </p:nvPr>
        </p:nvSpPr>
        <p:spPr/>
        <p:txBody>
          <a:bodyPr/>
          <a:lstStyle/>
          <a:p>
            <a:r>
              <a:rPr lang="en-US" dirty="0"/>
              <a:t>MHPAEA Non-Quantitative Treatment Limitations (NQTL)</a:t>
            </a:r>
          </a:p>
        </p:txBody>
      </p:sp>
      <p:graphicFrame>
        <p:nvGraphicFramePr>
          <p:cNvPr id="4" name="Content Placeholder 3">
            <a:extLst>
              <a:ext uri="{FF2B5EF4-FFF2-40B4-BE49-F238E27FC236}">
                <a16:creationId xmlns:a16="http://schemas.microsoft.com/office/drawing/2014/main" id="{28BF86F1-19A2-8090-DDCB-6432907F7406}"/>
              </a:ext>
            </a:extLst>
          </p:cNvPr>
          <p:cNvGraphicFramePr>
            <a:graphicFrameLocks noGrp="1"/>
          </p:cNvGraphicFramePr>
          <p:nvPr>
            <p:ph idx="1"/>
            <p:extLst>
              <p:ext uri="{D42A27DB-BD31-4B8C-83A1-F6EECF244321}">
                <p14:modId xmlns:p14="http://schemas.microsoft.com/office/powerpoint/2010/main" val="2460024669"/>
              </p:ext>
            </p:extLst>
          </p:nvPr>
        </p:nvGraphicFramePr>
        <p:xfrm>
          <a:off x="1757988" y="2087643"/>
          <a:ext cx="8420013" cy="2865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2912F01D-508B-208B-F61D-82852A1F473B}"/>
              </a:ext>
            </a:extLst>
          </p:cNvPr>
          <p:cNvSpPr txBox="1"/>
          <p:nvPr/>
        </p:nvSpPr>
        <p:spPr>
          <a:xfrm>
            <a:off x="1757989" y="5418674"/>
            <a:ext cx="8420013" cy="1169551"/>
          </a:xfrm>
          <a:prstGeom prst="rect">
            <a:avLst/>
          </a:prstGeom>
          <a:noFill/>
          <a:ln>
            <a:solidFill>
              <a:srgbClr val="452B73"/>
            </a:solidFill>
          </a:ln>
        </p:spPr>
        <p:txBody>
          <a:bodyPr wrap="square" rtlCol="0">
            <a:spAutoFit/>
          </a:bodyPr>
          <a:lstStyle/>
          <a:p>
            <a:r>
              <a:rPr lang="en-US" sz="1400" b="1" dirty="0">
                <a:solidFill>
                  <a:srgbClr val="452B73"/>
                </a:solidFill>
              </a:rPr>
              <a:t>Fully-insured</a:t>
            </a:r>
            <a:r>
              <a:rPr lang="en-US" sz="1400" dirty="0"/>
              <a:t> plans who rely on the insurance carrier to complete the analysis should verify compliance and retain a copy on file in case of an audit. </a:t>
            </a:r>
          </a:p>
          <a:p>
            <a:endParaRPr lang="en-US" sz="1400" dirty="0"/>
          </a:p>
          <a:p>
            <a:r>
              <a:rPr lang="en-US" sz="1400" b="1" dirty="0">
                <a:solidFill>
                  <a:srgbClr val="452B73"/>
                </a:solidFill>
              </a:rPr>
              <a:t>Self-funded</a:t>
            </a:r>
            <a:r>
              <a:rPr lang="en-US" sz="1400" dirty="0">
                <a:solidFill>
                  <a:srgbClr val="452B73"/>
                </a:solidFill>
              </a:rPr>
              <a:t> plans </a:t>
            </a:r>
            <a:r>
              <a:rPr lang="en-US" sz="1400" dirty="0"/>
              <a:t>will need to perform analysis using the DOL’s MHPAEA Self-Compliance Tool or contract with a third-party vendor.</a:t>
            </a:r>
          </a:p>
        </p:txBody>
      </p:sp>
      <p:sp>
        <p:nvSpPr>
          <p:cNvPr id="6" name="TextBox 5">
            <a:extLst>
              <a:ext uri="{FF2B5EF4-FFF2-40B4-BE49-F238E27FC236}">
                <a16:creationId xmlns:a16="http://schemas.microsoft.com/office/drawing/2014/main" id="{56A94D1F-5949-8EF3-8812-4A13184600C9}"/>
              </a:ext>
            </a:extLst>
          </p:cNvPr>
          <p:cNvSpPr txBox="1"/>
          <p:nvPr/>
        </p:nvSpPr>
        <p:spPr>
          <a:xfrm>
            <a:off x="1757988" y="5047427"/>
            <a:ext cx="4903907" cy="276999"/>
          </a:xfrm>
          <a:prstGeom prst="rect">
            <a:avLst/>
          </a:prstGeom>
          <a:noFill/>
        </p:spPr>
        <p:txBody>
          <a:bodyPr wrap="none" rtlCol="0">
            <a:spAutoFit/>
          </a:bodyPr>
          <a:lstStyle/>
          <a:p>
            <a:r>
              <a:rPr lang="en-US" sz="1200" dirty="0"/>
              <a:t>*Does not apply to small self-funded plans of less than 50 employees</a:t>
            </a:r>
          </a:p>
        </p:txBody>
      </p:sp>
    </p:spTree>
    <p:extLst>
      <p:ext uri="{BB962C8B-B14F-4D97-AF65-F5344CB8AC3E}">
        <p14:creationId xmlns:p14="http://schemas.microsoft.com/office/powerpoint/2010/main" val="2693271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26ACB-232B-A6CB-B9B1-BE0C35D82CD4}"/>
              </a:ext>
            </a:extLst>
          </p:cNvPr>
          <p:cNvSpPr>
            <a:spLocks noGrp="1"/>
          </p:cNvSpPr>
          <p:nvPr>
            <p:ph type="title"/>
          </p:nvPr>
        </p:nvSpPr>
        <p:spPr/>
        <p:txBody>
          <a:bodyPr/>
          <a:lstStyle/>
          <a:p>
            <a:r>
              <a:rPr lang="en-US"/>
              <a:t>MHPAEA Non-Quantitative Treatment Limitations (NQTL)</a:t>
            </a:r>
            <a:endParaRPr lang="en-US" dirty="0"/>
          </a:p>
        </p:txBody>
      </p:sp>
      <p:sp>
        <p:nvSpPr>
          <p:cNvPr id="3" name="Content Placeholder 2">
            <a:extLst>
              <a:ext uri="{FF2B5EF4-FFF2-40B4-BE49-F238E27FC236}">
                <a16:creationId xmlns:a16="http://schemas.microsoft.com/office/drawing/2014/main" id="{850643F1-86AD-1A48-861B-1F4F75AB6F2A}"/>
              </a:ext>
            </a:extLst>
          </p:cNvPr>
          <p:cNvSpPr>
            <a:spLocks noGrp="1"/>
          </p:cNvSpPr>
          <p:nvPr>
            <p:ph idx="1"/>
          </p:nvPr>
        </p:nvSpPr>
        <p:spPr/>
        <p:txBody>
          <a:bodyPr>
            <a:normAutofit fontScale="92500"/>
          </a:bodyPr>
          <a:lstStyle/>
          <a:p>
            <a:pPr>
              <a:buFont typeface="Arial" panose="020B0604020202020204" pitchFamily="34" charset="0"/>
              <a:buChar char="•"/>
            </a:pPr>
            <a:r>
              <a:rPr lang="en-US" dirty="0"/>
              <a:t>The Departments of Labor, Health and Human Services and 2022 Report to Congress</a:t>
            </a:r>
          </a:p>
          <a:p>
            <a:pPr>
              <a:buFont typeface="Arial" panose="020B0604020202020204" pitchFamily="34" charset="0"/>
              <a:buChar char="•"/>
            </a:pPr>
            <a:r>
              <a:rPr lang="en-US" b="1" u="sng" dirty="0"/>
              <a:t>NONE</a:t>
            </a:r>
            <a:r>
              <a:rPr lang="en-US" dirty="0"/>
              <a:t> of the comparative analyses initially reviewed to date have been sufficient (156 letters were issued)</a:t>
            </a:r>
          </a:p>
          <a:p>
            <a:pPr>
              <a:buFont typeface="Arial" panose="020B0604020202020204" pitchFamily="34" charset="0"/>
              <a:buChar char="•"/>
            </a:pPr>
            <a:r>
              <a:rPr lang="en-US" dirty="0"/>
              <a:t>Deficiencies identified:</a:t>
            </a:r>
          </a:p>
          <a:p>
            <a:pPr lvl="1">
              <a:buFont typeface="Arial" panose="020B0604020202020204" pitchFamily="34" charset="0"/>
              <a:buChar char="•"/>
            </a:pPr>
            <a:r>
              <a:rPr lang="en-US" dirty="0"/>
              <a:t>Failed to identify the benefits, classifications or plan terms to which NQTL applies</a:t>
            </a:r>
          </a:p>
          <a:p>
            <a:pPr lvl="1">
              <a:buFont typeface="Arial" panose="020B0604020202020204" pitchFamily="34" charset="0"/>
              <a:buChar char="•"/>
            </a:pPr>
            <a:r>
              <a:rPr lang="en-US" dirty="0"/>
              <a:t>Failed to describe in sufficient detail how the NQTL was designed or how it is applied in practice to MH/SUD benefits and Med/Surg benefits</a:t>
            </a:r>
          </a:p>
          <a:p>
            <a:pPr lvl="1">
              <a:buFont typeface="Arial" panose="020B0604020202020204" pitchFamily="34" charset="0"/>
              <a:buChar char="•"/>
            </a:pPr>
            <a:r>
              <a:rPr lang="en-US" dirty="0"/>
              <a:t>Failed to analyze in sufficient detail the stringency with which factors, sources, and evidentiary standards are applied</a:t>
            </a:r>
          </a:p>
          <a:p>
            <a:pPr lvl="1">
              <a:buFont typeface="Arial" panose="020B0604020202020204" pitchFamily="34" charset="0"/>
              <a:buChar char="•"/>
            </a:pPr>
            <a:r>
              <a:rPr lang="en-US" dirty="0"/>
              <a:t>Failed to demonstrate parity compliance of NQTLs as written and in operation</a:t>
            </a:r>
          </a:p>
        </p:txBody>
      </p:sp>
    </p:spTree>
    <p:extLst>
      <p:ext uri="{BB962C8B-B14F-4D97-AF65-F5344CB8AC3E}">
        <p14:creationId xmlns:p14="http://schemas.microsoft.com/office/powerpoint/2010/main" val="864364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3D7E3-FFAF-C703-31DB-8B13D951F8E9}"/>
              </a:ext>
            </a:extLst>
          </p:cNvPr>
          <p:cNvSpPr>
            <a:spLocks noGrp="1"/>
          </p:cNvSpPr>
          <p:nvPr>
            <p:ph type="title"/>
          </p:nvPr>
        </p:nvSpPr>
        <p:spPr/>
        <p:txBody>
          <a:bodyPr/>
          <a:lstStyle/>
          <a:p>
            <a:r>
              <a:rPr lang="en-US" dirty="0"/>
              <a:t>MHPAEA Non-Quantitative Treatment Limitations (NQTL)</a:t>
            </a:r>
          </a:p>
        </p:txBody>
      </p:sp>
      <p:sp>
        <p:nvSpPr>
          <p:cNvPr id="4" name="Content Placeholder 3">
            <a:extLst>
              <a:ext uri="{FF2B5EF4-FFF2-40B4-BE49-F238E27FC236}">
                <a16:creationId xmlns:a16="http://schemas.microsoft.com/office/drawing/2014/main" id="{3B62A2A1-FC2A-C203-F52A-F99DE8D460F3}"/>
              </a:ext>
            </a:extLst>
          </p:cNvPr>
          <p:cNvSpPr>
            <a:spLocks noGrp="1"/>
          </p:cNvSpPr>
          <p:nvPr>
            <p:ph idx="1"/>
          </p:nvPr>
        </p:nvSpPr>
        <p:spPr>
          <a:xfrm>
            <a:off x="2272135" y="2075387"/>
            <a:ext cx="7299810" cy="1954212"/>
          </a:xfrm>
          <a:prstGeom prst="wav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62500" lnSpcReduction="20000"/>
          </a:bodyPr>
          <a:lstStyle/>
          <a:p>
            <a:pPr marL="0" indent="0" algn="ctr">
              <a:buNone/>
            </a:pPr>
            <a:r>
              <a:rPr lang="en-US" sz="2400" b="1" dirty="0"/>
              <a:t>Potential Red Flags</a:t>
            </a:r>
          </a:p>
          <a:p>
            <a:pPr marL="0" indent="0" algn="ctr">
              <a:buNone/>
            </a:pPr>
            <a:r>
              <a:rPr lang="en-US" dirty="0"/>
              <a:t>These types of plan provisions should be investigated to determine if they also apply to medical/surgical benefits and if they are being applied in a manner that complies with MHPEA.</a:t>
            </a:r>
          </a:p>
        </p:txBody>
      </p:sp>
      <p:sp>
        <p:nvSpPr>
          <p:cNvPr id="5" name="TextBox 4">
            <a:extLst>
              <a:ext uri="{FF2B5EF4-FFF2-40B4-BE49-F238E27FC236}">
                <a16:creationId xmlns:a16="http://schemas.microsoft.com/office/drawing/2014/main" id="{21A4294F-8F13-2B84-FF09-B1BF1F8C43D5}"/>
              </a:ext>
            </a:extLst>
          </p:cNvPr>
          <p:cNvSpPr txBox="1"/>
          <p:nvPr/>
        </p:nvSpPr>
        <p:spPr>
          <a:xfrm>
            <a:off x="2448600" y="4231792"/>
            <a:ext cx="6585842" cy="2308324"/>
          </a:xfrm>
          <a:prstGeom prst="rect">
            <a:avLst/>
          </a:prstGeom>
          <a:noFill/>
        </p:spPr>
        <p:txBody>
          <a:bodyPr wrap="none" rtlCol="0">
            <a:spAutoFit/>
          </a:bodyPr>
          <a:lstStyle/>
          <a:p>
            <a:pPr marL="285750" indent="-285750">
              <a:buFont typeface="Arial" panose="020B0604020202020204" pitchFamily="34" charset="0"/>
              <a:buChar char="•"/>
            </a:pPr>
            <a:r>
              <a:rPr lang="en-US" dirty="0"/>
              <a:t>Preauthorization and pre-service notification requirements</a:t>
            </a:r>
          </a:p>
          <a:p>
            <a:pPr marL="285750" indent="-285750">
              <a:buFont typeface="Arial" panose="020B0604020202020204" pitchFamily="34" charset="0"/>
              <a:buChar char="•"/>
            </a:pPr>
            <a:r>
              <a:rPr lang="en-US" dirty="0"/>
              <a:t>Fail-first protocols</a:t>
            </a:r>
          </a:p>
          <a:p>
            <a:pPr marL="285750" indent="-285750">
              <a:buFont typeface="Arial" panose="020B0604020202020204" pitchFamily="34" charset="0"/>
              <a:buChar char="•"/>
            </a:pPr>
            <a:r>
              <a:rPr lang="en-US" dirty="0"/>
              <a:t>Probability of improvement</a:t>
            </a:r>
          </a:p>
          <a:p>
            <a:pPr marL="285750" indent="-285750">
              <a:buFont typeface="Arial" panose="020B0604020202020204" pitchFamily="34" charset="0"/>
              <a:buChar char="•"/>
            </a:pPr>
            <a:r>
              <a:rPr lang="en-US" dirty="0"/>
              <a:t>Written treatment plan required</a:t>
            </a:r>
          </a:p>
          <a:p>
            <a:pPr marL="285750" indent="-285750">
              <a:buFont typeface="Arial" panose="020B0604020202020204" pitchFamily="34" charset="0"/>
              <a:buChar char="•"/>
            </a:pPr>
            <a:r>
              <a:rPr lang="en-US" dirty="0"/>
              <a:t>Patient non-compliance</a:t>
            </a:r>
          </a:p>
          <a:p>
            <a:pPr marL="285750" indent="-285750">
              <a:buFont typeface="Arial" panose="020B0604020202020204" pitchFamily="34" charset="0"/>
              <a:buChar char="•"/>
            </a:pPr>
            <a:r>
              <a:rPr lang="en-US" dirty="0"/>
              <a:t>Residential treatment limits</a:t>
            </a:r>
          </a:p>
          <a:p>
            <a:pPr marL="285750" indent="-285750">
              <a:buFont typeface="Arial" panose="020B0604020202020204" pitchFamily="34" charset="0"/>
              <a:buChar char="•"/>
            </a:pPr>
            <a:r>
              <a:rPr lang="en-US" dirty="0"/>
              <a:t>Geographical limitations</a:t>
            </a:r>
          </a:p>
          <a:p>
            <a:pPr marL="285750" indent="-285750">
              <a:buFont typeface="Arial" panose="020B0604020202020204" pitchFamily="34" charset="0"/>
              <a:buChar char="•"/>
            </a:pPr>
            <a:r>
              <a:rPr lang="en-US" dirty="0"/>
              <a:t>Licensure requirements</a:t>
            </a:r>
          </a:p>
        </p:txBody>
      </p:sp>
    </p:spTree>
    <p:extLst>
      <p:ext uri="{BB962C8B-B14F-4D97-AF65-F5344CB8AC3E}">
        <p14:creationId xmlns:p14="http://schemas.microsoft.com/office/powerpoint/2010/main" val="16159649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F1ABB-A001-02F8-00D5-7ABE18D0A421}"/>
              </a:ext>
            </a:extLst>
          </p:cNvPr>
          <p:cNvSpPr>
            <a:spLocks noGrp="1"/>
          </p:cNvSpPr>
          <p:nvPr>
            <p:ph type="title"/>
          </p:nvPr>
        </p:nvSpPr>
        <p:spPr/>
        <p:txBody>
          <a:bodyPr/>
          <a:lstStyle/>
          <a:p>
            <a:r>
              <a:rPr lang="en-US" dirty="0"/>
              <a:t>MHPAEA Non-Quantitative Treatment Limitations (NQTL)</a:t>
            </a:r>
          </a:p>
        </p:txBody>
      </p:sp>
      <p:graphicFrame>
        <p:nvGraphicFramePr>
          <p:cNvPr id="4" name="Content Placeholder 3">
            <a:extLst>
              <a:ext uri="{FF2B5EF4-FFF2-40B4-BE49-F238E27FC236}">
                <a16:creationId xmlns:a16="http://schemas.microsoft.com/office/drawing/2014/main" id="{E54D742E-8282-6ED0-A402-01A3C924F943}"/>
              </a:ext>
            </a:extLst>
          </p:cNvPr>
          <p:cNvGraphicFramePr>
            <a:graphicFrameLocks noGrp="1"/>
          </p:cNvGraphicFramePr>
          <p:nvPr>
            <p:ph idx="1"/>
            <p:extLst>
              <p:ext uri="{D42A27DB-BD31-4B8C-83A1-F6EECF244321}">
                <p14:modId xmlns:p14="http://schemas.microsoft.com/office/powerpoint/2010/main" val="2970863446"/>
              </p:ext>
            </p:extLst>
          </p:nvPr>
        </p:nvGraphicFramePr>
        <p:xfrm>
          <a:off x="1515001" y="2325227"/>
          <a:ext cx="8596139" cy="2327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D4FF90F7-A2BC-EE0B-1ED2-47BA2222FF1F}"/>
              </a:ext>
            </a:extLst>
          </p:cNvPr>
          <p:cNvSpPr txBox="1"/>
          <p:nvPr/>
        </p:nvSpPr>
        <p:spPr>
          <a:xfrm>
            <a:off x="1515001" y="4903649"/>
            <a:ext cx="8596140" cy="646331"/>
          </a:xfrm>
          <a:prstGeom prst="rect">
            <a:avLst/>
          </a:prstGeom>
          <a:noFill/>
        </p:spPr>
        <p:txBody>
          <a:bodyPr wrap="square" rtlCol="0">
            <a:spAutoFit/>
          </a:bodyPr>
          <a:lstStyle/>
          <a:p>
            <a:r>
              <a:rPr lang="en-US" b="0" i="1" dirty="0">
                <a:solidFill>
                  <a:srgbClr val="252525"/>
                </a:solidFill>
                <a:effectLst/>
                <a:latin typeface="Arial" panose="020B0604020202020204" pitchFamily="34" charset="0"/>
              </a:rPr>
              <a:t>N.R. v. Raytheon Co. – Appellate court reinstates class action lawsuit for plan’s denial of speech therapy for Autism Spectrum Disorder</a:t>
            </a:r>
            <a:endParaRPr lang="en-US" dirty="0"/>
          </a:p>
        </p:txBody>
      </p:sp>
    </p:spTree>
    <p:extLst>
      <p:ext uri="{BB962C8B-B14F-4D97-AF65-F5344CB8AC3E}">
        <p14:creationId xmlns:p14="http://schemas.microsoft.com/office/powerpoint/2010/main" val="1893111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37F96-9C73-4CF2-2FBD-D63CC6BC2896}"/>
              </a:ext>
            </a:extLst>
          </p:cNvPr>
          <p:cNvSpPr>
            <a:spLocks noGrp="1"/>
          </p:cNvSpPr>
          <p:nvPr>
            <p:ph type="title"/>
          </p:nvPr>
        </p:nvSpPr>
        <p:spPr/>
        <p:txBody>
          <a:bodyPr/>
          <a:lstStyle/>
          <a:p>
            <a:r>
              <a:rPr lang="en-US" dirty="0"/>
              <a:t>Miscellaneous</a:t>
            </a:r>
          </a:p>
        </p:txBody>
      </p:sp>
      <p:graphicFrame>
        <p:nvGraphicFramePr>
          <p:cNvPr id="4" name="Content Placeholder 3">
            <a:extLst>
              <a:ext uri="{FF2B5EF4-FFF2-40B4-BE49-F238E27FC236}">
                <a16:creationId xmlns:a16="http://schemas.microsoft.com/office/drawing/2014/main" id="{DB7C8ED9-8D65-9BA1-397D-6E951FDD5D36}"/>
              </a:ext>
            </a:extLst>
          </p:cNvPr>
          <p:cNvGraphicFramePr>
            <a:graphicFrameLocks noGrp="1"/>
          </p:cNvGraphicFramePr>
          <p:nvPr>
            <p:ph idx="1"/>
            <p:extLst>
              <p:ext uri="{D42A27DB-BD31-4B8C-83A1-F6EECF244321}">
                <p14:modId xmlns:p14="http://schemas.microsoft.com/office/powerpoint/2010/main" val="355078629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25257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AC983-DD27-5F65-53CE-1982899A5599}"/>
              </a:ext>
            </a:extLst>
          </p:cNvPr>
          <p:cNvSpPr>
            <a:spLocks noGrp="1"/>
          </p:cNvSpPr>
          <p:nvPr>
            <p:ph type="title"/>
          </p:nvPr>
        </p:nvSpPr>
        <p:spPr/>
        <p:txBody>
          <a:bodyPr/>
          <a:lstStyle/>
          <a:p>
            <a:r>
              <a:rPr lang="en-US" dirty="0"/>
              <a:t>Minimize Risk</a:t>
            </a:r>
          </a:p>
        </p:txBody>
      </p:sp>
      <p:graphicFrame>
        <p:nvGraphicFramePr>
          <p:cNvPr id="8" name="Diagram 7">
            <a:extLst>
              <a:ext uri="{FF2B5EF4-FFF2-40B4-BE49-F238E27FC236}">
                <a16:creationId xmlns:a16="http://schemas.microsoft.com/office/drawing/2014/main" id="{B0EEA627-55B1-789B-2730-083D959AA2B3}"/>
              </a:ext>
            </a:extLst>
          </p:cNvPr>
          <p:cNvGraphicFramePr/>
          <p:nvPr>
            <p:extLst>
              <p:ext uri="{D42A27DB-BD31-4B8C-83A1-F6EECF244321}">
                <p14:modId xmlns:p14="http://schemas.microsoft.com/office/powerpoint/2010/main" val="1686981264"/>
              </p:ext>
            </p:extLst>
          </p:nvPr>
        </p:nvGraphicFramePr>
        <p:xfrm>
          <a:off x="1775132" y="2688859"/>
          <a:ext cx="8641734" cy="4290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9">
            <a:extLst>
              <a:ext uri="{FF2B5EF4-FFF2-40B4-BE49-F238E27FC236}">
                <a16:creationId xmlns:a16="http://schemas.microsoft.com/office/drawing/2014/main" id="{DDB40E34-CEAC-41AA-CB7A-065C91977F63}"/>
              </a:ext>
            </a:extLst>
          </p:cNvPr>
          <p:cNvGraphicFramePr/>
          <p:nvPr>
            <p:extLst>
              <p:ext uri="{D42A27DB-BD31-4B8C-83A1-F6EECF244321}">
                <p14:modId xmlns:p14="http://schemas.microsoft.com/office/powerpoint/2010/main" val="4107577071"/>
              </p:ext>
            </p:extLst>
          </p:nvPr>
        </p:nvGraphicFramePr>
        <p:xfrm>
          <a:off x="1752600" y="1774459"/>
          <a:ext cx="8686799" cy="20154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8815860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445B-BEBE-E563-1F0D-675104FDA0FF}"/>
              </a:ext>
            </a:extLst>
          </p:cNvPr>
          <p:cNvSpPr>
            <a:spLocks noGrp="1"/>
          </p:cNvSpPr>
          <p:nvPr>
            <p:ph type="title"/>
          </p:nvPr>
        </p:nvSpPr>
        <p:spPr>
          <a:xfrm>
            <a:off x="1307472" y="3580527"/>
            <a:ext cx="8774575" cy="991146"/>
          </a:xfrm>
        </p:spPr>
        <p:txBody>
          <a:bodyPr>
            <a:normAutofit/>
          </a:bodyPr>
          <a:lstStyle/>
          <a:p>
            <a:pPr algn="ctr"/>
            <a:r>
              <a:rPr lang="en-US" sz="3200" dirty="0"/>
              <a:t>Lauren Johnson</a:t>
            </a:r>
          </a:p>
        </p:txBody>
      </p:sp>
      <p:sp>
        <p:nvSpPr>
          <p:cNvPr id="3" name="Text Placeholder 2">
            <a:extLst>
              <a:ext uri="{FF2B5EF4-FFF2-40B4-BE49-F238E27FC236}">
                <a16:creationId xmlns:a16="http://schemas.microsoft.com/office/drawing/2014/main" id="{567E1C94-26B2-4C13-F902-EEDA6845439A}"/>
              </a:ext>
            </a:extLst>
          </p:cNvPr>
          <p:cNvSpPr>
            <a:spLocks noGrp="1"/>
          </p:cNvSpPr>
          <p:nvPr>
            <p:ph type="body" idx="1"/>
          </p:nvPr>
        </p:nvSpPr>
        <p:spPr>
          <a:xfrm>
            <a:off x="1396425" y="4615734"/>
            <a:ext cx="8596668" cy="1513914"/>
          </a:xfrm>
        </p:spPr>
        <p:txBody>
          <a:bodyPr/>
          <a:lstStyle/>
          <a:p>
            <a:pPr algn="ctr"/>
            <a:r>
              <a:rPr lang="en-US" dirty="0">
                <a:hlinkClick r:id="rId3"/>
              </a:rPr>
              <a:t>www.jbcpros.com</a:t>
            </a:r>
          </a:p>
          <a:p>
            <a:pPr algn="ctr"/>
            <a:r>
              <a:rPr lang="en-US" dirty="0">
                <a:hlinkClick r:id="rId3"/>
              </a:rPr>
              <a:t>laurenj@jbcpros.com</a:t>
            </a:r>
            <a:endParaRPr lang="en-US" dirty="0"/>
          </a:p>
          <a:p>
            <a:pPr algn="ctr"/>
            <a:r>
              <a:rPr lang="en-US" dirty="0"/>
              <a:t>(859) 277-4291</a:t>
            </a:r>
          </a:p>
        </p:txBody>
      </p:sp>
      <p:sp>
        <p:nvSpPr>
          <p:cNvPr id="4" name="TextBox 3">
            <a:extLst>
              <a:ext uri="{FF2B5EF4-FFF2-40B4-BE49-F238E27FC236}">
                <a16:creationId xmlns:a16="http://schemas.microsoft.com/office/drawing/2014/main" id="{D7CD8719-3852-59B0-FA53-031BC90A679A}"/>
              </a:ext>
            </a:extLst>
          </p:cNvPr>
          <p:cNvSpPr txBox="1"/>
          <p:nvPr/>
        </p:nvSpPr>
        <p:spPr>
          <a:xfrm>
            <a:off x="3838417" y="1899291"/>
            <a:ext cx="3712686" cy="923330"/>
          </a:xfrm>
          <a:prstGeom prst="rect">
            <a:avLst/>
          </a:prstGeom>
          <a:noFill/>
        </p:spPr>
        <p:txBody>
          <a:bodyPr wrap="square" rtlCol="0">
            <a:spAutoFit/>
          </a:bodyPr>
          <a:lstStyle/>
          <a:p>
            <a:pPr algn="ctr"/>
            <a:r>
              <a:rPr lang="en-US" sz="5400" dirty="0"/>
              <a:t>Questions?</a:t>
            </a:r>
          </a:p>
        </p:txBody>
      </p:sp>
      <p:pic>
        <p:nvPicPr>
          <p:cNvPr id="5" name="Picture 4" descr="A black and purple logo">
            <a:extLst>
              <a:ext uri="{FF2B5EF4-FFF2-40B4-BE49-F238E27FC236}">
                <a16:creationId xmlns:a16="http://schemas.microsoft.com/office/drawing/2014/main" id="{F2A46910-9574-407B-EF92-EA5EB2A102D8}"/>
              </a:ext>
            </a:extLst>
          </p:cNvPr>
          <p:cNvPicPr>
            <a:picLocks noChangeAspect="1"/>
          </p:cNvPicPr>
          <p:nvPr/>
        </p:nvPicPr>
        <p:blipFill rotWithShape="1">
          <a:blip r:embed="rId4">
            <a:extLst>
              <a:ext uri="{28A0092B-C50C-407E-A947-70E740481C1C}">
                <a14:useLocalDpi xmlns:a14="http://schemas.microsoft.com/office/drawing/2010/main" val="0"/>
              </a:ext>
            </a:extLst>
          </a:blip>
          <a:srcRect t="18465" r="2" b="13897"/>
          <a:stretch/>
        </p:blipFill>
        <p:spPr>
          <a:xfrm>
            <a:off x="3957084" y="2405181"/>
            <a:ext cx="3475350" cy="2350691"/>
          </a:xfrm>
          <a:prstGeom prst="rect">
            <a:avLst/>
          </a:prstGeom>
        </p:spPr>
      </p:pic>
    </p:spTree>
    <p:extLst>
      <p:ext uri="{BB962C8B-B14F-4D97-AF65-F5344CB8AC3E}">
        <p14:creationId xmlns:p14="http://schemas.microsoft.com/office/powerpoint/2010/main" val="4175655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51FF-D924-6754-9784-E089E50998A8}"/>
              </a:ext>
            </a:extLst>
          </p:cNvPr>
          <p:cNvSpPr>
            <a:spLocks noGrp="1"/>
          </p:cNvSpPr>
          <p:nvPr>
            <p:ph type="title"/>
          </p:nvPr>
        </p:nvSpPr>
        <p:spPr/>
        <p:txBody>
          <a:bodyPr/>
          <a:lstStyle/>
          <a:p>
            <a:r>
              <a:rPr lang="en-US" dirty="0"/>
              <a:t>Why is Compliance Important?</a:t>
            </a:r>
          </a:p>
        </p:txBody>
      </p:sp>
      <p:graphicFrame>
        <p:nvGraphicFramePr>
          <p:cNvPr id="9" name="Diagram 8">
            <a:extLst>
              <a:ext uri="{FF2B5EF4-FFF2-40B4-BE49-F238E27FC236}">
                <a16:creationId xmlns:a16="http://schemas.microsoft.com/office/drawing/2014/main" id="{AC41B656-D4A2-5367-15F0-393110DB6D0E}"/>
              </a:ext>
            </a:extLst>
          </p:cNvPr>
          <p:cNvGraphicFramePr/>
          <p:nvPr>
            <p:extLst>
              <p:ext uri="{D42A27DB-BD31-4B8C-83A1-F6EECF244321}">
                <p14:modId xmlns:p14="http://schemas.microsoft.com/office/powerpoint/2010/main" val="2705909265"/>
              </p:ext>
            </p:extLst>
          </p:nvPr>
        </p:nvGraphicFramePr>
        <p:xfrm>
          <a:off x="1053373" y="1758462"/>
          <a:ext cx="9561340" cy="25918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851127CA-577C-2CAD-831F-05570E5B4907}"/>
              </a:ext>
            </a:extLst>
          </p:cNvPr>
          <p:cNvSpPr txBox="1"/>
          <p:nvPr/>
        </p:nvSpPr>
        <p:spPr>
          <a:xfrm>
            <a:off x="4589311" y="4433045"/>
            <a:ext cx="2489464" cy="461665"/>
          </a:xfrm>
          <a:prstGeom prst="rect">
            <a:avLst/>
          </a:prstGeom>
          <a:noFill/>
        </p:spPr>
        <p:txBody>
          <a:bodyPr wrap="none" rtlCol="0">
            <a:spAutoFit/>
          </a:bodyPr>
          <a:lstStyle/>
          <a:p>
            <a:pPr algn="ctr"/>
            <a:r>
              <a:rPr lang="en-US" sz="2400" dirty="0">
                <a:solidFill>
                  <a:srgbClr val="452B73"/>
                </a:solidFill>
              </a:rPr>
              <a:t>Recovered in 2022</a:t>
            </a:r>
          </a:p>
        </p:txBody>
      </p:sp>
      <p:graphicFrame>
        <p:nvGraphicFramePr>
          <p:cNvPr id="11" name="Diagram 10">
            <a:extLst>
              <a:ext uri="{FF2B5EF4-FFF2-40B4-BE49-F238E27FC236}">
                <a16:creationId xmlns:a16="http://schemas.microsoft.com/office/drawing/2014/main" id="{0419C372-BC2A-7CE3-A403-FAB58A5729F7}"/>
              </a:ext>
            </a:extLst>
          </p:cNvPr>
          <p:cNvGraphicFramePr/>
          <p:nvPr>
            <p:extLst>
              <p:ext uri="{D42A27DB-BD31-4B8C-83A1-F6EECF244321}">
                <p14:modId xmlns:p14="http://schemas.microsoft.com/office/powerpoint/2010/main" val="4145610942"/>
              </p:ext>
            </p:extLst>
          </p:nvPr>
        </p:nvGraphicFramePr>
        <p:xfrm>
          <a:off x="1132163" y="4194730"/>
          <a:ext cx="9482550" cy="30868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284048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DAC76-3747-34CE-BAF7-548A9E543B23}"/>
              </a:ext>
            </a:extLst>
          </p:cNvPr>
          <p:cNvSpPr>
            <a:spLocks noGrp="1"/>
          </p:cNvSpPr>
          <p:nvPr>
            <p:ph type="title"/>
          </p:nvPr>
        </p:nvSpPr>
        <p:spPr/>
        <p:txBody>
          <a:bodyPr/>
          <a:lstStyle/>
          <a:p>
            <a:r>
              <a:rPr lang="en-US" dirty="0"/>
              <a:t>ERISA Requirements</a:t>
            </a:r>
          </a:p>
        </p:txBody>
      </p:sp>
      <p:graphicFrame>
        <p:nvGraphicFramePr>
          <p:cNvPr id="8" name="Content Placeholder 7">
            <a:extLst>
              <a:ext uri="{FF2B5EF4-FFF2-40B4-BE49-F238E27FC236}">
                <a16:creationId xmlns:a16="http://schemas.microsoft.com/office/drawing/2014/main" id="{95872AC8-DB02-2767-1CF0-FC9A7576249B}"/>
              </a:ext>
            </a:extLst>
          </p:cNvPr>
          <p:cNvGraphicFramePr>
            <a:graphicFrameLocks noGrp="1"/>
          </p:cNvGraphicFramePr>
          <p:nvPr>
            <p:ph idx="1"/>
            <p:extLst>
              <p:ext uri="{D42A27DB-BD31-4B8C-83A1-F6EECF244321}">
                <p14:modId xmlns:p14="http://schemas.microsoft.com/office/powerpoint/2010/main" val="3078386744"/>
              </p:ext>
            </p:extLst>
          </p:nvPr>
        </p:nvGraphicFramePr>
        <p:xfrm>
          <a:off x="677333" y="2575369"/>
          <a:ext cx="10781441" cy="3083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F7FADE05-9058-F2E9-BD9C-C2A0850D2661}"/>
              </a:ext>
            </a:extLst>
          </p:cNvPr>
          <p:cNvSpPr txBox="1"/>
          <p:nvPr/>
        </p:nvSpPr>
        <p:spPr>
          <a:xfrm>
            <a:off x="677333" y="1781829"/>
            <a:ext cx="10781441" cy="461665"/>
          </a:xfrm>
          <a:prstGeom prst="rect">
            <a:avLst/>
          </a:prstGeom>
          <a:solidFill>
            <a:srgbClr val="002060"/>
          </a:solidFill>
        </p:spPr>
        <p:txBody>
          <a:bodyPr wrap="square" rtlCol="0">
            <a:spAutoFit/>
          </a:bodyPr>
          <a:lstStyle/>
          <a:p>
            <a:pPr algn="ctr"/>
            <a:r>
              <a:rPr lang="en-US" sz="2400" dirty="0">
                <a:solidFill>
                  <a:schemeClr val="bg1"/>
                </a:solidFill>
              </a:rPr>
              <a:t>Most group health plans sponsored by private sector employers ARE subject to ERISA.</a:t>
            </a:r>
          </a:p>
        </p:txBody>
      </p:sp>
    </p:spTree>
    <p:extLst>
      <p:ext uri="{BB962C8B-B14F-4D97-AF65-F5344CB8AC3E}">
        <p14:creationId xmlns:p14="http://schemas.microsoft.com/office/powerpoint/2010/main" val="3010703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2AB56-82EE-3313-B981-F81B82625FEC}"/>
              </a:ext>
            </a:extLst>
          </p:cNvPr>
          <p:cNvSpPr>
            <a:spLocks noGrp="1"/>
          </p:cNvSpPr>
          <p:nvPr>
            <p:ph type="title"/>
          </p:nvPr>
        </p:nvSpPr>
        <p:spPr>
          <a:xfrm>
            <a:off x="677334" y="609600"/>
            <a:ext cx="8596668" cy="720436"/>
          </a:xfrm>
        </p:spPr>
        <p:txBody>
          <a:bodyPr/>
          <a:lstStyle/>
          <a:p>
            <a:r>
              <a:rPr lang="en-US" dirty="0"/>
              <a:t>ERISA Requirements</a:t>
            </a:r>
          </a:p>
        </p:txBody>
      </p:sp>
      <p:graphicFrame>
        <p:nvGraphicFramePr>
          <p:cNvPr id="6" name="Content Placeholder 5">
            <a:extLst>
              <a:ext uri="{FF2B5EF4-FFF2-40B4-BE49-F238E27FC236}">
                <a16:creationId xmlns:a16="http://schemas.microsoft.com/office/drawing/2014/main" id="{CA653A06-1120-F683-3A1E-137C33B70923}"/>
              </a:ext>
            </a:extLst>
          </p:cNvPr>
          <p:cNvGraphicFramePr>
            <a:graphicFrameLocks noGrp="1"/>
          </p:cNvGraphicFramePr>
          <p:nvPr>
            <p:ph idx="1"/>
            <p:extLst>
              <p:ext uri="{D42A27DB-BD31-4B8C-83A1-F6EECF244321}">
                <p14:modId xmlns:p14="http://schemas.microsoft.com/office/powerpoint/2010/main" val="2081034909"/>
              </p:ext>
            </p:extLst>
          </p:nvPr>
        </p:nvGraphicFramePr>
        <p:xfrm>
          <a:off x="754596" y="1706585"/>
          <a:ext cx="10473980" cy="39780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5911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80499-8983-FD90-5A61-0ED61DC94BB6}"/>
              </a:ext>
            </a:extLst>
          </p:cNvPr>
          <p:cNvSpPr>
            <a:spLocks noGrp="1"/>
          </p:cNvSpPr>
          <p:nvPr>
            <p:ph type="title"/>
          </p:nvPr>
        </p:nvSpPr>
        <p:spPr/>
        <p:txBody>
          <a:bodyPr/>
          <a:lstStyle/>
          <a:p>
            <a:r>
              <a:rPr lang="en-US" dirty="0"/>
              <a:t>Plan Document</a:t>
            </a:r>
          </a:p>
        </p:txBody>
      </p:sp>
      <p:graphicFrame>
        <p:nvGraphicFramePr>
          <p:cNvPr id="5" name="Diagram 4">
            <a:extLst>
              <a:ext uri="{FF2B5EF4-FFF2-40B4-BE49-F238E27FC236}">
                <a16:creationId xmlns:a16="http://schemas.microsoft.com/office/drawing/2014/main" id="{A4CC5B7E-EC18-651E-DCED-6951CB4DC48B}"/>
              </a:ext>
            </a:extLst>
          </p:cNvPr>
          <p:cNvGraphicFramePr/>
          <p:nvPr>
            <p:extLst>
              <p:ext uri="{D42A27DB-BD31-4B8C-83A1-F6EECF244321}">
                <p14:modId xmlns:p14="http://schemas.microsoft.com/office/powerpoint/2010/main" val="792894979"/>
              </p:ext>
            </p:extLst>
          </p:nvPr>
        </p:nvGraphicFramePr>
        <p:xfrm>
          <a:off x="1172201" y="1423452"/>
          <a:ext cx="8310024" cy="27948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a:extLst>
              <a:ext uri="{FF2B5EF4-FFF2-40B4-BE49-F238E27FC236}">
                <a16:creationId xmlns:a16="http://schemas.microsoft.com/office/drawing/2014/main" id="{79D43FC6-EB19-C737-D40D-338A83895FE9}"/>
              </a:ext>
            </a:extLst>
          </p:cNvPr>
          <p:cNvGraphicFramePr/>
          <p:nvPr>
            <p:extLst>
              <p:ext uri="{D42A27DB-BD31-4B8C-83A1-F6EECF244321}">
                <p14:modId xmlns:p14="http://schemas.microsoft.com/office/powerpoint/2010/main" val="3850605670"/>
              </p:ext>
            </p:extLst>
          </p:nvPr>
        </p:nvGraphicFramePr>
        <p:xfrm>
          <a:off x="1719330" y="4047659"/>
          <a:ext cx="7712418" cy="183519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a:extLst>
              <a:ext uri="{FF2B5EF4-FFF2-40B4-BE49-F238E27FC236}">
                <a16:creationId xmlns:a16="http://schemas.microsoft.com/office/drawing/2014/main" id="{0E857689-B3B5-761C-026D-C60D1DC3E860}"/>
              </a:ext>
            </a:extLst>
          </p:cNvPr>
          <p:cNvSpPr txBox="1"/>
          <p:nvPr/>
        </p:nvSpPr>
        <p:spPr>
          <a:xfrm>
            <a:off x="1719331" y="5978769"/>
            <a:ext cx="7712418" cy="523220"/>
          </a:xfrm>
          <a:prstGeom prst="rect">
            <a:avLst/>
          </a:prstGeom>
          <a:noFill/>
          <a:ln>
            <a:solidFill>
              <a:srgbClr val="452B73"/>
            </a:solidFill>
          </a:ln>
        </p:spPr>
        <p:txBody>
          <a:bodyPr wrap="square" rtlCol="0">
            <a:spAutoFit/>
          </a:bodyPr>
          <a:lstStyle/>
          <a:p>
            <a:r>
              <a:rPr lang="en-US" sz="1400" dirty="0"/>
              <a:t>Tip:  Consider a wrap document to supplement insurance documents and provide missing ERISA provisions.</a:t>
            </a:r>
          </a:p>
        </p:txBody>
      </p:sp>
    </p:spTree>
    <p:extLst>
      <p:ext uri="{BB962C8B-B14F-4D97-AF65-F5344CB8AC3E}">
        <p14:creationId xmlns:p14="http://schemas.microsoft.com/office/powerpoint/2010/main" val="1023926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C717C-4395-EDF7-AE1A-F30A12F419FA}"/>
              </a:ext>
            </a:extLst>
          </p:cNvPr>
          <p:cNvSpPr>
            <a:spLocks noGrp="1"/>
          </p:cNvSpPr>
          <p:nvPr>
            <p:ph type="title"/>
          </p:nvPr>
        </p:nvSpPr>
        <p:spPr/>
        <p:txBody>
          <a:bodyPr>
            <a:normAutofit/>
          </a:bodyPr>
          <a:lstStyle/>
          <a:p>
            <a:r>
              <a:rPr lang="en-US" dirty="0"/>
              <a:t>Summary Plan Description (SPD) &amp; Summary of Material Modifications (SMM)</a:t>
            </a:r>
          </a:p>
        </p:txBody>
      </p:sp>
      <p:graphicFrame>
        <p:nvGraphicFramePr>
          <p:cNvPr id="4" name="Diagram 3">
            <a:extLst>
              <a:ext uri="{FF2B5EF4-FFF2-40B4-BE49-F238E27FC236}">
                <a16:creationId xmlns:a16="http://schemas.microsoft.com/office/drawing/2014/main" id="{58CD6B5A-9274-2ACD-AE3C-56A6E3F88B42}"/>
              </a:ext>
            </a:extLst>
          </p:cNvPr>
          <p:cNvGraphicFramePr/>
          <p:nvPr>
            <p:extLst>
              <p:ext uri="{D42A27DB-BD31-4B8C-83A1-F6EECF244321}">
                <p14:modId xmlns:p14="http://schemas.microsoft.com/office/powerpoint/2010/main" val="2476975073"/>
              </p:ext>
            </p:extLst>
          </p:nvPr>
        </p:nvGraphicFramePr>
        <p:xfrm>
          <a:off x="1797667" y="2001089"/>
          <a:ext cx="8596665" cy="31400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255A8A79-A56E-FB54-76F1-5F3342D0C1AA}"/>
              </a:ext>
            </a:extLst>
          </p:cNvPr>
          <p:cNvGraphicFramePr/>
          <p:nvPr>
            <p:extLst>
              <p:ext uri="{D42A27DB-BD31-4B8C-83A1-F6EECF244321}">
                <p14:modId xmlns:p14="http://schemas.microsoft.com/office/powerpoint/2010/main" val="1247960303"/>
              </p:ext>
            </p:extLst>
          </p:nvPr>
        </p:nvGraphicFramePr>
        <p:xfrm>
          <a:off x="1797667" y="5237018"/>
          <a:ext cx="8596665" cy="116308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802940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C58B5-B68E-35F6-21D7-F0A5032EFC0D}"/>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kern="1200" dirty="0">
                <a:solidFill>
                  <a:schemeClr val="tx1"/>
                </a:solidFill>
                <a:latin typeface="+mj-lt"/>
                <a:ea typeface="+mj-ea"/>
                <a:cs typeface="+mj-cs"/>
              </a:rPr>
              <a:t>Participant Disclosures</a:t>
            </a:r>
          </a:p>
        </p:txBody>
      </p:sp>
      <p:graphicFrame>
        <p:nvGraphicFramePr>
          <p:cNvPr id="4" name="Table 4">
            <a:extLst>
              <a:ext uri="{FF2B5EF4-FFF2-40B4-BE49-F238E27FC236}">
                <a16:creationId xmlns:a16="http://schemas.microsoft.com/office/drawing/2014/main" id="{528A5CB0-7706-19A4-A828-F8F42F22FB18}"/>
              </a:ext>
            </a:extLst>
          </p:cNvPr>
          <p:cNvGraphicFramePr>
            <a:graphicFrameLocks noGrp="1"/>
          </p:cNvGraphicFramePr>
          <p:nvPr>
            <p:extLst>
              <p:ext uri="{D42A27DB-BD31-4B8C-83A1-F6EECF244321}">
                <p14:modId xmlns:p14="http://schemas.microsoft.com/office/powerpoint/2010/main" val="792566668"/>
              </p:ext>
            </p:extLst>
          </p:nvPr>
        </p:nvGraphicFramePr>
        <p:xfrm>
          <a:off x="841252" y="1762370"/>
          <a:ext cx="10512548" cy="3797933"/>
        </p:xfrm>
        <a:graphic>
          <a:graphicData uri="http://schemas.openxmlformats.org/drawingml/2006/table">
            <a:tbl>
              <a:tblPr firstRow="1" bandRow="1">
                <a:tableStyleId>{5C22544A-7EE6-4342-B048-85BDC9FD1C3A}</a:tableStyleId>
              </a:tblPr>
              <a:tblGrid>
                <a:gridCol w="5256274">
                  <a:extLst>
                    <a:ext uri="{9D8B030D-6E8A-4147-A177-3AD203B41FA5}">
                      <a16:colId xmlns:a16="http://schemas.microsoft.com/office/drawing/2014/main" val="2013711535"/>
                    </a:ext>
                  </a:extLst>
                </a:gridCol>
                <a:gridCol w="5256274">
                  <a:extLst>
                    <a:ext uri="{9D8B030D-6E8A-4147-A177-3AD203B41FA5}">
                      <a16:colId xmlns:a16="http://schemas.microsoft.com/office/drawing/2014/main" val="543882258"/>
                    </a:ext>
                  </a:extLst>
                </a:gridCol>
              </a:tblGrid>
              <a:tr h="494406">
                <a:tc gridSpan="2">
                  <a:txBody>
                    <a:bodyPr/>
                    <a:lstStyle/>
                    <a:p>
                      <a:pPr marL="0" indent="0" algn="ctr">
                        <a:buFont typeface="Arial" panose="020B0604020202020204" pitchFamily="34" charset="0"/>
                        <a:buNone/>
                      </a:pPr>
                      <a:r>
                        <a:rPr lang="en-US" sz="2200" dirty="0"/>
                        <a:t>Notices Required to be Distributed</a:t>
                      </a:r>
                    </a:p>
                  </a:txBody>
                  <a:tcPr marL="112365" marR="112365" marT="56182" marB="56182">
                    <a:lnB w="12700" cap="flat" cmpd="sng" algn="ctr">
                      <a:solidFill>
                        <a:schemeClr val="tx1"/>
                      </a:solidFill>
                      <a:prstDash val="solid"/>
                      <a:round/>
                      <a:headEnd type="none" w="med" len="med"/>
                      <a:tailEnd type="none" w="med" len="med"/>
                    </a:lnB>
                  </a:tcPr>
                </a:tc>
                <a:tc hMerge="1">
                  <a:txBody>
                    <a:bodyPr/>
                    <a:lstStyle/>
                    <a:p>
                      <a:endParaRPr lang="en-US" dirty="0"/>
                    </a:p>
                  </a:txBody>
                  <a:tcPr/>
                </a:tc>
                <a:extLst>
                  <a:ext uri="{0D108BD9-81ED-4DB2-BD59-A6C34878D82A}">
                    <a16:rowId xmlns:a16="http://schemas.microsoft.com/office/drawing/2014/main" val="3503046463"/>
                  </a:ext>
                </a:extLst>
              </a:tr>
              <a:tr h="3303527">
                <a:tc>
                  <a:txBody>
                    <a:bodyPr/>
                    <a:lstStyle/>
                    <a:p>
                      <a:pPr marL="285750" indent="-285750">
                        <a:buFont typeface="Arial" panose="020B0604020202020204" pitchFamily="34" charset="0"/>
                        <a:buChar char="•"/>
                      </a:pPr>
                      <a:r>
                        <a:rPr lang="en-US" sz="1700"/>
                        <a:t>Medicare Creditable Coverage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a:t>Women’s Health &amp; Cancer Rights Act (WHCRA)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a:t>Newborns’ &amp; Mothers’ Health Protection Act (NMHPA)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a:t>Premium Assistance under Medicaid &amp; the Children’s Health Insurance Program (CHIPRA)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a:t>HIPAA Notice of Privacy Practices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a:t>HIPAA Special Enrollment Rights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a:t>Notice of Grandfathered Status (if applicable)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700"/>
                    </a:p>
                    <a:p>
                      <a:pPr marL="285750" indent="-285750">
                        <a:buFont typeface="Arial" panose="020B0604020202020204" pitchFamily="34" charset="0"/>
                        <a:buChar char="•"/>
                      </a:pPr>
                      <a:endParaRPr lang="en-US" sz="1700"/>
                    </a:p>
                  </a:txBody>
                  <a:tcPr marL="112365" marR="112365" marT="56182" marB="56182">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Patient Protection Notice (if applicable)</a:t>
                      </a:r>
                    </a:p>
                    <a:p>
                      <a:pPr marL="285750" indent="-285750">
                        <a:buFont typeface="Arial" panose="020B0604020202020204" pitchFamily="34" charset="0"/>
                        <a:buChar char="•"/>
                      </a:pPr>
                      <a:r>
                        <a:rPr lang="en-US" sz="1700" dirty="0"/>
                        <a:t>COBRA Notices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Wellness Notice of Reasonable Alternative(s)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ADA Wellness Notice (if applicable)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Marketplace Exchange Notice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COBRA compliance documents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Surprise Billing Rights Notice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ICHRA Notice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QSEHRA Notice</a:t>
                      </a:r>
                    </a:p>
                    <a:p>
                      <a:pPr marL="285750" indent="-285750">
                        <a:buFont typeface="Arial" panose="020B0604020202020204" pitchFamily="34" charset="0"/>
                        <a:buChar char="•"/>
                      </a:pPr>
                      <a:endParaRPr lang="en-US" sz="1700" dirty="0"/>
                    </a:p>
                  </a:txBody>
                  <a:tcPr marL="112365" marR="112365" marT="56182" marB="56182">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915000"/>
                  </a:ext>
                </a:extLst>
              </a:tr>
            </a:tbl>
          </a:graphicData>
        </a:graphic>
      </p:graphicFrame>
    </p:spTree>
    <p:extLst>
      <p:ext uri="{BB962C8B-B14F-4D97-AF65-F5344CB8AC3E}">
        <p14:creationId xmlns:p14="http://schemas.microsoft.com/office/powerpoint/2010/main" val="3380339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E3423-DE82-E507-8F60-4BB85DAA9EC7}"/>
              </a:ext>
            </a:extLst>
          </p:cNvPr>
          <p:cNvSpPr>
            <a:spLocks noGrp="1"/>
          </p:cNvSpPr>
          <p:nvPr>
            <p:ph type="title"/>
          </p:nvPr>
        </p:nvSpPr>
        <p:spPr/>
        <p:txBody>
          <a:bodyPr/>
          <a:lstStyle/>
          <a:p>
            <a:r>
              <a:rPr lang="en-US" dirty="0"/>
              <a:t>Form 5500</a:t>
            </a:r>
          </a:p>
        </p:txBody>
      </p:sp>
      <p:graphicFrame>
        <p:nvGraphicFramePr>
          <p:cNvPr id="7" name="Diagram 6">
            <a:extLst>
              <a:ext uri="{FF2B5EF4-FFF2-40B4-BE49-F238E27FC236}">
                <a16:creationId xmlns:a16="http://schemas.microsoft.com/office/drawing/2014/main" id="{1A2ABED9-D0A4-6C17-4B3B-06B86428A111}"/>
              </a:ext>
            </a:extLst>
          </p:cNvPr>
          <p:cNvGraphicFramePr/>
          <p:nvPr>
            <p:extLst>
              <p:ext uri="{D42A27DB-BD31-4B8C-83A1-F6EECF244321}">
                <p14:modId xmlns:p14="http://schemas.microsoft.com/office/powerpoint/2010/main" val="3005901895"/>
              </p:ext>
            </p:extLst>
          </p:nvPr>
        </p:nvGraphicFramePr>
        <p:xfrm>
          <a:off x="1544153" y="4781433"/>
          <a:ext cx="8386030" cy="16126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1" name="Diagram 10">
            <a:extLst>
              <a:ext uri="{FF2B5EF4-FFF2-40B4-BE49-F238E27FC236}">
                <a16:creationId xmlns:a16="http://schemas.microsoft.com/office/drawing/2014/main" id="{C2BE1BF2-0906-42BF-841E-F681D29308AD}"/>
              </a:ext>
            </a:extLst>
          </p:cNvPr>
          <p:cNvGraphicFramePr/>
          <p:nvPr>
            <p:extLst>
              <p:ext uri="{D42A27DB-BD31-4B8C-83A1-F6EECF244321}">
                <p14:modId xmlns:p14="http://schemas.microsoft.com/office/powerpoint/2010/main" val="940452077"/>
              </p:ext>
            </p:extLst>
          </p:nvPr>
        </p:nvGraphicFramePr>
        <p:xfrm>
          <a:off x="1601702" y="1493457"/>
          <a:ext cx="10862726" cy="314730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503571129"/>
      </p:ext>
    </p:extLst>
  </p:cSld>
  <p:clrMapOvr>
    <a:masterClrMapping/>
  </p:clrMapOvr>
</p:sld>
</file>

<file path=ppt/theme/theme1.xml><?xml version="1.0" encoding="utf-8"?>
<a:theme xmlns:a="http://schemas.openxmlformats.org/drawingml/2006/main" name="Office Theme">
  <a:themeElements>
    <a:clrScheme name="Custom 10">
      <a:dk1>
        <a:srgbClr val="000000"/>
      </a:dk1>
      <a:lt1>
        <a:sysClr val="window" lastClr="FFFFFF"/>
      </a:lt1>
      <a:dk2>
        <a:srgbClr val="5E5E5E"/>
      </a:dk2>
      <a:lt2>
        <a:srgbClr val="DDDDDD"/>
      </a:lt2>
      <a:accent1>
        <a:srgbClr val="002060"/>
      </a:accent1>
      <a:accent2>
        <a:srgbClr val="4E3FAB"/>
      </a:accent2>
      <a:accent3>
        <a:srgbClr val="DDDDDD"/>
      </a:accent3>
      <a:accent4>
        <a:srgbClr val="838383"/>
      </a:accent4>
      <a:accent5>
        <a:srgbClr val="FEC306"/>
      </a:accent5>
      <a:accent6>
        <a:srgbClr val="DF5327"/>
      </a:accent6>
      <a:hlink>
        <a:srgbClr val="4E3FAB"/>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6409</TotalTime>
  <Words>2376</Words>
  <Application>Microsoft Office PowerPoint</Application>
  <PresentationFormat>Widescreen</PresentationFormat>
  <Paragraphs>346</Paragraphs>
  <Slides>26</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Wingdings</vt:lpstr>
      <vt:lpstr>Wingdings 3</vt:lpstr>
      <vt:lpstr>Office Theme</vt:lpstr>
      <vt:lpstr>PowerPoint Presentation</vt:lpstr>
      <vt:lpstr>Why is Compliance Important?</vt:lpstr>
      <vt:lpstr>Why is Compliance Important?</vt:lpstr>
      <vt:lpstr>ERISA Requirements</vt:lpstr>
      <vt:lpstr>ERISA Requirements</vt:lpstr>
      <vt:lpstr>Plan Document</vt:lpstr>
      <vt:lpstr>Summary Plan Description (SPD) &amp; Summary of Material Modifications (SMM)</vt:lpstr>
      <vt:lpstr>Participant Disclosures</vt:lpstr>
      <vt:lpstr>Form 5500</vt:lpstr>
      <vt:lpstr>Summary Annual Report (SAR)</vt:lpstr>
      <vt:lpstr>HIPAA</vt:lpstr>
      <vt:lpstr>Affordable Care Act (ACA)</vt:lpstr>
      <vt:lpstr>Summary of Benefits &amp; Coverage (SBC)</vt:lpstr>
      <vt:lpstr>Affordable Care Act (ACA)</vt:lpstr>
      <vt:lpstr>Consolidated Appropriations Act (CAA) of 2021</vt:lpstr>
      <vt:lpstr>Consolidated Appropriations Act (CAA) of 2021</vt:lpstr>
      <vt:lpstr>Gag Clause Attestation</vt:lpstr>
      <vt:lpstr>Compensation Disclosure Requirement</vt:lpstr>
      <vt:lpstr>Prescription Drug Reporting (RxDC)</vt:lpstr>
      <vt:lpstr>MHPAEA Non-Quantitative Treatment Limitations (NQTL)</vt:lpstr>
      <vt:lpstr>MHPAEA Non-Quantitative Treatment Limitations (NQTL)</vt:lpstr>
      <vt:lpstr>MHPAEA Non-Quantitative Treatment Limitations (NQTL)</vt:lpstr>
      <vt:lpstr>MHPAEA Non-Quantitative Treatment Limitations (NQTL)</vt:lpstr>
      <vt:lpstr>Miscellaneous</vt:lpstr>
      <vt:lpstr>Minimize Risk</vt:lpstr>
      <vt:lpstr>Lauren Johnson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Johnson</dc:creator>
  <cp:lastModifiedBy>Deanna J Sizemore</cp:lastModifiedBy>
  <cp:revision>4</cp:revision>
  <dcterms:created xsi:type="dcterms:W3CDTF">2023-08-15T15:57:14Z</dcterms:created>
  <dcterms:modified xsi:type="dcterms:W3CDTF">2023-12-06T21:57:55Z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1662892-67aa-43a5-814f-5ec6528b0125_Enabled">
    <vt:lpwstr>true</vt:lpwstr>
  </property>
  <property fmtid="{D5CDD505-2E9C-101B-9397-08002B2CF9AE}" pid="3" name="MSIP_Label_21662892-67aa-43a5-814f-5ec6528b0125_SetDate">
    <vt:lpwstr>2023-12-06T21:57:47Z</vt:lpwstr>
  </property>
  <property fmtid="{D5CDD505-2E9C-101B-9397-08002B2CF9AE}" pid="4" name="MSIP_Label_21662892-67aa-43a5-814f-5ec6528b0125_Method">
    <vt:lpwstr>Standard</vt:lpwstr>
  </property>
  <property fmtid="{D5CDD505-2E9C-101B-9397-08002B2CF9AE}" pid="5" name="MSIP_Label_21662892-67aa-43a5-814f-5ec6528b0125_Name">
    <vt:lpwstr>Internal Use</vt:lpwstr>
  </property>
  <property fmtid="{D5CDD505-2E9C-101B-9397-08002B2CF9AE}" pid="6" name="MSIP_Label_21662892-67aa-43a5-814f-5ec6528b0125_SiteId">
    <vt:lpwstr>157a26ef-912f-4244-abef-b45fc4bd77f9</vt:lpwstr>
  </property>
  <property fmtid="{D5CDD505-2E9C-101B-9397-08002B2CF9AE}" pid="7" name="MSIP_Label_21662892-67aa-43a5-814f-5ec6528b0125_ActionId">
    <vt:lpwstr>b4d82afc-ecb5-4007-908b-0ac12a7db18c</vt:lpwstr>
  </property>
  <property fmtid="{D5CDD505-2E9C-101B-9397-08002B2CF9AE}" pid="8" name="MSIP_Label_21662892-67aa-43a5-814f-5ec6528b0125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Internal Use</vt:lpwstr>
  </property>
</Properties>
</file>