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4"/>
  </p:sldMasterIdLst>
  <p:notesMasterIdLst>
    <p:notesMasterId r:id="rId41"/>
  </p:notesMasterIdLst>
  <p:sldIdLst>
    <p:sldId id="259" r:id="rId5"/>
    <p:sldId id="258" r:id="rId6"/>
    <p:sldId id="260" r:id="rId7"/>
    <p:sldId id="261" r:id="rId8"/>
    <p:sldId id="265" r:id="rId9"/>
    <p:sldId id="267" r:id="rId10"/>
    <p:sldId id="266" r:id="rId11"/>
    <p:sldId id="268" r:id="rId12"/>
    <p:sldId id="269" r:id="rId13"/>
    <p:sldId id="272" r:id="rId14"/>
    <p:sldId id="273" r:id="rId15"/>
    <p:sldId id="274" r:id="rId16"/>
    <p:sldId id="275" r:id="rId17"/>
    <p:sldId id="316" r:id="rId18"/>
    <p:sldId id="313" r:id="rId19"/>
    <p:sldId id="277" r:id="rId20"/>
    <p:sldId id="279" r:id="rId21"/>
    <p:sldId id="280" r:id="rId22"/>
    <p:sldId id="282" r:id="rId23"/>
    <p:sldId id="283" r:id="rId24"/>
    <p:sldId id="314" r:id="rId25"/>
    <p:sldId id="285" r:id="rId26"/>
    <p:sldId id="281" r:id="rId27"/>
    <p:sldId id="288" r:id="rId28"/>
    <p:sldId id="287" r:id="rId29"/>
    <p:sldId id="286" r:id="rId30"/>
    <p:sldId id="289" r:id="rId31"/>
    <p:sldId id="290" r:id="rId32"/>
    <p:sldId id="291" r:id="rId33"/>
    <p:sldId id="292" r:id="rId34"/>
    <p:sldId id="278" r:id="rId35"/>
    <p:sldId id="293" r:id="rId36"/>
    <p:sldId id="295" r:id="rId37"/>
    <p:sldId id="299" r:id="rId38"/>
    <p:sldId id="297" r:id="rId39"/>
    <p:sldId id="298" r:id="rId40"/>
  </p:sldIdLst>
  <p:sldSz cx="12192000" cy="6858000"/>
  <p:notesSz cx="6858000" cy="9144000"/>
  <p:embeddedFontLst>
    <p:embeddedFont>
      <p:font typeface="Aptos Light" panose="020B0004020202020204" pitchFamily="34" charset="0"/>
      <p:regular r:id="rId42"/>
      <p:italic r:id="rId43"/>
    </p:embeddedFont>
    <p:embeddedFont>
      <p:font typeface="CENTENESANS-LIGHTITALIC" charset="0"/>
      <p:italic r:id="rId4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464" userDrawn="1">
          <p15:clr>
            <a:srgbClr val="A4A3A4"/>
          </p15:clr>
        </p15:guide>
        <p15:guide id="2" pos="280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F1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1138" y="413"/>
      </p:cViewPr>
      <p:guideLst>
        <p:guide orient="horz" pos="1464"/>
        <p:guide pos="280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font" Target="fonts/font1.fntdata"/><Relationship Id="rId47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font" Target="fonts/font3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font" Target="fonts/font2.fntdata"/><Relationship Id="rId48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viewProps" Target="viewProps.xml"/><Relationship Id="rId20" Type="http://schemas.openxmlformats.org/officeDocument/2006/relationships/slide" Target="slides/slide16.xml"/><Relationship Id="rId41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ony Runion" userId="efdc86dc-085d-4c35-bd7e-04d52380aef6" providerId="ADAL" clId="{48260C56-55AC-4A5D-B453-511B7BDC6879}"/>
    <pc:docChg chg="delSld">
      <pc:chgData name="Tony Runion" userId="efdc86dc-085d-4c35-bd7e-04d52380aef6" providerId="ADAL" clId="{48260C56-55AC-4A5D-B453-511B7BDC6879}" dt="2026-05-14T15:30:58.467" v="0" actId="2696"/>
      <pc:docMkLst>
        <pc:docMk/>
      </pc:docMkLst>
      <pc:sldChg chg="del">
        <pc:chgData name="Tony Runion" userId="efdc86dc-085d-4c35-bd7e-04d52380aef6" providerId="ADAL" clId="{48260C56-55AC-4A5D-B453-511B7BDC6879}" dt="2026-05-14T15:30:58.467" v="0" actId="2696"/>
        <pc:sldMkLst>
          <pc:docMk/>
          <pc:sldMk cId="1973438934" sldId="296"/>
        </pc:sldMkLst>
      </pc:sldChg>
      <pc:sldChg chg="del">
        <pc:chgData name="Tony Runion" userId="efdc86dc-085d-4c35-bd7e-04d52380aef6" providerId="ADAL" clId="{48260C56-55AC-4A5D-B453-511B7BDC6879}" dt="2026-05-14T15:30:58.467" v="0" actId="2696"/>
        <pc:sldMkLst>
          <pc:docMk/>
          <pc:sldMk cId="1557890176" sldId="300"/>
        </pc:sldMkLst>
      </pc:sldChg>
      <pc:sldChg chg="del">
        <pc:chgData name="Tony Runion" userId="efdc86dc-085d-4c35-bd7e-04d52380aef6" providerId="ADAL" clId="{48260C56-55AC-4A5D-B453-511B7BDC6879}" dt="2026-05-14T15:30:58.467" v="0" actId="2696"/>
        <pc:sldMkLst>
          <pc:docMk/>
          <pc:sldMk cId="4206602093" sldId="301"/>
        </pc:sldMkLst>
      </pc:sldChg>
      <pc:sldChg chg="del">
        <pc:chgData name="Tony Runion" userId="efdc86dc-085d-4c35-bd7e-04d52380aef6" providerId="ADAL" clId="{48260C56-55AC-4A5D-B453-511B7BDC6879}" dt="2026-05-14T15:30:58.467" v="0" actId="2696"/>
        <pc:sldMkLst>
          <pc:docMk/>
          <pc:sldMk cId="500205787" sldId="302"/>
        </pc:sldMkLst>
      </pc:sldChg>
      <pc:sldChg chg="del">
        <pc:chgData name="Tony Runion" userId="efdc86dc-085d-4c35-bd7e-04d52380aef6" providerId="ADAL" clId="{48260C56-55AC-4A5D-B453-511B7BDC6879}" dt="2026-05-14T15:30:58.467" v="0" actId="2696"/>
        <pc:sldMkLst>
          <pc:docMk/>
          <pc:sldMk cId="2408369659" sldId="303"/>
        </pc:sldMkLst>
      </pc:sldChg>
      <pc:sldChg chg="del">
        <pc:chgData name="Tony Runion" userId="efdc86dc-085d-4c35-bd7e-04d52380aef6" providerId="ADAL" clId="{48260C56-55AC-4A5D-B453-511B7BDC6879}" dt="2026-05-14T15:30:58.467" v="0" actId="2696"/>
        <pc:sldMkLst>
          <pc:docMk/>
          <pc:sldMk cId="3206789617" sldId="304"/>
        </pc:sldMkLst>
      </pc:sldChg>
      <pc:sldChg chg="del">
        <pc:chgData name="Tony Runion" userId="efdc86dc-085d-4c35-bd7e-04d52380aef6" providerId="ADAL" clId="{48260C56-55AC-4A5D-B453-511B7BDC6879}" dt="2026-05-14T15:30:58.467" v="0" actId="2696"/>
        <pc:sldMkLst>
          <pc:docMk/>
          <pc:sldMk cId="822752931" sldId="305"/>
        </pc:sldMkLst>
      </pc:sldChg>
      <pc:sldChg chg="del">
        <pc:chgData name="Tony Runion" userId="efdc86dc-085d-4c35-bd7e-04d52380aef6" providerId="ADAL" clId="{48260C56-55AC-4A5D-B453-511B7BDC6879}" dt="2026-05-14T15:30:58.467" v="0" actId="2696"/>
        <pc:sldMkLst>
          <pc:docMk/>
          <pc:sldMk cId="2235359627" sldId="306"/>
        </pc:sldMkLst>
      </pc:sldChg>
      <pc:sldChg chg="del">
        <pc:chgData name="Tony Runion" userId="efdc86dc-085d-4c35-bd7e-04d52380aef6" providerId="ADAL" clId="{48260C56-55AC-4A5D-B453-511B7BDC6879}" dt="2026-05-14T15:30:58.467" v="0" actId="2696"/>
        <pc:sldMkLst>
          <pc:docMk/>
          <pc:sldMk cId="547807157" sldId="307"/>
        </pc:sldMkLst>
      </pc:sldChg>
      <pc:sldChg chg="del">
        <pc:chgData name="Tony Runion" userId="efdc86dc-085d-4c35-bd7e-04d52380aef6" providerId="ADAL" clId="{48260C56-55AC-4A5D-B453-511B7BDC6879}" dt="2026-05-14T15:30:58.467" v="0" actId="2696"/>
        <pc:sldMkLst>
          <pc:docMk/>
          <pc:sldMk cId="3342418954" sldId="308"/>
        </pc:sldMkLst>
      </pc:sldChg>
      <pc:sldChg chg="del">
        <pc:chgData name="Tony Runion" userId="efdc86dc-085d-4c35-bd7e-04d52380aef6" providerId="ADAL" clId="{48260C56-55AC-4A5D-B453-511B7BDC6879}" dt="2026-05-14T15:30:58.467" v="0" actId="2696"/>
        <pc:sldMkLst>
          <pc:docMk/>
          <pc:sldMk cId="1109042620" sldId="309"/>
        </pc:sldMkLst>
      </pc:sldChg>
      <pc:sldChg chg="del">
        <pc:chgData name="Tony Runion" userId="efdc86dc-085d-4c35-bd7e-04d52380aef6" providerId="ADAL" clId="{48260C56-55AC-4A5D-B453-511B7BDC6879}" dt="2026-05-14T15:30:58.467" v="0" actId="2696"/>
        <pc:sldMkLst>
          <pc:docMk/>
          <pc:sldMk cId="248223358" sldId="310"/>
        </pc:sldMkLst>
      </pc:sldChg>
      <pc:sldChg chg="del">
        <pc:chgData name="Tony Runion" userId="efdc86dc-085d-4c35-bd7e-04d52380aef6" providerId="ADAL" clId="{48260C56-55AC-4A5D-B453-511B7BDC6879}" dt="2026-05-14T15:30:58.467" v="0" actId="2696"/>
        <pc:sldMkLst>
          <pc:docMk/>
          <pc:sldMk cId="550134382" sldId="311"/>
        </pc:sldMkLst>
      </pc:sldChg>
      <pc:sldChg chg="del">
        <pc:chgData name="Tony Runion" userId="efdc86dc-085d-4c35-bd7e-04d52380aef6" providerId="ADAL" clId="{48260C56-55AC-4A5D-B453-511B7BDC6879}" dt="2026-05-14T15:30:58.467" v="0" actId="2696"/>
        <pc:sldMkLst>
          <pc:docMk/>
          <pc:sldMk cId="41539994" sldId="31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Aptos Light" panose="020B00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Aptos Light" panose="020B0004020202020204" pitchFamily="34" charset="0"/>
              </a:defRPr>
            </a:lvl1pPr>
          </a:lstStyle>
          <a:p>
            <a:fld id="{6646B57C-93AE-1D46-98BA-52BDFF8FBBAA}" type="datetimeFigureOut">
              <a:rPr lang="en-US" smtClean="0"/>
              <a:pPr/>
              <a:t>5/14/2026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Aptos Light" panose="020B00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Aptos Light" panose="020B0004020202020204" pitchFamily="34" charset="0"/>
              </a:defRPr>
            </a:lvl1pPr>
          </a:lstStyle>
          <a:p>
            <a:fld id="{E73D4764-7D4E-7C4B-8655-091395118B3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17140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Aptos Light" panose="020B00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Aptos Light" panose="020B00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Aptos Light" panose="020B00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Aptos Light" panose="020B00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Aptos Light" panose="020B00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lvl="0" indent="-301625" algn="l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Char char="●"/>
            </a:pPr>
            <a:endParaRPr lang="en-US" sz="1200" kern="1200">
              <a:solidFill>
                <a:srgbClr val="000000"/>
              </a:solidFill>
              <a:effectLst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3D4764-7D4E-7C4B-8655-091395118B3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8133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027D35-9317-4671-B7AB-ABD9F52352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55176AD-5E11-6953-48BF-557576E46BD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A9B734A-1957-F518-118A-93780F1D23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lvl="0" indent="-301625" algn="l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Char char="●"/>
            </a:pPr>
            <a:r>
              <a:rPr lang="en-US" sz="1000" kern="1200">
                <a:solidFill>
                  <a:srgbClr val="000000"/>
                </a:solidFill>
                <a:effectLst/>
                <a:ea typeface="+mn-ea"/>
                <a:cs typeface="Arial" panose="020B0604020202020204" pitchFamily="34" charset="0"/>
              </a:rPr>
              <a:t>Another challenge comes back to the nature of how employer sponsored insurance has been designed</a:t>
            </a:r>
          </a:p>
          <a:p>
            <a:pPr marL="457200" lvl="0" indent="-301625" algn="l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Char char="●"/>
            </a:pPr>
            <a:r>
              <a:rPr lang="en-US" sz="1000" kern="1200">
                <a:solidFill>
                  <a:srgbClr val="000000"/>
                </a:solidFill>
                <a:effectLst/>
                <a:ea typeface="+mn-ea"/>
                <a:cs typeface="Arial" panose="020B0604020202020204" pitchFamily="34" charset="0"/>
              </a:rPr>
              <a:t>Employers buy coverage from a single carrier, provide a few limited plan options for employees to purchase, and employers of course cover a portion of the cost</a:t>
            </a:r>
          </a:p>
          <a:p>
            <a:pPr marL="457200" lvl="0" indent="-301625" algn="l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Char char="●"/>
            </a:pPr>
            <a:r>
              <a:rPr lang="en-US" sz="1000" kern="1200">
                <a:solidFill>
                  <a:srgbClr val="000000"/>
                </a:solidFill>
                <a:effectLst/>
                <a:ea typeface="+mn-ea"/>
                <a:cs typeface="Arial" panose="020B0604020202020204" pitchFamily="34" charset="0"/>
              </a:rPr>
              <a:t>But for companies with diverse workforces there is a strong chance those 2-3 plans aren’t a great fit for everyone on their staff</a:t>
            </a:r>
          </a:p>
          <a:p>
            <a:pPr marL="457200" marR="0" lvl="0" indent="-301625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FontTx/>
              <a:buChar char="●"/>
              <a:tabLst/>
              <a:defRPr/>
            </a:pPr>
            <a:r>
              <a:rPr lang="en-US" sz="1000" kern="1200">
                <a:solidFill>
                  <a:srgbClr val="000000"/>
                </a:solidFill>
                <a:effectLst/>
                <a:ea typeface="+mn-ea"/>
                <a:cs typeface="Arial" panose="020B0604020202020204" pitchFamily="34" charset="0"/>
              </a:rPr>
              <a:t>Employees have different medical needs at different stages in their lives…</a:t>
            </a:r>
            <a:br>
              <a:rPr lang="en-US" sz="1000" kern="1200">
                <a:solidFill>
                  <a:srgbClr val="000000"/>
                </a:solidFill>
                <a:effectLst/>
                <a:ea typeface="+mn-ea"/>
                <a:cs typeface="Arial" panose="020B0604020202020204" pitchFamily="34" charset="0"/>
              </a:rPr>
            </a:br>
            <a:r>
              <a:rPr lang="en-US" sz="1000" kern="1200">
                <a:solidFill>
                  <a:srgbClr val="000000"/>
                </a:solidFill>
                <a:effectLst/>
                <a:ea typeface="+mn-ea"/>
                <a:cs typeface="Arial" panose="020B0604020202020204" pitchFamily="34" charset="0"/>
              </a:rPr>
              <a:t>There are differences based on generation, individuals life stage, even level of comfortability with health coverage. Group plans cannot take all these into consideration.</a:t>
            </a:r>
          </a:p>
          <a:p>
            <a:pPr marL="457200" lvl="0" indent="-301625" algn="l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Char char="●"/>
            </a:pPr>
            <a:endParaRPr lang="en-US" sz="1000" kern="1200">
              <a:solidFill>
                <a:srgbClr val="000000"/>
              </a:solidFill>
              <a:effectLst/>
              <a:ea typeface="+mn-ea"/>
              <a:cs typeface="Arial" panose="020B0604020202020204" pitchFamily="34" charset="0"/>
            </a:endParaRPr>
          </a:p>
          <a:p>
            <a:pPr marL="457200" lvl="0" indent="-301625" algn="l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Char char="●"/>
            </a:pPr>
            <a:r>
              <a:rPr lang="en-US" sz="1000" kern="1200">
                <a:solidFill>
                  <a:srgbClr val="000000"/>
                </a:solidFill>
                <a:effectLst/>
                <a:ea typeface="+mn-ea"/>
                <a:cs typeface="Arial" panose="020B0604020202020204" pitchFamily="34" charset="0"/>
              </a:rPr>
              <a:t>People have individual financial and health considerations…</a:t>
            </a:r>
          </a:p>
          <a:p>
            <a:pPr marL="914400" lvl="1" indent="-301625" algn="l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Char char="●"/>
            </a:pPr>
            <a:r>
              <a:rPr lang="en-US" sz="1000" kern="1200">
                <a:solidFill>
                  <a:srgbClr val="000000"/>
                </a:solidFill>
                <a:effectLst/>
                <a:ea typeface="+mn-ea"/>
                <a:cs typeface="Arial" panose="020B0604020202020204" pitchFamily="34" charset="0"/>
              </a:rPr>
              <a:t>Different preferences for medical networks...</a:t>
            </a:r>
          </a:p>
          <a:p>
            <a:pPr marL="914400" lvl="1" indent="-301625" algn="l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Char char="●"/>
            </a:pPr>
            <a:r>
              <a:rPr lang="en-US" sz="1000" kern="1200">
                <a:solidFill>
                  <a:srgbClr val="000000"/>
                </a:solidFill>
                <a:effectLst/>
                <a:ea typeface="+mn-ea"/>
                <a:cs typeface="Arial" panose="020B0604020202020204" pitchFamily="34" charset="0"/>
              </a:rPr>
              <a:t>different comfortability with health insurance...</a:t>
            </a:r>
          </a:p>
          <a:p>
            <a:pPr marL="914400" marR="0" lvl="1" indent="-301625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FontTx/>
              <a:buChar char="●"/>
              <a:tabLst/>
              <a:defRPr/>
            </a:pPr>
            <a:r>
              <a:rPr lang="en-US" sz="1000" kern="1200">
                <a:solidFill>
                  <a:srgbClr val="000000"/>
                </a:solidFill>
                <a:effectLst/>
                <a:ea typeface="+mn-ea"/>
                <a:cs typeface="Arial" panose="020B0604020202020204" pitchFamily="34" charset="0"/>
              </a:rPr>
              <a:t>and group plans can't take all those into account.</a:t>
            </a:r>
          </a:p>
          <a:p>
            <a:pPr marL="914400" lvl="1" indent="-301625" algn="l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Char char="●"/>
            </a:pPr>
            <a:r>
              <a:rPr lang="en-US" sz="1000" kern="1200">
                <a:solidFill>
                  <a:srgbClr val="000000"/>
                </a:solidFill>
                <a:effectLst/>
                <a:ea typeface="+mn-ea"/>
                <a:cs typeface="Arial" panose="020B0604020202020204" pitchFamily="34" charset="0"/>
              </a:rPr>
              <a:t>Some companies are spread across multiple states, and the carrier they’ve selected might be great in some places and not so great in others</a:t>
            </a:r>
          </a:p>
          <a:p>
            <a:pPr marL="914400" lvl="1" indent="-301625" algn="l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Char char="●"/>
            </a:pPr>
            <a:r>
              <a:rPr lang="en-US" sz="1000" kern="1200">
                <a:solidFill>
                  <a:srgbClr val="000000"/>
                </a:solidFill>
                <a:effectLst/>
                <a:ea typeface="+mn-ea"/>
                <a:cs typeface="Arial" panose="020B0604020202020204" pitchFamily="34" charset="0"/>
              </a:rPr>
              <a:t>So one-size doesn’t really fit all, even though that’s what everyone has been doing for decades</a:t>
            </a:r>
          </a:p>
          <a:p>
            <a:pPr marL="457200" lvl="0" indent="-301625" algn="l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Char char="●"/>
            </a:pPr>
            <a:endParaRPr lang="en-US" sz="1000" kern="1200">
              <a:solidFill>
                <a:srgbClr val="000000"/>
              </a:solidFill>
              <a:effectLst/>
              <a:ea typeface="+mn-ea"/>
              <a:cs typeface="Arial" panose="020B0604020202020204" pitchFamily="34" charset="0"/>
            </a:endParaRPr>
          </a:p>
          <a:p>
            <a:pPr marL="457200" lvl="0" indent="-301625" algn="l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Char char="●"/>
            </a:pPr>
            <a:endParaRPr lang="en-US" sz="1000" kern="1200">
              <a:solidFill>
                <a:srgbClr val="000000"/>
              </a:solidFill>
              <a:effectLst/>
              <a:ea typeface="+mn-ea"/>
              <a:cs typeface="Arial" panose="020B0604020202020204" pitchFamily="34" charset="0"/>
            </a:endParaRPr>
          </a:p>
          <a:p>
            <a:pPr marL="457200" lvl="0" indent="-301625" algn="l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Char char="●"/>
            </a:pPr>
            <a:r>
              <a:rPr lang="en-US" sz="1000" kern="1200">
                <a:solidFill>
                  <a:srgbClr val="000000"/>
                </a:solidFill>
                <a:effectLst/>
                <a:ea typeface="+mn-ea"/>
                <a:cs typeface="Arial" panose="020B0604020202020204" pitchFamily="34" charset="0"/>
              </a:rPr>
              <a:t>We also live in a world where personalization is common and even expected in other aspects of our lives </a:t>
            </a:r>
          </a:p>
          <a:p>
            <a:pPr marL="457200" lvl="0" indent="-301625" algn="l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Char char="●"/>
            </a:pPr>
            <a:endParaRPr lang="en-US" sz="1000" kern="1200">
              <a:solidFill>
                <a:srgbClr val="000000"/>
              </a:solidFill>
              <a:effectLst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9C4EB7-A051-7103-49B7-9DB7DDF3B32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3D4764-7D4E-7C4B-8655-091395118B3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8091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027D35-9317-4671-B7AB-ABD9F52352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55176AD-5E11-6953-48BF-557576E46BD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A9B734A-1957-F518-118A-93780F1D23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lvl="0" indent="-301625" algn="l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Char char="●"/>
            </a:pPr>
            <a:r>
              <a:rPr lang="en-US" sz="1000" kern="1200">
                <a:solidFill>
                  <a:srgbClr val="000000"/>
                </a:solidFill>
                <a:effectLst/>
                <a:ea typeface="+mn-ea"/>
                <a:cs typeface="Arial" panose="020B0604020202020204" pitchFamily="34" charset="0"/>
              </a:rPr>
              <a:t>So if each employee's circumstances and healthcare needs are unique, shouldn’t their coverage be as well?</a:t>
            </a:r>
          </a:p>
          <a:p>
            <a:pPr marL="457200" lvl="0" indent="-301625" algn="l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Char char="●"/>
            </a:pPr>
            <a:r>
              <a:rPr lang="en-US" sz="1000" kern="1200">
                <a:solidFill>
                  <a:srgbClr val="000000"/>
                </a:solidFill>
                <a:effectLst/>
                <a:ea typeface="+mn-ea"/>
                <a:cs typeface="Arial" panose="020B0604020202020204" pitchFamily="34" charset="0"/>
              </a:rPr>
              <a:t>Why are we picking something as personal as healthcare as a group?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9C4EB7-A051-7103-49B7-9DB7DDF3B32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3D4764-7D4E-7C4B-8655-091395118B3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15742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21EF36-48B3-2BCE-84AA-9D4830C4CB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561A84D-563E-525E-9AE6-38A2AC85B0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BF84220-68D3-1098-4045-15A26EFFAEF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lvl="0" indent="-301625" algn="l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Char char="●"/>
            </a:pPr>
            <a:r>
              <a:rPr lang="en-US" sz="1000" kern="1200">
                <a:solidFill>
                  <a:srgbClr val="000000"/>
                </a:solidFill>
                <a:effectLst/>
                <a:ea typeface="+mn-ea"/>
                <a:cs typeface="Arial" panose="020B0604020202020204" pitchFamily="34" charset="0"/>
              </a:rPr>
              <a:t>With an ICHRA, employees can buy any plan from any carrier on the marketplace (including our competitors).</a:t>
            </a:r>
          </a:p>
          <a:p>
            <a:pPr marL="457200" marR="0" lvl="0" indent="-301625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FontTx/>
              <a:buChar char="●"/>
              <a:tabLst/>
              <a:defRPr/>
            </a:pPr>
            <a:r>
              <a:rPr lang="en-US" sz="1000" kern="1200">
                <a:solidFill>
                  <a:srgbClr val="000000"/>
                </a:solidFill>
                <a:effectLst/>
                <a:ea typeface="+mn-ea"/>
                <a:cs typeface="Arial" panose="020B0604020202020204" pitchFamily="34" charset="0"/>
              </a:rPr>
              <a:t>This allows each employee to balance the coverage and plan features they want with the costs they’re able or willing to pay.</a:t>
            </a:r>
            <a:br>
              <a:rPr lang="en-US" sz="1000" kern="1200">
                <a:solidFill>
                  <a:srgbClr val="000000"/>
                </a:solidFill>
                <a:effectLst/>
                <a:ea typeface="+mn-ea"/>
                <a:cs typeface="Arial" panose="020B0604020202020204" pitchFamily="34" charset="0"/>
              </a:rPr>
            </a:br>
            <a:r>
              <a:rPr lang="en-US" sz="1000" kern="1200">
                <a:solidFill>
                  <a:srgbClr val="000000"/>
                </a:solidFill>
                <a:effectLst/>
                <a:ea typeface="+mn-ea"/>
                <a:cs typeface="Arial" panose="020B0604020202020204" pitchFamily="34" charset="0"/>
              </a:rPr>
              <a:t>Empowering the employee with choice, encouraging them to be responsible and own their decision.</a:t>
            </a:r>
          </a:p>
          <a:p>
            <a:pPr marL="457200" marR="0" lvl="0" indent="-301625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FontTx/>
              <a:buChar char="●"/>
              <a:tabLst/>
              <a:defRPr/>
            </a:pPr>
            <a:r>
              <a:rPr lang="en-US" sz="1000" kern="1200">
                <a:solidFill>
                  <a:srgbClr val="000000"/>
                </a:solidFill>
                <a:effectLst/>
                <a:ea typeface="+mn-ea"/>
                <a:cs typeface="Arial" panose="020B0604020202020204" pitchFamily="34" charset="0"/>
              </a:rPr>
              <a:t>And it empowers employees by giving them control of their health care coverage — something they've never had before.</a:t>
            </a:r>
          </a:p>
          <a:p>
            <a:pPr marL="457200" marR="0" lvl="0" indent="-301625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FontTx/>
              <a:buChar char="●"/>
              <a:tabLst/>
              <a:defRPr/>
            </a:pPr>
            <a:endParaRPr lang="en-US" sz="1000" kern="1200">
              <a:solidFill>
                <a:srgbClr val="000000"/>
              </a:solidFill>
              <a:effectLst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CEA4CE-1700-F943-F2D4-E42AD7E231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3D4764-7D4E-7C4B-8655-091395118B3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97841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21EF36-48B3-2BCE-84AA-9D4830C4CB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561A84D-563E-525E-9AE6-38A2AC85B0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BF84220-68D3-1098-4045-15A26EFFAEF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lvl="0" indent="-301625" algn="l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Char char="●"/>
            </a:pPr>
            <a:r>
              <a:rPr lang="en-US" sz="1000" kern="1200">
                <a:solidFill>
                  <a:srgbClr val="000000"/>
                </a:solidFill>
                <a:effectLst/>
                <a:ea typeface="+mn-ea"/>
                <a:cs typeface="Arial" panose="020B0604020202020204" pitchFamily="34" charset="0"/>
              </a:rPr>
              <a:t>Just to give you an example of how that can actually play out, a 500-life company named New England Life Care previously offered their employees 3 group-plan options</a:t>
            </a:r>
          </a:p>
          <a:p>
            <a:pPr marL="457200" lvl="0" indent="-301625" algn="l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Char char="●"/>
            </a:pPr>
            <a:r>
              <a:rPr lang="en-US" sz="1000" kern="1200">
                <a:solidFill>
                  <a:srgbClr val="000000"/>
                </a:solidFill>
                <a:effectLst/>
                <a:ea typeface="+mn-ea"/>
                <a:cs typeface="Arial" panose="020B0604020202020204" pitchFamily="34" charset="0"/>
              </a:rPr>
              <a:t>After moving to an ICHRA, their employees have chosen over 180 unique health plans</a:t>
            </a:r>
          </a:p>
          <a:p>
            <a:pPr marL="457200" lvl="0" indent="-301625" algn="l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Char char="●"/>
            </a:pPr>
            <a:r>
              <a:rPr lang="en-US" sz="1000" kern="1200">
                <a:solidFill>
                  <a:srgbClr val="000000"/>
                </a:solidFill>
                <a:effectLst/>
                <a:ea typeface="+mn-ea"/>
                <a:cs typeface="Arial" panose="020B0604020202020204" pitchFamily="34" charset="0"/>
              </a:rPr>
              <a:t>From 3 to 180</a:t>
            </a:r>
          </a:p>
          <a:p>
            <a:pPr marL="457200" lvl="0" indent="-301625" algn="l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Char char="●"/>
            </a:pPr>
            <a:r>
              <a:rPr lang="en-US" sz="1000" kern="1200">
                <a:solidFill>
                  <a:srgbClr val="000000"/>
                </a:solidFill>
                <a:effectLst/>
                <a:ea typeface="+mn-ea"/>
                <a:cs typeface="Arial" panose="020B0604020202020204" pitchFamily="34" charset="0"/>
              </a:rPr>
              <a:t>The reason is because those plans work for them as individuals</a:t>
            </a:r>
          </a:p>
          <a:p>
            <a:pPr marL="457200" lvl="0" indent="-301625" algn="l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Char char="●"/>
            </a:pPr>
            <a:r>
              <a:rPr lang="en-US" sz="1000" kern="1200">
                <a:solidFill>
                  <a:srgbClr val="000000"/>
                </a:solidFill>
                <a:effectLst/>
                <a:ea typeface="+mn-ea"/>
                <a:cs typeface="Arial" panose="020B0604020202020204" pitchFamily="34" charset="0"/>
              </a:rPr>
              <a:t>The plans meet their needs and wants in every sense, from premiums to networks to copays</a:t>
            </a:r>
          </a:p>
          <a:p>
            <a:pPr marL="457200" lvl="0" indent="-301625" algn="l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Char char="●"/>
            </a:pPr>
            <a:r>
              <a:rPr lang="en-US" sz="1000" kern="1200">
                <a:solidFill>
                  <a:srgbClr val="000000"/>
                </a:solidFill>
                <a:effectLst/>
                <a:ea typeface="+mn-ea"/>
                <a:cs typeface="Arial" panose="020B0604020202020204" pitchFamily="34" charset="0"/>
              </a:rPr>
              <a:t>And the business has reduced their healthcare costs by 40% in the process</a:t>
            </a:r>
          </a:p>
          <a:p>
            <a:pPr marL="457200" lvl="0" indent="-301625" algn="l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Char char="●"/>
            </a:pPr>
            <a:r>
              <a:rPr lang="en-US" sz="1000" kern="1200">
                <a:solidFill>
                  <a:srgbClr val="000000"/>
                </a:solidFill>
                <a:effectLst/>
                <a:ea typeface="+mn-ea"/>
                <a:cs typeface="Arial" panose="020B0604020202020204" pitchFamily="34" charset="0"/>
              </a:rPr>
              <a:t>Allowing $3.8 million to be redirected to wage optimization</a:t>
            </a:r>
          </a:p>
          <a:p>
            <a:pPr marL="457200" lvl="0" indent="-301625" algn="l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Char char="●"/>
            </a:pPr>
            <a:r>
              <a:rPr lang="en-US" sz="1000" kern="1200">
                <a:solidFill>
                  <a:srgbClr val="000000"/>
                </a:solidFill>
                <a:effectLst/>
                <a:ea typeface="+mn-ea"/>
                <a:cs typeface="Arial" panose="020B0604020202020204" pitchFamily="34" charset="0"/>
              </a:rPr>
              <a:t>Plus, all of their employees pay less than they did 5 years ago — some employees actually pay $0</a:t>
            </a:r>
          </a:p>
          <a:p>
            <a:pPr marL="457200" lvl="0" indent="-301625" algn="l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Char char="●"/>
            </a:pPr>
            <a:r>
              <a:rPr lang="en-US" sz="1000" kern="1200">
                <a:solidFill>
                  <a:srgbClr val="000000"/>
                </a:solidFill>
                <a:effectLst/>
                <a:ea typeface="+mn-ea"/>
                <a:cs typeface="Arial" panose="020B0604020202020204" pitchFamily="34" charset="0"/>
              </a:rPr>
              <a:t>So that’s the personalization part of this </a:t>
            </a:r>
          </a:p>
          <a:p>
            <a:pPr marL="457200" lvl="0" indent="-301625" algn="l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Char char="●"/>
            </a:pPr>
            <a:endParaRPr lang="en-US" sz="1000" kern="1200">
              <a:solidFill>
                <a:srgbClr val="000000"/>
              </a:solidFill>
              <a:effectLst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CEA4CE-1700-F943-F2D4-E42AD7E231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3D4764-7D4E-7C4B-8655-091395118B3A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186356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D9C88A-23E1-4064-EE22-B8CAF933B5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BF281BB-5EC0-22CE-73BB-3B2B2341A6D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F120C22-F360-3AA8-B9B7-26E4AF8A25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lvl="0" indent="-301625" algn="l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Char char="●"/>
            </a:pPr>
            <a:r>
              <a:rPr lang="en-US" sz="1000" kern="1200">
                <a:solidFill>
                  <a:srgbClr val="000000"/>
                </a:solidFill>
                <a:effectLst/>
                <a:ea typeface="+mn-ea"/>
                <a:cs typeface="Arial" panose="020B0604020202020204" pitchFamily="34" charset="0"/>
              </a:rPr>
              <a:t>Since we’re looking at case studies, let me give you one more example</a:t>
            </a:r>
          </a:p>
          <a:p>
            <a:pPr marL="457200" lvl="0" indent="-301625" algn="l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Char char="●"/>
            </a:pPr>
            <a:r>
              <a:rPr lang="en-US" sz="1000" kern="1200">
                <a:solidFill>
                  <a:srgbClr val="000000"/>
                </a:solidFill>
                <a:effectLst/>
                <a:ea typeface="+mn-ea"/>
                <a:cs typeface="Arial" panose="020B0604020202020204" pitchFamily="34" charset="0"/>
              </a:rPr>
              <a:t>This is The Rose Group and they own 50 restaurants across four states</a:t>
            </a:r>
          </a:p>
          <a:p>
            <a:pPr marL="457200" lvl="0" indent="-301625" algn="l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Char char="●"/>
            </a:pPr>
            <a:r>
              <a:rPr lang="en-US" sz="1000" kern="1200">
                <a:solidFill>
                  <a:srgbClr val="000000"/>
                </a:solidFill>
                <a:effectLst/>
                <a:ea typeface="+mn-ea"/>
                <a:cs typeface="Arial" panose="020B0604020202020204" pitchFamily="34" charset="0"/>
              </a:rPr>
              <a:t>After facing a 12% increase, they switched to an ICHRA</a:t>
            </a:r>
          </a:p>
          <a:p>
            <a:pPr marL="457200" lvl="0" indent="-301625" algn="l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Char char="●"/>
            </a:pPr>
            <a:r>
              <a:rPr lang="en-US" sz="1000" kern="1200">
                <a:solidFill>
                  <a:srgbClr val="000000"/>
                </a:solidFill>
                <a:effectLst/>
                <a:ea typeface="+mn-ea"/>
                <a:cs typeface="Arial" panose="020B0604020202020204" pitchFamily="34" charset="0"/>
              </a:rPr>
              <a:t>Here’s what changed</a:t>
            </a:r>
          </a:p>
          <a:p>
            <a:pPr marL="457200" lvl="0" indent="-301625" algn="l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Char char="●"/>
            </a:pPr>
            <a:r>
              <a:rPr lang="en-US" sz="1000" kern="1200">
                <a:solidFill>
                  <a:srgbClr val="000000"/>
                </a:solidFill>
                <a:effectLst/>
                <a:ea typeface="+mn-ea"/>
                <a:cs typeface="Arial" panose="020B0604020202020204" pitchFamily="34" charset="0"/>
              </a:rPr>
              <a:t>The business saved $1.6 million</a:t>
            </a:r>
          </a:p>
          <a:p>
            <a:pPr marL="457200" lvl="0" indent="-301625" algn="l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Char char="●"/>
            </a:pPr>
            <a:r>
              <a:rPr lang="en-US" sz="1000" kern="1200">
                <a:solidFill>
                  <a:srgbClr val="000000"/>
                </a:solidFill>
                <a:effectLst/>
                <a:ea typeface="+mn-ea"/>
                <a:cs typeface="Arial" panose="020B0604020202020204" pitchFamily="34" charset="0"/>
              </a:rPr>
              <a:t>Employees saved $1 million</a:t>
            </a:r>
          </a:p>
          <a:p>
            <a:pPr marL="457200" lvl="0" indent="-301625" algn="l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Char char="●"/>
            </a:pPr>
            <a:r>
              <a:rPr lang="en-US" sz="1000" kern="1200">
                <a:solidFill>
                  <a:srgbClr val="000000"/>
                </a:solidFill>
                <a:effectLst/>
                <a:ea typeface="+mn-ea"/>
                <a:cs typeface="Arial" panose="020B0604020202020204" pitchFamily="34" charset="0"/>
              </a:rPr>
              <a:t>25% of employees had a $0 premium</a:t>
            </a:r>
          </a:p>
          <a:p>
            <a:pPr marL="457200" lvl="0" indent="-301625" algn="l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Char char="●"/>
            </a:pPr>
            <a:r>
              <a:rPr lang="en-US" sz="1000" kern="1200">
                <a:solidFill>
                  <a:srgbClr val="000000"/>
                </a:solidFill>
                <a:effectLst/>
                <a:ea typeface="+mn-ea"/>
                <a:cs typeface="Arial" panose="020B0604020202020204" pitchFamily="34" charset="0"/>
              </a:rPr>
              <a:t>They reduced their turnover rate to 9% (from 20%)</a:t>
            </a:r>
          </a:p>
          <a:p>
            <a:pPr marL="457200" lvl="0" indent="-301625" algn="l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Char char="●"/>
            </a:pPr>
            <a:r>
              <a:rPr lang="en-US" sz="1000" kern="1200">
                <a:solidFill>
                  <a:srgbClr val="000000"/>
                </a:solidFill>
                <a:effectLst/>
                <a:ea typeface="+mn-ea"/>
                <a:cs typeface="Arial" panose="020B0604020202020204" pitchFamily="34" charset="0"/>
              </a:rPr>
              <a:t>309 people out of 315 had a positive experience</a:t>
            </a:r>
          </a:p>
          <a:p>
            <a:pPr marL="457200" lvl="0" indent="-301625" algn="l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Char char="●"/>
            </a:pPr>
            <a:r>
              <a:rPr lang="en-US" sz="1000" kern="1200">
                <a:solidFill>
                  <a:srgbClr val="000000"/>
                </a:solidFill>
                <a:effectLst/>
                <a:ea typeface="+mn-ea"/>
                <a:cs typeface="Arial" panose="020B0604020202020204" pitchFamily="34" charset="0"/>
              </a:rPr>
              <a:t>5 people were neutral</a:t>
            </a:r>
          </a:p>
          <a:p>
            <a:pPr marL="457200" lvl="0" indent="-301625" algn="l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Char char="●"/>
            </a:pPr>
            <a:r>
              <a:rPr lang="en-US" sz="1000" kern="1200">
                <a:solidFill>
                  <a:srgbClr val="000000"/>
                </a:solidFill>
                <a:effectLst/>
                <a:ea typeface="+mn-ea"/>
                <a:cs typeface="Arial" panose="020B0604020202020204" pitchFamily="34" charset="0"/>
              </a:rPr>
              <a:t>And 1 person…well someone has to be “that guy”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AE8C53-7BB5-7F28-0486-D9407770D7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3D4764-7D4E-7C4B-8655-091395118B3A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607541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21EF36-48B3-2BCE-84AA-9D4830C4CB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561A84D-563E-525E-9AE6-38A2AC85B0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BF84220-68D3-1098-4045-15A26EFFAEF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lvl="0" indent="-301625" algn="l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Char char="●"/>
            </a:pPr>
            <a:r>
              <a:rPr lang="en-US" sz="1000" kern="1200">
                <a:solidFill>
                  <a:srgbClr val="000000"/>
                </a:solidFill>
                <a:effectLst/>
                <a:ea typeface="+mn-ea"/>
                <a:cs typeface="Arial" panose="020B0604020202020204" pitchFamily="34" charset="0"/>
              </a:rPr>
              <a:t>OK, you’re thinking, but how can employees navigate all that choice?  </a:t>
            </a:r>
          </a:p>
          <a:p>
            <a:pPr marL="457200" lvl="0" indent="-301625" algn="l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Char char="●"/>
            </a:pPr>
            <a:r>
              <a:rPr lang="en-US" sz="1000" kern="1200">
                <a:solidFill>
                  <a:srgbClr val="000000"/>
                </a:solidFill>
                <a:effectLst/>
                <a:ea typeface="+mn-ea"/>
                <a:cs typeface="Arial" panose="020B0604020202020204" pitchFamily="34" charset="0"/>
              </a:rPr>
              <a:t>Can people handle it?</a:t>
            </a:r>
          </a:p>
          <a:p>
            <a:pPr marL="457200" lvl="0" indent="-301625" algn="l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Char char="●"/>
            </a:pPr>
            <a:endParaRPr lang="en-US" sz="1000" kern="1200">
              <a:solidFill>
                <a:srgbClr val="000000"/>
              </a:solidFill>
              <a:effectLst/>
              <a:ea typeface="+mn-ea"/>
              <a:cs typeface="Arial" panose="020B0604020202020204" pitchFamily="34" charset="0"/>
            </a:endParaRPr>
          </a:p>
          <a:p>
            <a:pPr marL="457200" lvl="0" indent="-301625" algn="l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Char char="●"/>
            </a:pPr>
            <a:endParaRPr lang="en-US" sz="1000" kern="1200">
              <a:solidFill>
                <a:srgbClr val="000000"/>
              </a:solidFill>
              <a:effectLst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CEA4CE-1700-F943-F2D4-E42AD7E231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3D4764-7D4E-7C4B-8655-091395118B3A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859403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21EF36-48B3-2BCE-84AA-9D4830C4CB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561A84D-563E-525E-9AE6-38A2AC85B0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BF84220-68D3-1098-4045-15A26EFFAEF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lvl="0" indent="-301625" algn="l" defTabSz="914400" rtl="0" eaLnBrk="1" fontAlgn="base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Font typeface="Arial" panose="020B0604020202020204" pitchFamily="34" charset="0"/>
              <a:buChar char="●"/>
            </a:pPr>
            <a:r>
              <a:rPr lang="en-US" sz="1000" kern="1200">
                <a:solidFill>
                  <a:srgbClr val="000000"/>
                </a:solidFill>
                <a:effectLst/>
                <a:ea typeface="+mn-ea"/>
                <a:cs typeface="Arial" panose="020B0604020202020204" pitchFamily="34" charset="0"/>
              </a:rPr>
              <a:t>The answer is yes, for a few reasons.</a:t>
            </a:r>
          </a:p>
          <a:p>
            <a:pPr marL="457200" lvl="0" indent="-301625" algn="l" defTabSz="914400" rtl="0" eaLnBrk="1" fontAlgn="base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Font typeface="Arial" panose="020B0604020202020204" pitchFamily="34" charset="0"/>
              <a:buChar char="●"/>
            </a:pPr>
            <a:r>
              <a:rPr lang="en-US" sz="1000" kern="1200">
                <a:solidFill>
                  <a:srgbClr val="000000"/>
                </a:solidFill>
                <a:effectLst/>
                <a:ea typeface="+mn-ea"/>
                <a:cs typeface="Arial" panose="020B0604020202020204" pitchFamily="34" charset="0"/>
              </a:rPr>
              <a:t>As consumers, each of us face overwhelming choice in buying most things these days.</a:t>
            </a:r>
          </a:p>
          <a:p>
            <a:pPr marL="457200" lvl="0" indent="-301625" algn="l" defTabSz="914400" rtl="0" eaLnBrk="1" fontAlgn="base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Font typeface="Arial" panose="020B0604020202020204" pitchFamily="34" charset="0"/>
              <a:buChar char="●"/>
            </a:pPr>
            <a:r>
              <a:rPr lang="en-US" sz="1000" kern="1200">
                <a:solidFill>
                  <a:srgbClr val="000000"/>
                </a:solidFill>
                <a:effectLst/>
                <a:ea typeface="+mn-ea"/>
                <a:cs typeface="Arial" panose="020B0604020202020204" pitchFamily="34" charset="0"/>
              </a:rPr>
              <a:t>We handle that by doing a little research, using filters to narrow our search, and looking for recommendations</a:t>
            </a:r>
          </a:p>
          <a:p>
            <a:pPr marL="457200" lvl="0" indent="-301625" algn="l" defTabSz="914400" rtl="0" eaLnBrk="1" fontAlgn="base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Font typeface="Arial" panose="020B0604020202020204" pitchFamily="34" charset="0"/>
              <a:buChar char="●"/>
            </a:pPr>
            <a:r>
              <a:rPr lang="en-US" sz="1000" kern="1200">
                <a:solidFill>
                  <a:srgbClr val="000000"/>
                </a:solidFill>
                <a:effectLst/>
                <a:ea typeface="+mn-ea"/>
                <a:cs typeface="Arial" panose="020B0604020202020204" pitchFamily="34" charset="0"/>
              </a:rPr>
              <a:t>And just like shopping for electronics or anything else, with resources, education, and tools, people are able to pick plans that fit their individual needs.</a:t>
            </a:r>
          </a:p>
          <a:p>
            <a:pPr marL="457200" lvl="0" indent="-301625" algn="l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Char char="●"/>
            </a:pPr>
            <a:endParaRPr lang="en-US" sz="1000" kern="1200">
              <a:solidFill>
                <a:srgbClr val="000000"/>
              </a:solidFill>
              <a:effectLst/>
              <a:ea typeface="+mn-ea"/>
              <a:cs typeface="Arial" panose="020B0604020202020204" pitchFamily="34" charset="0"/>
            </a:endParaRPr>
          </a:p>
          <a:p>
            <a:pPr marL="457200" lvl="0" indent="-301625" algn="l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Char char="●"/>
            </a:pPr>
            <a:endParaRPr lang="en-US" sz="1000" kern="1200">
              <a:solidFill>
                <a:srgbClr val="000000"/>
              </a:solidFill>
              <a:effectLst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CEA4CE-1700-F943-F2D4-E42AD7E231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3D4764-7D4E-7C4B-8655-091395118B3A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03156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110B65-D271-E295-614D-11DAE2C69B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28FD411-9D6C-EE47-EB69-B3A304FDE5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B033E7D-05CD-B2A2-2422-A22CC7DEF3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lvl="0" indent="-301625" algn="l" defTabSz="914400" rtl="0" eaLnBrk="1" fontAlgn="base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Font typeface="Arial" panose="020B0604020202020204" pitchFamily="34" charset="0"/>
              <a:buChar char="●"/>
            </a:pPr>
            <a:r>
              <a:rPr lang="en-US" sz="1000" kern="1200">
                <a:solidFill>
                  <a:srgbClr val="000000"/>
                </a:solidFill>
                <a:effectLst/>
                <a:ea typeface="+mn-ea"/>
                <a:cs typeface="Arial" panose="020B0604020202020204" pitchFamily="34" charset="0"/>
              </a:rPr>
              <a:t>As we touched on earlier, just 56% of small businesses in the US offer employer-sponsored coverage</a:t>
            </a:r>
          </a:p>
          <a:p>
            <a:pPr marL="457200" lvl="0" indent="-301625" algn="l" defTabSz="914400" rtl="0" eaLnBrk="1" fontAlgn="base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Font typeface="Arial" panose="020B0604020202020204" pitchFamily="34" charset="0"/>
              <a:buChar char="●"/>
            </a:pPr>
            <a:r>
              <a:rPr lang="en-US" sz="1000" kern="1200">
                <a:solidFill>
                  <a:srgbClr val="000000"/>
                </a:solidFill>
                <a:effectLst/>
                <a:ea typeface="+mn-ea"/>
                <a:cs typeface="Arial" panose="020B0604020202020204" pitchFamily="34" charset="0"/>
              </a:rPr>
              <a:t>Many are priced out of offering health insurance</a:t>
            </a:r>
          </a:p>
          <a:p>
            <a:pPr marL="457200" lvl="0" indent="-301625" algn="l" defTabSz="914400" rtl="0" eaLnBrk="1" fontAlgn="base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Font typeface="Arial" panose="020B0604020202020204" pitchFamily="34" charset="0"/>
              <a:buChar char="●"/>
            </a:pPr>
            <a:r>
              <a:rPr lang="en-US" sz="1000" kern="1200">
                <a:solidFill>
                  <a:srgbClr val="000000"/>
                </a:solidFill>
                <a:effectLst/>
                <a:ea typeface="+mn-ea"/>
                <a:cs typeface="Arial" panose="020B0604020202020204" pitchFamily="34" charset="0"/>
              </a:rPr>
              <a:t>Or the administration required is simply much too difficult and time consuming</a:t>
            </a:r>
          </a:p>
          <a:p>
            <a:pPr marL="457200" lvl="0" indent="-301625" algn="l" defTabSz="914400" rtl="0" eaLnBrk="1" fontAlgn="base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Font typeface="Arial" panose="020B0604020202020204" pitchFamily="34" charset="0"/>
              <a:buChar char="●"/>
            </a:pPr>
            <a:r>
              <a:rPr lang="en-US" sz="1000" kern="1200">
                <a:solidFill>
                  <a:srgbClr val="000000"/>
                </a:solidFill>
                <a:effectLst/>
                <a:ea typeface="+mn-ea"/>
                <a:cs typeface="Arial" panose="020B0604020202020204" pitchFamily="34" charset="0"/>
              </a:rPr>
              <a:t>ICHRAs make an impact here as well </a:t>
            </a:r>
          </a:p>
          <a:p>
            <a:pPr marL="457200" lvl="0" indent="-301625" algn="l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Char char="●"/>
            </a:pPr>
            <a:endParaRPr lang="en-US" sz="1000" kern="1200">
              <a:solidFill>
                <a:srgbClr val="000000"/>
              </a:solidFill>
              <a:effectLst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C79DB9-4E9C-4FE2-77EB-76278A0A03A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3D4764-7D4E-7C4B-8655-091395118B3A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593754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21EF36-48B3-2BCE-84AA-9D4830C4CB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561A84D-563E-525E-9AE6-38A2AC85B0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BF84220-68D3-1098-4045-15A26EFFAEF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lvl="0" indent="-301625" algn="l" defTabSz="914400" rtl="0" eaLnBrk="1" fontAlgn="base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Font typeface="Arial" panose="020B0604020202020204" pitchFamily="34" charset="0"/>
              <a:buChar char="●"/>
            </a:pPr>
            <a:r>
              <a:rPr lang="en-US" sz="1000" kern="1200">
                <a:solidFill>
                  <a:srgbClr val="000000"/>
                </a:solidFill>
                <a:effectLst/>
                <a:ea typeface="+mn-ea"/>
                <a:cs typeface="Arial" panose="020B0604020202020204" pitchFamily="34" charset="0"/>
              </a:rPr>
              <a:t>With more predictable options (which can also be more affordable) and less hands-on administration, more businesses can offer insurance</a:t>
            </a:r>
          </a:p>
          <a:p>
            <a:pPr marL="457200" lvl="0" indent="-301625" algn="l" defTabSz="914400" rtl="0" eaLnBrk="1" fontAlgn="base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Font typeface="Arial" panose="020B0604020202020204" pitchFamily="34" charset="0"/>
              <a:buChar char="●"/>
            </a:pPr>
            <a:r>
              <a:rPr lang="en-US" sz="1000" kern="1200">
                <a:solidFill>
                  <a:srgbClr val="000000"/>
                </a:solidFill>
                <a:effectLst/>
                <a:ea typeface="+mn-ea"/>
                <a:cs typeface="Arial" panose="020B0604020202020204" pitchFamily="34" charset="0"/>
              </a:rPr>
              <a:t>So, ICHRAs help make coverage possible for more employers</a:t>
            </a:r>
          </a:p>
          <a:p>
            <a:pPr marL="457200" lvl="0" indent="-301625" algn="l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Char char="●"/>
            </a:pPr>
            <a:endParaRPr lang="en-US" sz="1000" kern="1200">
              <a:solidFill>
                <a:srgbClr val="000000"/>
              </a:solidFill>
              <a:effectLst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CEA4CE-1700-F943-F2D4-E42AD7E231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3D4764-7D4E-7C4B-8655-091395118B3A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434811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CD1B25-DE4F-E23D-C48F-C8A8B9009C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A3FBC82-CE78-84D7-D207-EC7E5A201D7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F502DF1-0299-6330-E3DB-052940253B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lvl="0" indent="-301625" algn="l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Char char="●"/>
            </a:pPr>
            <a:r>
              <a:rPr lang="en-US" sz="1000" kern="1200">
                <a:solidFill>
                  <a:srgbClr val="000000"/>
                </a:solidFill>
                <a:effectLst/>
                <a:ea typeface="+mn-ea"/>
                <a:cs typeface="Arial" panose="020B0604020202020204" pitchFamily="34" charset="0"/>
              </a:rPr>
              <a:t>On the topic of possibility, 83% of employers who now offer an ICHRA (or similar model called QSEHRA) never provided health insurance before</a:t>
            </a:r>
          </a:p>
          <a:p>
            <a:pPr marL="457200" lvl="0" indent="-301625" algn="l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Char char="●"/>
            </a:pPr>
            <a:r>
              <a:rPr lang="en-US" sz="1000" kern="1200">
                <a:solidFill>
                  <a:srgbClr val="000000"/>
                </a:solidFill>
                <a:effectLst/>
                <a:ea typeface="+mn-ea"/>
                <a:cs typeface="Arial" panose="020B0604020202020204" pitchFamily="34" charset="0"/>
              </a:rPr>
              <a:t>So, ICHRAs help make coverage possible for more employer</a:t>
            </a:r>
          </a:p>
          <a:p>
            <a:pPr marL="457200" lvl="0" indent="-301625" algn="l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Char char="●"/>
            </a:pPr>
            <a:endParaRPr lang="en-US" sz="1000" kern="1200">
              <a:solidFill>
                <a:srgbClr val="000000"/>
              </a:solidFill>
              <a:effectLst/>
              <a:ea typeface="+mn-ea"/>
              <a:cs typeface="Arial" panose="020B0604020202020204" pitchFamily="34" charset="0"/>
            </a:endParaRPr>
          </a:p>
          <a:p>
            <a:pPr marL="457200" lvl="0" indent="-301625" algn="l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Char char="●"/>
            </a:pPr>
            <a:r>
              <a:rPr lang="en-US" sz="1000" kern="1200">
                <a:solidFill>
                  <a:srgbClr val="000000"/>
                </a:solidFill>
                <a:effectLst/>
                <a:ea typeface="+mn-ea"/>
                <a:cs typeface="Arial" panose="020B0604020202020204" pitchFamily="34" charset="0"/>
              </a:rPr>
              <a:t>ICHRAs are also building momentum.</a:t>
            </a:r>
          </a:p>
          <a:p>
            <a:pPr marL="457200" lvl="0" indent="-301625" algn="l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Char char="●"/>
            </a:pPr>
            <a:r>
              <a:rPr lang="en-US" sz="1000" kern="1200">
                <a:solidFill>
                  <a:srgbClr val="000000"/>
                </a:solidFill>
                <a:effectLst/>
                <a:ea typeface="+mn-ea"/>
                <a:cs typeface="Arial" panose="020B0604020202020204" pitchFamily="34" charset="0"/>
              </a:rPr>
              <a:t>From 2023 to 2024, the number of businesses offering an ICHRA grew by nearly 30%.</a:t>
            </a:r>
          </a:p>
          <a:p>
            <a:pPr marL="457200" lvl="0" indent="-301625" algn="l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Char char="●"/>
            </a:pPr>
            <a:endParaRPr lang="en-US" sz="1000" kern="1200">
              <a:solidFill>
                <a:srgbClr val="000000"/>
              </a:solidFill>
              <a:effectLst/>
              <a:ea typeface="+mn-ea"/>
              <a:cs typeface="Arial" panose="020B0604020202020204" pitchFamily="34" charset="0"/>
            </a:endParaRPr>
          </a:p>
          <a:p>
            <a:pPr marL="457200" marR="0" lvl="0" indent="-301625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FontTx/>
              <a:buChar char="●"/>
              <a:tabLst/>
              <a:defRPr/>
            </a:pPr>
            <a:r>
              <a:rPr lang="en-US" sz="1000" kern="1200">
                <a:solidFill>
                  <a:srgbClr val="000000"/>
                </a:solidFill>
                <a:effectLst/>
                <a:ea typeface="+mn-ea"/>
                <a:cs typeface="Arial" panose="020B0604020202020204" pitchFamily="34" charset="0"/>
              </a:rPr>
              <a:t>And for employers who already offered insurance and made the switch to ICHRAs, 94% of their employees were similarly or more satisfied — proven results for viability.</a:t>
            </a:r>
          </a:p>
          <a:p>
            <a:pPr marL="457200" marR="0" lvl="0" indent="-301625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FontTx/>
              <a:buChar char="●"/>
              <a:tabLst/>
              <a:defRPr/>
            </a:pPr>
            <a:r>
              <a:rPr lang="en-US" sz="1000" kern="1200">
                <a:solidFill>
                  <a:srgbClr val="000000"/>
                </a:solidFill>
                <a:effectLst/>
                <a:ea typeface="+mn-ea"/>
                <a:cs typeface="Arial" panose="020B0604020202020204" pitchFamily="34" charset="0"/>
              </a:rPr>
              <a:t>So there are proven results to demonstrate ICHRAs as a viable and successful option.</a:t>
            </a:r>
          </a:p>
          <a:p>
            <a:pPr marL="457200" marR="0" lvl="0" indent="-301625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FontTx/>
              <a:buChar char="●"/>
              <a:tabLst/>
              <a:defRPr/>
            </a:pPr>
            <a:endParaRPr lang="en-US" sz="1000" kern="1200">
              <a:solidFill>
                <a:srgbClr val="000000"/>
              </a:solidFill>
              <a:effectLst/>
              <a:ea typeface="+mn-ea"/>
              <a:cs typeface="Arial" panose="020B0604020202020204" pitchFamily="34" charset="0"/>
            </a:endParaRPr>
          </a:p>
          <a:p>
            <a:pPr marL="457200" marR="0" lvl="0" indent="-301625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FontTx/>
              <a:buChar char="●"/>
              <a:tabLst/>
              <a:defRPr/>
            </a:pPr>
            <a:endParaRPr lang="en-US" sz="1000" kern="1200">
              <a:solidFill>
                <a:srgbClr val="000000"/>
              </a:solidFill>
              <a:effectLst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2CD1FD-D2D1-C50B-A46D-BC829B52E6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3D4764-7D4E-7C4B-8655-091395118B3A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2051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lvl="0" indent="-301625" algn="l" defTabSz="914400" rtl="0" eaLnBrk="1" fontAlgn="base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Font typeface="Arial" panose="020B0604020202020204" pitchFamily="34" charset="0"/>
              <a:buChar char="●"/>
            </a:pPr>
            <a:r>
              <a:rPr lang="en-US" sz="1000" kern="1200">
                <a:solidFill>
                  <a:srgbClr val="000000"/>
                </a:solidFill>
                <a:effectLst/>
                <a:ea typeface="+mn-ea"/>
                <a:cs typeface="Arial" panose="020B0604020202020204" pitchFamily="34" charset="0"/>
              </a:rPr>
              <a:t>Thanks for joining, everyone.</a:t>
            </a:r>
          </a:p>
          <a:p>
            <a:pPr marL="457200" lvl="0" indent="-301625" algn="l" defTabSz="914400" rtl="0" eaLnBrk="1" fontAlgn="base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Font typeface="Arial" panose="020B0604020202020204" pitchFamily="34" charset="0"/>
              <a:buChar char="●"/>
            </a:pPr>
            <a:r>
              <a:rPr lang="en-US" sz="1000" kern="1200">
                <a:solidFill>
                  <a:srgbClr val="000000"/>
                </a:solidFill>
                <a:effectLst/>
                <a:ea typeface="+mn-ea"/>
                <a:cs typeface="Arial" panose="020B0604020202020204" pitchFamily="34" charset="0"/>
              </a:rPr>
              <a:t>We’re here to talk about ICHRAs today</a:t>
            </a:r>
          </a:p>
          <a:p>
            <a:pPr marL="457200" lvl="0" indent="-301625" algn="l" defTabSz="914400" rtl="0" eaLnBrk="1" fontAlgn="base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Font typeface="Arial" panose="020B0604020202020204" pitchFamily="34" charset="0"/>
              <a:buChar char="●"/>
            </a:pPr>
            <a:r>
              <a:rPr lang="en-US" sz="1000" kern="1200">
                <a:solidFill>
                  <a:srgbClr val="000000"/>
                </a:solidFill>
                <a:effectLst/>
                <a:ea typeface="+mn-ea"/>
                <a:cs typeface="Arial" panose="020B0604020202020204" pitchFamily="34" charset="0"/>
              </a:rPr>
              <a:t>But me let give you some quick background on who Ambetter is and why we’re talking to people about ICHRAs in the first place</a:t>
            </a:r>
          </a:p>
          <a:p>
            <a:pPr marL="457200" lvl="0" indent="-301625" algn="l" defTabSz="914400" rtl="0" eaLnBrk="1" fontAlgn="base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Font typeface="Arial" panose="020B0604020202020204" pitchFamily="34" charset="0"/>
              <a:buChar char="●"/>
            </a:pPr>
            <a:r>
              <a:rPr lang="en-US" sz="1000" kern="1200">
                <a:solidFill>
                  <a:srgbClr val="000000"/>
                </a:solidFill>
                <a:effectLst/>
                <a:ea typeface="+mn-ea"/>
                <a:cs typeface="Arial" panose="020B0604020202020204" pitchFamily="34" charset="0"/>
              </a:rPr>
              <a:t>Our mission is to provide high value, low-cost health benefits without compromise</a:t>
            </a:r>
          </a:p>
          <a:p>
            <a:pPr marL="457200" lvl="0" indent="-301625" algn="l" defTabSz="914400" rtl="0" eaLnBrk="1" fontAlgn="base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Font typeface="Arial" panose="020B0604020202020204" pitchFamily="34" charset="0"/>
              <a:buChar char="●"/>
            </a:pPr>
            <a:r>
              <a:rPr lang="en-US" sz="1000" kern="1200">
                <a:solidFill>
                  <a:srgbClr val="000000"/>
                </a:solidFill>
                <a:effectLst/>
                <a:ea typeface="+mn-ea"/>
                <a:cs typeface="Arial" panose="020B0604020202020204" pitchFamily="34" charset="0"/>
              </a:rPr>
              <a:t>We’re talking to you today because ICHRAs can help deliver on that mission</a:t>
            </a:r>
          </a:p>
          <a:p>
            <a:pPr marL="457200" lvl="0" indent="-301625" algn="l" defTabSz="914400" rtl="0" eaLnBrk="1" fontAlgn="base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Font typeface="Arial" panose="020B0604020202020204" pitchFamily="34" charset="0"/>
              <a:buChar char="●"/>
            </a:pPr>
            <a:r>
              <a:rPr lang="en-US" sz="1000" kern="1200">
                <a:solidFill>
                  <a:srgbClr val="000000"/>
                </a:solidFill>
                <a:effectLst/>
                <a:ea typeface="+mn-ea"/>
                <a:cs typeface="Arial" panose="020B0604020202020204" pitchFamily="34" charset="0"/>
              </a:rPr>
              <a:t>And because ICHRAs can solve some of the challenges employers have in providing health benefits</a:t>
            </a:r>
          </a:p>
          <a:p>
            <a:pPr marL="457200" lvl="0" indent="-301625" algn="l" defTabSz="914400" rtl="0" eaLnBrk="1" fontAlgn="base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Font typeface="Arial" panose="020B0604020202020204" pitchFamily="34" charset="0"/>
              <a:buChar char="●"/>
            </a:pPr>
            <a:r>
              <a:rPr lang="en-US" sz="1000" kern="1200">
                <a:solidFill>
                  <a:srgbClr val="000000"/>
                </a:solidFill>
                <a:effectLst/>
                <a:ea typeface="+mn-ea"/>
                <a:cs typeface="Arial" panose="020B0604020202020204" pitchFamily="34" charset="0"/>
              </a:rPr>
              <a:t>As we get into the slides, I’ll get specific and much more in depth on that</a:t>
            </a:r>
          </a:p>
          <a:p>
            <a:pPr marL="457200" lvl="0" indent="-301625" algn="l" defTabSz="914400" rtl="0" eaLnBrk="1" fontAlgn="base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Font typeface="Arial" panose="020B0604020202020204" pitchFamily="34" charset="0"/>
              <a:buChar char="●"/>
            </a:pPr>
            <a:r>
              <a:rPr lang="en-US" sz="1000" kern="1200">
                <a:solidFill>
                  <a:srgbClr val="000000"/>
                </a:solidFill>
                <a:effectLst/>
                <a:ea typeface="+mn-ea"/>
                <a:cs typeface="Arial" panose="020B0604020202020204" pitchFamily="34" charset="0"/>
              </a:rPr>
              <a:t>But first a few quick credentials</a:t>
            </a:r>
          </a:p>
          <a:p>
            <a:pPr marL="457200" lvl="0" indent="-301625" algn="l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Char char="●"/>
            </a:pPr>
            <a:endParaRPr lang="en-US" sz="1000" kern="1200">
              <a:solidFill>
                <a:srgbClr val="000000"/>
              </a:solidFill>
              <a:effectLst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3D4764-7D4E-7C4B-8655-091395118B3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055404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EE88A3-DB0D-9CCD-3F6F-A2B546AB69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A7ED3A8-2CFA-00B7-CB28-3CD1223DED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989E0D6-527C-A046-B50A-9211CADCC2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301625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FontTx/>
              <a:buChar char="●"/>
              <a:tabLst/>
              <a:defRPr/>
            </a:pPr>
            <a:r>
              <a:rPr lang="en-US" sz="1000" kern="1200">
                <a:solidFill>
                  <a:srgbClr val="000000"/>
                </a:solidFill>
                <a:effectLst/>
                <a:ea typeface="+mn-ea"/>
                <a:cs typeface="Arial" panose="020B0604020202020204" pitchFamily="34" charset="0"/>
              </a:rPr>
              <a:t>Let’s start with what exactly an ICHRA is</a:t>
            </a:r>
          </a:p>
          <a:p>
            <a:pPr marL="457200" lvl="0" indent="-301625" algn="l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Char char="●"/>
            </a:pPr>
            <a:endParaRPr lang="en-US" sz="1000" kern="1200">
              <a:solidFill>
                <a:srgbClr val="000000"/>
              </a:solidFill>
              <a:effectLst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E0FCC0-1F0A-C519-1FCC-D5FABA0D21E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3D4764-7D4E-7C4B-8655-091395118B3A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516467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lvl="0" indent="-301625" algn="l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Char char="●"/>
            </a:pPr>
            <a:r>
              <a:rPr lang="en-US" sz="1000" kern="1200">
                <a:solidFill>
                  <a:srgbClr val="000000"/>
                </a:solidFill>
                <a:effectLst/>
                <a:ea typeface="+mn-ea"/>
                <a:cs typeface="Arial" panose="020B0604020202020204" pitchFamily="34" charset="0"/>
              </a:rPr>
              <a:t>Nothing in health insurance is simple, but how all this works is decently straight forward.</a:t>
            </a:r>
          </a:p>
          <a:p>
            <a:pPr marL="457200" lvl="0" indent="-301625" algn="l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Char char="●"/>
            </a:pPr>
            <a:r>
              <a:rPr lang="en-US" sz="1000" kern="1200">
                <a:solidFill>
                  <a:srgbClr val="000000"/>
                </a:solidFill>
                <a:effectLst/>
                <a:ea typeface="+mn-ea"/>
                <a:cs typeface="Arial" panose="020B0604020202020204" pitchFamily="34" charset="0"/>
              </a:rPr>
              <a:t>There are 4 general steps to offering an ICHRA</a:t>
            </a:r>
          </a:p>
          <a:p>
            <a:pPr marL="457200" lvl="0" indent="-301625" algn="l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Char char="●"/>
            </a:pPr>
            <a:r>
              <a:rPr lang="en-US" sz="1000" kern="1200">
                <a:solidFill>
                  <a:srgbClr val="000000"/>
                </a:solidFill>
                <a:effectLst/>
                <a:ea typeface="+mn-ea"/>
                <a:cs typeface="Arial" panose="020B0604020202020204" pitchFamily="34" charset="0"/>
              </a:rPr>
              <a:t>The first is to select a Benefits Platform</a:t>
            </a:r>
          </a:p>
          <a:p>
            <a:pPr marL="457200" lvl="0" indent="-301625" algn="l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Char char="●"/>
            </a:pPr>
            <a:r>
              <a:rPr lang="en-US" sz="1000" kern="1200">
                <a:solidFill>
                  <a:srgbClr val="000000"/>
                </a:solidFill>
                <a:effectLst/>
                <a:ea typeface="+mn-ea"/>
                <a:cs typeface="Arial" panose="020B0604020202020204" pitchFamily="34" charset="0"/>
              </a:rPr>
              <a:t>Benefits platforms act as an administrator, coordinating transactions, providing decision support to employees, and serving as a place for employees to enroll</a:t>
            </a:r>
          </a:p>
          <a:p>
            <a:pPr marL="457200" lvl="0" indent="-301625" algn="l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Char char="●"/>
            </a:pPr>
            <a:r>
              <a:rPr lang="en-US" sz="1000" kern="1200">
                <a:solidFill>
                  <a:srgbClr val="000000"/>
                </a:solidFill>
                <a:effectLst/>
                <a:ea typeface="+mn-ea"/>
                <a:cs typeface="Arial" panose="020B0604020202020204" pitchFamily="34" charset="0"/>
              </a:rPr>
              <a:t>The second is to define a pre-tax contribution for each employee’s healthcare coverage</a:t>
            </a:r>
          </a:p>
          <a:p>
            <a:pPr marL="457200" lvl="0" indent="-301625" algn="l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Char char="●"/>
            </a:pPr>
            <a:r>
              <a:rPr lang="en-US" sz="1000" kern="1200">
                <a:solidFill>
                  <a:srgbClr val="000000"/>
                </a:solidFill>
                <a:effectLst/>
                <a:ea typeface="+mn-ea"/>
                <a:cs typeface="Arial" panose="020B0604020202020204" pitchFamily="34" charset="0"/>
              </a:rPr>
              <a:t>The 3rd is that employees shop the Marketplace for a plan and enroll through the chosen benefits platform.</a:t>
            </a:r>
          </a:p>
          <a:p>
            <a:pPr marL="457200" lvl="0" indent="-301625" algn="l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Char char="●"/>
            </a:pPr>
            <a:r>
              <a:rPr lang="en-US" sz="1000" kern="1200">
                <a:solidFill>
                  <a:srgbClr val="000000"/>
                </a:solidFill>
                <a:effectLst/>
                <a:ea typeface="+mn-ea"/>
                <a:cs typeface="Arial" panose="020B0604020202020204" pitchFamily="34" charset="0"/>
              </a:rPr>
              <a:t>And then finally, the employee is reimbursed for coverage based on the employer’s contributions</a:t>
            </a:r>
          </a:p>
          <a:p>
            <a:pPr marL="457200" lvl="0" indent="-301625" algn="l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Char char="●"/>
            </a:pPr>
            <a:endParaRPr lang="en-US" sz="1000" kern="1200">
              <a:solidFill>
                <a:srgbClr val="000000"/>
              </a:solidFill>
              <a:effectLst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3D4764-7D4E-7C4B-8655-091395118B3A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648946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21EF36-48B3-2BCE-84AA-9D4830C4CB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561A84D-563E-525E-9AE6-38A2AC85B0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BF84220-68D3-1098-4045-15A26EFFAEF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lvl="0" indent="-301625" algn="l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Char char="●"/>
            </a:pPr>
            <a:r>
              <a:rPr lang="en-US" sz="1000" kern="1200">
                <a:solidFill>
                  <a:srgbClr val="000000"/>
                </a:solidFill>
                <a:effectLst/>
                <a:ea typeface="+mn-ea"/>
                <a:cs typeface="Arial" panose="020B0604020202020204" pitchFamily="34" charset="0"/>
              </a:rPr>
              <a:t>Here’s a quick analogy that you might find helpful:  </a:t>
            </a:r>
          </a:p>
          <a:p>
            <a:pPr marL="457200" lvl="0" indent="-301625" algn="l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Char char="●"/>
            </a:pPr>
            <a:r>
              <a:rPr lang="en-US" sz="1000" kern="1200">
                <a:solidFill>
                  <a:srgbClr val="000000"/>
                </a:solidFill>
                <a:effectLst/>
                <a:ea typeface="+mn-ea"/>
                <a:cs typeface="Arial" panose="020B0604020202020204" pitchFamily="34" charset="0"/>
              </a:rPr>
              <a:t>With group insurance, employers buy coverage from a single carrier, provide a few limited plan options for employees to purchase, and employers cover a portion of the cost.</a:t>
            </a:r>
          </a:p>
          <a:p>
            <a:pPr marL="457200" marR="0" lvl="0" indent="-301625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FontTx/>
              <a:buChar char="●"/>
              <a:tabLst/>
              <a:defRPr/>
            </a:pPr>
            <a:r>
              <a:rPr lang="en-US" sz="1000" kern="1200">
                <a:solidFill>
                  <a:srgbClr val="000000"/>
                </a:solidFill>
                <a:effectLst/>
                <a:ea typeface="+mn-ea"/>
                <a:cs typeface="Arial" panose="020B0604020202020204" pitchFamily="34" charset="0"/>
              </a:rPr>
              <a:t>Think of this like a shopping at a store that sells a couple different options.</a:t>
            </a:r>
            <a:br>
              <a:rPr lang="en-US" sz="1000" kern="1200">
                <a:solidFill>
                  <a:srgbClr val="000000"/>
                </a:solidFill>
                <a:effectLst/>
                <a:ea typeface="+mn-ea"/>
                <a:cs typeface="Arial" panose="020B0604020202020204" pitchFamily="34" charset="0"/>
              </a:rPr>
            </a:br>
            <a:r>
              <a:rPr lang="en-US" sz="1000" kern="1200">
                <a:solidFill>
                  <a:srgbClr val="000000"/>
                </a:solidFill>
                <a:effectLst/>
                <a:ea typeface="+mn-ea"/>
                <a:cs typeface="Arial" panose="020B0604020202020204" pitchFamily="34" charset="0"/>
              </a:rPr>
              <a:t>As we know one-size doesn't fit all.</a:t>
            </a:r>
          </a:p>
          <a:p>
            <a:pPr marL="457200" lvl="0" indent="-301625" algn="l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Char char="●"/>
            </a:pPr>
            <a:r>
              <a:rPr lang="en-US" sz="1000" kern="1200">
                <a:solidFill>
                  <a:srgbClr val="000000"/>
                </a:solidFill>
                <a:effectLst/>
                <a:ea typeface="+mn-ea"/>
                <a:cs typeface="Arial" panose="020B0604020202020204" pitchFamily="34" charset="0"/>
              </a:rPr>
              <a:t>With an ICHRA, employers choose how much to subsidize their employees' plans, tax-free. Employees then use that money to buy any plan from any carrier on the Marketplace (including our competitors).</a:t>
            </a:r>
          </a:p>
          <a:p>
            <a:pPr marL="457200" lvl="0" indent="-301625" algn="l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Char char="●"/>
            </a:pPr>
            <a:r>
              <a:rPr lang="en-US" sz="1000" kern="1200">
                <a:solidFill>
                  <a:srgbClr val="000000"/>
                </a:solidFill>
                <a:effectLst/>
                <a:ea typeface="+mn-ea"/>
                <a:cs typeface="Arial" panose="020B0604020202020204" pitchFamily="34" charset="0"/>
              </a:rPr>
              <a:t>Think of this like an employer offering a gift card people can use at any “store” and on any number of options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CEA4CE-1700-F943-F2D4-E42AD7E231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3D4764-7D4E-7C4B-8655-091395118B3A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944502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lvl="0" indent="-301625" algn="l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Char char="●"/>
            </a:pPr>
            <a:r>
              <a:rPr lang="en-US" sz="1000" kern="1200">
                <a:solidFill>
                  <a:srgbClr val="000000"/>
                </a:solidFill>
                <a:effectLst/>
                <a:ea typeface="+mn-ea"/>
                <a:cs typeface="Arial" panose="020B0604020202020204" pitchFamily="34" charset="0"/>
              </a:rPr>
              <a:t>The way ICHRAs are applied has a lot of flexibility</a:t>
            </a:r>
          </a:p>
          <a:p>
            <a:pPr marL="457200" lvl="0" indent="-301625" algn="l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Char char="●"/>
            </a:pPr>
            <a:r>
              <a:rPr lang="en-US" sz="1000" kern="1200">
                <a:solidFill>
                  <a:srgbClr val="000000"/>
                </a:solidFill>
                <a:effectLst/>
                <a:ea typeface="+mn-ea"/>
                <a:cs typeface="Arial" panose="020B0604020202020204" pitchFamily="34" charset="0"/>
              </a:rPr>
              <a:t>All employees can be covered</a:t>
            </a:r>
          </a:p>
          <a:p>
            <a:pPr marL="457200" lvl="0" indent="-301625" algn="l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Char char="●"/>
            </a:pPr>
            <a:r>
              <a:rPr lang="en-US" sz="1000" kern="1200">
                <a:solidFill>
                  <a:srgbClr val="000000"/>
                </a:solidFill>
                <a:effectLst/>
                <a:ea typeface="+mn-ea"/>
                <a:cs typeface="Arial" panose="020B0604020202020204" pitchFamily="34" charset="0"/>
              </a:rPr>
              <a:t>Some can be on an ICHRA and others on group insurance</a:t>
            </a:r>
          </a:p>
          <a:p>
            <a:pPr marL="457200" lvl="0" indent="-301625" algn="l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Char char="●"/>
            </a:pPr>
            <a:r>
              <a:rPr lang="en-US" sz="1000" kern="1200">
                <a:solidFill>
                  <a:srgbClr val="000000"/>
                </a:solidFill>
                <a:effectLst/>
                <a:ea typeface="+mn-ea"/>
                <a:cs typeface="Arial" panose="020B0604020202020204" pitchFamily="34" charset="0"/>
              </a:rPr>
              <a:t>Some can be on ICHRA and some can have no benefits</a:t>
            </a:r>
          </a:p>
          <a:p>
            <a:pPr marL="457200" lvl="0" indent="-301625" algn="l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Char char="●"/>
            </a:pPr>
            <a:r>
              <a:rPr lang="en-US" sz="1000" kern="1200">
                <a:solidFill>
                  <a:srgbClr val="000000"/>
                </a:solidFill>
                <a:effectLst/>
                <a:ea typeface="+mn-ea"/>
                <a:cs typeface="Arial" panose="020B0604020202020204" pitchFamily="34" charset="0"/>
              </a:rPr>
              <a:t>And all can be on ICHRA with varying contributions based on employee classes</a:t>
            </a:r>
          </a:p>
          <a:p>
            <a:pPr marL="457200" lvl="0" indent="-301625" algn="l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Char char="●"/>
            </a:pPr>
            <a:endParaRPr lang="en-US" sz="1000" kern="1200">
              <a:solidFill>
                <a:srgbClr val="000000"/>
              </a:solidFill>
              <a:effectLst/>
              <a:ea typeface="+mn-ea"/>
              <a:cs typeface="Arial" panose="020B0604020202020204" pitchFamily="34" charset="0"/>
            </a:endParaRPr>
          </a:p>
          <a:p>
            <a:pPr marL="457200" lvl="0" indent="-301625" algn="l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Char char="●"/>
            </a:pPr>
            <a:r>
              <a:rPr lang="en-US" sz="1000" kern="1200">
                <a:solidFill>
                  <a:srgbClr val="000000"/>
                </a:solidFill>
                <a:effectLst/>
                <a:ea typeface="+mn-ea"/>
                <a:cs typeface="Arial" panose="020B0604020202020204" pitchFamily="34" charset="0"/>
              </a:rPr>
              <a:t>Here are some examples of different employee classes</a:t>
            </a:r>
          </a:p>
          <a:p>
            <a:pPr marL="914400" lvl="1" indent="-301625" algn="l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Char char="●"/>
            </a:pPr>
            <a:r>
              <a:rPr lang="en-US" sz="1000" kern="1200">
                <a:solidFill>
                  <a:srgbClr val="000000"/>
                </a:solidFill>
                <a:effectLst/>
                <a:ea typeface="+mn-ea"/>
                <a:cs typeface="Arial" panose="020B0604020202020204" pitchFamily="34" charset="0"/>
              </a:rPr>
              <a:t>The benefit administrator will also help you to identify classes, and ensure you are compliant.</a:t>
            </a:r>
          </a:p>
          <a:p>
            <a:pPr marL="914400" lvl="1" indent="-301625" algn="l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Char char="●"/>
            </a:pPr>
            <a:r>
              <a:rPr lang="en-US" sz="1000" kern="1200">
                <a:solidFill>
                  <a:srgbClr val="000000"/>
                </a:solidFill>
                <a:effectLst/>
                <a:ea typeface="+mn-ea"/>
                <a:cs typeface="Arial" panose="020B0604020202020204" pitchFamily="34" charset="0"/>
              </a:rPr>
              <a:t>They may also make recommendations.</a:t>
            </a:r>
          </a:p>
          <a:p>
            <a:pPr marL="914400" lvl="1" indent="-301625" algn="l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Char char="●"/>
            </a:pPr>
            <a:r>
              <a:rPr lang="en-US" sz="1000" kern="1200">
                <a:solidFill>
                  <a:srgbClr val="000000"/>
                </a:solidFill>
                <a:effectLst/>
                <a:ea typeface="+mn-ea"/>
                <a:cs typeface="Arial" panose="020B0604020202020204" pitchFamily="34" charset="0"/>
              </a:rPr>
              <a:t>For example,: If there's a high cost population, or a grouping of employees that are not offered coverage today (e.g., part-timers) it may make sense to class those employees and introduce an ICHRA.</a:t>
            </a:r>
          </a:p>
          <a:p>
            <a:pPr marL="457200" lvl="0" indent="-301625" algn="l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Char char="●"/>
            </a:pPr>
            <a:endParaRPr lang="en-US" sz="1000" kern="1200">
              <a:solidFill>
                <a:srgbClr val="000000"/>
              </a:solidFill>
              <a:effectLst/>
              <a:ea typeface="+mn-ea"/>
              <a:cs typeface="Arial" panose="020B0604020202020204" pitchFamily="34" charset="0"/>
            </a:endParaRPr>
          </a:p>
          <a:p>
            <a:pPr marL="457200" lvl="0" indent="-301625" algn="l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Char char="●"/>
            </a:pPr>
            <a:endParaRPr lang="en-US" sz="1000" kern="1200">
              <a:solidFill>
                <a:srgbClr val="000000"/>
              </a:solidFill>
              <a:effectLst/>
              <a:ea typeface="+mn-ea"/>
              <a:cs typeface="Arial" panose="020B0604020202020204" pitchFamily="34" charset="0"/>
            </a:endParaRPr>
          </a:p>
          <a:p>
            <a:pPr marL="457200" lvl="0" indent="-301625" algn="l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Char char="●"/>
            </a:pPr>
            <a:endParaRPr lang="en-US" sz="1000" kern="1200">
              <a:solidFill>
                <a:srgbClr val="000000"/>
              </a:solidFill>
              <a:effectLst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3D4764-7D4E-7C4B-8655-091395118B3A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689963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DCC4FE-6CC7-E274-6C29-E305BA0C33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116B345-CBED-E654-2F02-E8A8B910B52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26AFB7A-377E-7309-9473-C4DEC162C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lvl="0" indent="-301625" algn="l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Char char="●"/>
            </a:pPr>
            <a:endParaRPr lang="en-US" sz="1200" kern="1200">
              <a:solidFill>
                <a:srgbClr val="000000"/>
              </a:solidFill>
              <a:effectLst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40B810-F759-7782-3EA1-9A94861F46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3D4764-7D4E-7C4B-8655-091395118B3A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20153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4C2D99-B8C0-90F1-58A7-88D513141A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14525A1-36FE-5EEA-B84B-44DFBD058E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4ACE575-6E89-9819-3015-AE52691DBE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lvl="0" indent="-301625" algn="l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Char char="●"/>
            </a:pPr>
            <a:r>
              <a:rPr lang="en-US" sz="1200" kern="1200">
                <a:solidFill>
                  <a:srgbClr val="000000"/>
                </a:solidFill>
                <a:effectLst/>
                <a:ea typeface="+mn-ea"/>
                <a:cs typeface="Arial" panose="020B0604020202020204" pitchFamily="34" charset="0"/>
              </a:rPr>
              <a:t>There are a handful of criteria that can help determine who might be a good for using an ICHRA</a:t>
            </a:r>
          </a:p>
          <a:p>
            <a:pPr marL="457200" lvl="0" indent="-301625" algn="l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Char char="●"/>
            </a:pPr>
            <a:r>
              <a:rPr lang="en-US" sz="1200" kern="1200">
                <a:solidFill>
                  <a:srgbClr val="000000"/>
                </a:solidFill>
                <a:effectLst/>
                <a:ea typeface="+mn-ea"/>
                <a:cs typeface="Arial" panose="020B0604020202020204" pitchFamily="34" charset="0"/>
              </a:rPr>
              <a:t>If you meet one or more of the following, ICHRAs are definitely worth considering </a:t>
            </a:r>
          </a:p>
          <a:p>
            <a:pPr marL="457200" lvl="0" indent="-301625" algn="l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Char char="●"/>
            </a:pPr>
            <a:r>
              <a:rPr lang="en-US" sz="1200" kern="1200">
                <a:solidFill>
                  <a:srgbClr val="000000"/>
                </a:solidFill>
                <a:effectLst/>
                <a:ea typeface="+mn-ea"/>
                <a:cs typeface="Arial" panose="020B0604020202020204" pitchFamily="34" charset="0"/>
              </a:rPr>
              <a:t>[hit points on slide]</a:t>
            </a:r>
          </a:p>
          <a:p>
            <a:pPr marL="457200" lvl="0" indent="-301625" algn="l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Char char="●"/>
            </a:pPr>
            <a:endParaRPr lang="en-US" sz="1200" kern="1200">
              <a:solidFill>
                <a:srgbClr val="000000"/>
              </a:solidFill>
              <a:effectLst/>
              <a:ea typeface="+mn-ea"/>
              <a:cs typeface="Arial" panose="020B0604020202020204" pitchFamily="34" charset="0"/>
            </a:endParaRPr>
          </a:p>
          <a:p>
            <a:pPr marL="457200" lvl="0" indent="-301625" algn="l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Char char="●"/>
            </a:pPr>
            <a:endParaRPr lang="en-US" sz="1200" kern="1200">
              <a:solidFill>
                <a:srgbClr val="000000"/>
              </a:solidFill>
              <a:effectLst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415A56-150B-568D-C5FF-F7F433B4D7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3D4764-7D4E-7C4B-8655-091395118B3A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791093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DCC4FE-6CC7-E274-6C29-E305BA0C33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116B345-CBED-E654-2F02-E8A8B910B52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26AFB7A-377E-7309-9473-C4DEC162C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kern="1200">
              <a:solidFill>
                <a:srgbClr val="000000"/>
              </a:solidFill>
              <a:effectLst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40B810-F759-7782-3EA1-9A94861F46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3D4764-7D4E-7C4B-8655-091395118B3A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90066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136357-D4A3-0FC3-FCF3-F4787492BB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15F7718-02A7-B4CF-BDAC-52E61A7C429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311D063-04F8-4788-D80A-F6FD9F9A8F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lvl="0" indent="-301625" algn="l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Char char="●"/>
            </a:pPr>
            <a:r>
              <a:rPr lang="en-US" sz="1000" kern="1200">
                <a:solidFill>
                  <a:srgbClr val="000000"/>
                </a:solidFill>
                <a:effectLst/>
                <a:ea typeface="+mn-ea"/>
                <a:cs typeface="Arial" panose="020B0604020202020204" pitchFamily="34" charset="0"/>
              </a:rPr>
              <a:t>Benefits platforms are the key to many aspects of ICHRAs</a:t>
            </a:r>
          </a:p>
          <a:p>
            <a:pPr marL="457200" lvl="0" indent="-301625" algn="l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Char char="●"/>
            </a:pPr>
            <a:r>
              <a:rPr lang="en-US" sz="1000" kern="1200">
                <a:solidFill>
                  <a:srgbClr val="000000"/>
                </a:solidFill>
                <a:effectLst/>
                <a:ea typeface="+mn-ea"/>
                <a:cs typeface="Arial" panose="020B0604020202020204" pitchFamily="34" charset="0"/>
              </a:rPr>
              <a:t>You want to pick a platform that will support your needs and work with your budget</a:t>
            </a:r>
          </a:p>
          <a:p>
            <a:pPr marL="457200" lvl="0" indent="-301625" algn="l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Char char="●"/>
            </a:pPr>
            <a:r>
              <a:rPr lang="en-US" sz="1000" kern="1200">
                <a:solidFill>
                  <a:srgbClr val="000000"/>
                </a:solidFill>
                <a:effectLst/>
                <a:ea typeface="+mn-ea"/>
                <a:cs typeface="Arial" panose="020B0604020202020204" pitchFamily="34" charset="0"/>
              </a:rPr>
              <a:t>Tech-led solutions provide the tools but require the user to do much of the lifting</a:t>
            </a:r>
          </a:p>
          <a:p>
            <a:pPr marL="457200" lvl="0" indent="-301625" algn="l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Char char="●"/>
            </a:pPr>
            <a:r>
              <a:rPr lang="en-US" sz="1000" kern="1200">
                <a:solidFill>
                  <a:srgbClr val="000000"/>
                </a:solidFill>
                <a:effectLst/>
                <a:ea typeface="+mn-ea"/>
                <a:cs typeface="Arial" panose="020B0604020202020204" pitchFamily="34" charset="0"/>
              </a:rPr>
              <a:t>Compared to service-led platforms, which can offer more of a white glove service</a:t>
            </a:r>
          </a:p>
          <a:p>
            <a:pPr marL="457200" lvl="0" indent="-301625" algn="l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Char char="●"/>
            </a:pPr>
            <a:r>
              <a:rPr lang="en-US" sz="1000" kern="1200">
                <a:solidFill>
                  <a:srgbClr val="000000"/>
                </a:solidFill>
                <a:effectLst/>
                <a:ea typeface="+mn-ea"/>
                <a:cs typeface="Arial" panose="020B0604020202020204" pitchFamily="34" charset="0"/>
              </a:rPr>
              <a:t>[expound as necessary]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B3AF8D-F8E5-2E48-BD8A-3620A64E44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3D4764-7D4E-7C4B-8655-091395118B3A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60106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136357-D4A3-0FC3-FCF3-F4787492BB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15F7718-02A7-B4CF-BDAC-52E61A7C429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311D063-04F8-4788-D80A-F6FD9F9A8F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lvl="0" indent="-301625" algn="l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Char char="●"/>
            </a:pPr>
            <a:r>
              <a:rPr lang="en-US" sz="1000" kern="1200">
                <a:solidFill>
                  <a:srgbClr val="000000"/>
                </a:solidFill>
                <a:effectLst/>
                <a:ea typeface="+mn-ea"/>
                <a:cs typeface="Arial" panose="020B0604020202020204" pitchFamily="34" charset="0"/>
              </a:rPr>
              <a:t>Pricing may be another key item on this slide, not to speak to directly but to mention that price does vary based on service provided by the administrator.</a:t>
            </a:r>
          </a:p>
          <a:p>
            <a:pPr marL="457200" marR="0" lvl="0" indent="-301625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FontTx/>
              <a:buChar char="●"/>
              <a:tabLst/>
              <a:defRPr/>
            </a:pPr>
            <a:r>
              <a:rPr lang="en-US" sz="1000" kern="1200">
                <a:solidFill>
                  <a:srgbClr val="000000"/>
                </a:solidFill>
                <a:effectLst/>
                <a:ea typeface="+mn-ea"/>
                <a:cs typeface="Arial" panose="020B0604020202020204" pitchFamily="34" charset="0"/>
              </a:rPr>
              <a:t>[speak to highlights and cost implications of various platforms]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B3AF8D-F8E5-2E48-BD8A-3620A64E44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3D4764-7D4E-7C4B-8655-091395118B3A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119440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DCC4FE-6CC7-E274-6C29-E305BA0C33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116B345-CBED-E654-2F02-E8A8B910B52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26AFB7A-377E-7309-9473-C4DEC162C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kern="1200">
              <a:solidFill>
                <a:srgbClr val="000000"/>
              </a:solidFill>
              <a:effectLst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40B810-F759-7782-3EA1-9A94861F46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3D4764-7D4E-7C4B-8655-091395118B3A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0243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lvl="0" indent="-301625" algn="l" defTabSz="914400" rtl="0" eaLnBrk="1" fontAlgn="base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Font typeface="Arial" panose="020B0604020202020204" pitchFamily="34" charset="0"/>
              <a:buChar char="●"/>
            </a:pPr>
            <a:r>
              <a:rPr lang="en-US" sz="1000" kern="1200">
                <a:solidFill>
                  <a:srgbClr val="000000"/>
                </a:solidFill>
                <a:effectLst/>
                <a:ea typeface="+mn-ea"/>
                <a:cs typeface="Arial" panose="020B0604020202020204" pitchFamily="34" charset="0"/>
              </a:rPr>
              <a:t>We’re America’s #1 Marketplace health insurance</a:t>
            </a:r>
          </a:p>
          <a:p>
            <a:pPr marL="457200" lvl="0" indent="-301625" algn="l" defTabSz="914400" rtl="0" eaLnBrk="1" fontAlgn="base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Font typeface="Arial" panose="020B0604020202020204" pitchFamily="34" charset="0"/>
              <a:buChar char="●"/>
            </a:pPr>
            <a:r>
              <a:rPr lang="en-US" sz="1000" kern="1200">
                <a:solidFill>
                  <a:srgbClr val="000000"/>
                </a:solidFill>
                <a:effectLst/>
                <a:ea typeface="+mn-ea"/>
                <a:cs typeface="Arial" panose="020B0604020202020204" pitchFamily="34" charset="0"/>
              </a:rPr>
              <a:t>We have over 5.4 million members — each of which was earned one at a time</a:t>
            </a:r>
          </a:p>
          <a:p>
            <a:pPr marL="457200" lvl="0" indent="-301625" algn="l" defTabSz="914400" rtl="0" eaLnBrk="1" fontAlgn="base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Font typeface="Arial" panose="020B0604020202020204" pitchFamily="34" charset="0"/>
              <a:buChar char="●"/>
            </a:pPr>
            <a:r>
              <a:rPr lang="en-US" sz="1000" kern="1200">
                <a:solidFill>
                  <a:srgbClr val="000000"/>
                </a:solidFill>
                <a:effectLst/>
                <a:ea typeface="+mn-ea"/>
                <a:cs typeface="Arial" panose="020B0604020202020204" pitchFamily="34" charset="0"/>
              </a:rPr>
              <a:t>1 in 7 ACA shoppers choose Ambetter</a:t>
            </a:r>
          </a:p>
          <a:p>
            <a:pPr marL="457200" lvl="0" indent="-301625" algn="l" defTabSz="914400" rtl="0" eaLnBrk="1" fontAlgn="base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Font typeface="Arial" panose="020B0604020202020204" pitchFamily="34" charset="0"/>
              <a:buChar char="●"/>
            </a:pPr>
            <a:r>
              <a:rPr lang="en-US" sz="1000" kern="1200">
                <a:solidFill>
                  <a:srgbClr val="000000"/>
                </a:solidFill>
                <a:effectLst/>
                <a:ea typeface="+mn-ea"/>
                <a:cs typeface="Arial" panose="020B0604020202020204" pitchFamily="34" charset="0"/>
              </a:rPr>
              <a:t>We provide Marketplace plans across 29 states, as well as “off-exchange” plans in select states</a:t>
            </a:r>
          </a:p>
          <a:p>
            <a:pPr marL="457200" lvl="0" indent="-301625" algn="l" defTabSz="914400" rtl="0" eaLnBrk="1" fontAlgn="base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Font typeface="Arial" panose="020B0604020202020204" pitchFamily="34" charset="0"/>
              <a:buChar char="●"/>
            </a:pPr>
            <a:r>
              <a:rPr lang="en-US" sz="1000" kern="1200">
                <a:solidFill>
                  <a:srgbClr val="000000"/>
                </a:solidFill>
                <a:effectLst/>
                <a:ea typeface="+mn-ea"/>
                <a:cs typeface="Arial" panose="020B0604020202020204" pitchFamily="34" charset="0"/>
              </a:rPr>
              <a:t>We also are a Fortune 22 company and one of Fortune’s World’s Most Admired Companies</a:t>
            </a:r>
          </a:p>
          <a:p>
            <a:pPr marL="457200" lvl="0" indent="-301625" algn="l" defTabSz="914400" rtl="0" eaLnBrk="1" fontAlgn="base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Font typeface="Arial" panose="020B0604020202020204" pitchFamily="34" charset="0"/>
              <a:buChar char="●"/>
            </a:pPr>
            <a:r>
              <a:rPr lang="en-US" sz="1000" kern="1200">
                <a:solidFill>
                  <a:srgbClr val="000000"/>
                </a:solidFill>
                <a:effectLst/>
                <a:ea typeface="+mn-ea"/>
                <a:cs typeface="Arial" panose="020B0604020202020204" pitchFamily="34" charset="0"/>
              </a:rPr>
              <a:t>And we’ve been in managed care for more than 40 years</a:t>
            </a:r>
          </a:p>
          <a:p>
            <a:pPr marL="457200" lvl="0" indent="-301625" algn="l" defTabSz="914400" rtl="0" eaLnBrk="1" fontAlgn="base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Font typeface="Arial" panose="020B0604020202020204" pitchFamily="34" charset="0"/>
              <a:buChar char="●"/>
            </a:pPr>
            <a:r>
              <a:rPr lang="en-US" sz="1000" kern="1200">
                <a:solidFill>
                  <a:srgbClr val="000000"/>
                </a:solidFill>
                <a:effectLst/>
                <a:ea typeface="+mn-ea"/>
                <a:cs typeface="Arial" panose="020B0604020202020204" pitchFamily="34" charset="0"/>
              </a:rPr>
              <a:t>So that’s a quick snapshot of who we are and some of our credentials</a:t>
            </a:r>
          </a:p>
          <a:p>
            <a:pPr marL="457200" lvl="0" indent="-301625" algn="l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Char char="●"/>
            </a:pPr>
            <a:endParaRPr lang="en-US" sz="1000" kern="1200">
              <a:solidFill>
                <a:srgbClr val="000000"/>
              </a:solidFill>
              <a:effectLst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3D4764-7D4E-7C4B-8655-091395118B3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505505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F719AC-3235-EFA3-758A-6DF146211E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BA2839B-45DB-0DEF-2564-831260D853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EDAFE0E-6253-7C48-F68A-673F78710C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kern="1200">
              <a:solidFill>
                <a:srgbClr val="000000"/>
              </a:solidFill>
              <a:effectLst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C56D06-99C2-9C62-3912-80E94ED11F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3D4764-7D4E-7C4B-8655-091395118B3A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663459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21EF36-48B3-2BCE-84AA-9D4830C4CB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561A84D-563E-525E-9AE6-38A2AC85B0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BF84220-68D3-1098-4045-15A26EFFAEF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lvl="0" indent="-301625" algn="l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Char char="●"/>
            </a:pPr>
            <a:r>
              <a:rPr lang="en-US" sz="1000" kern="1200">
                <a:solidFill>
                  <a:srgbClr val="000000"/>
                </a:solidFill>
                <a:effectLst/>
                <a:ea typeface="+mn-ea"/>
                <a:cs typeface="Arial" panose="020B0604020202020204" pitchFamily="34" charset="0"/>
              </a:rPr>
              <a:t>Open discussion about other pros/cons the audience has heard.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CEA4CE-1700-F943-F2D4-E42AD7E231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3D4764-7D4E-7C4B-8655-091395118B3A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583195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DCC4FE-6CC7-E274-6C29-E305BA0C33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116B345-CBED-E654-2F02-E8A8B910B52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26AFB7A-377E-7309-9473-C4DEC162C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kern="1200">
              <a:solidFill>
                <a:srgbClr val="000000"/>
              </a:solidFill>
              <a:effectLst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40B810-F759-7782-3EA1-9A94861F46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3D4764-7D4E-7C4B-8655-091395118B3A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49174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C23275-116A-7DA8-DCA2-67929598A1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F237BD6-EF58-65D8-7FCE-72CC4FC088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74F8DA0-195C-735C-E8F4-AA7A7C7165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lvl="0" indent="-30162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Char char="●"/>
            </a:pPr>
            <a:endParaRPr lang="en-US" sz="1200" kern="1200">
              <a:solidFill>
                <a:srgbClr val="000000"/>
              </a:solidFill>
              <a:effectLst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B910E5-1B52-54A9-C253-95EEB4AE34C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3D4764-7D4E-7C4B-8655-091395118B3A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02707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DCC4FE-6CC7-E274-6C29-E305BA0C33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116B345-CBED-E654-2F02-E8A8B910B52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26AFB7A-377E-7309-9473-C4DEC162C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kern="1200">
              <a:solidFill>
                <a:srgbClr val="000000"/>
              </a:solidFill>
              <a:effectLst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40B810-F759-7782-3EA1-9A94861F46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3D4764-7D4E-7C4B-8655-091395118B3A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13637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136357-D4A3-0FC3-FCF3-F4787492BB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15F7718-02A7-B4CF-BDAC-52E61A7C429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311D063-04F8-4788-D80A-F6FD9F9A8F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lvl="0" indent="-301625" algn="l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Char char="●"/>
            </a:pPr>
            <a:endParaRPr lang="en-US" sz="1200" kern="1200">
              <a:solidFill>
                <a:srgbClr val="000000"/>
              </a:solidFill>
              <a:effectLst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B3AF8D-F8E5-2E48-BD8A-3620A64E44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3D4764-7D4E-7C4B-8655-091395118B3A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287809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136357-D4A3-0FC3-FCF3-F4787492BB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15F7718-02A7-B4CF-BDAC-52E61A7C429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311D063-04F8-4788-D80A-F6FD9F9A8F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301625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FontTx/>
              <a:buChar char="●"/>
              <a:tabLst/>
              <a:defRPr/>
            </a:pPr>
            <a:r>
              <a:rPr lang="en-US" sz="1000"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Add-on any state specific programs we may have running...future state.</a:t>
            </a:r>
          </a:p>
          <a:p>
            <a:pPr marL="457200" lvl="0" indent="-30162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Char char="●"/>
            </a:pPr>
            <a:endParaRPr lang="en-US" sz="1000">
              <a:solidFill>
                <a:schemeClr val="dk1"/>
              </a:solidFill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B3AF8D-F8E5-2E48-BD8A-3620A64E44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3D4764-7D4E-7C4B-8655-091395118B3A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8863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301625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FontTx/>
              <a:buChar char="●"/>
              <a:tabLst/>
              <a:defRPr/>
            </a:pPr>
            <a:r>
              <a:rPr lang="en-US" sz="1000" kern="1200">
                <a:solidFill>
                  <a:srgbClr val="000000"/>
                </a:solidFill>
                <a:effectLst/>
                <a:ea typeface="+mn-ea"/>
                <a:cs typeface="Arial" panose="020B0604020202020204" pitchFamily="34" charset="0"/>
              </a:rPr>
              <a:t>Let’s start with what exactly an ICHRA is</a:t>
            </a:r>
          </a:p>
          <a:p>
            <a:pPr marL="457200" lvl="0" indent="-301625" algn="l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Char char="●"/>
            </a:pPr>
            <a:endParaRPr lang="en-US" sz="1000" kern="1200">
              <a:solidFill>
                <a:srgbClr val="000000"/>
              </a:solidFill>
              <a:effectLst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3D4764-7D4E-7C4B-8655-091395118B3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2864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301625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FontTx/>
              <a:buChar char="●"/>
              <a:tabLst/>
              <a:defRPr/>
            </a:pPr>
            <a:r>
              <a:rPr lang="en-US" sz="1000" kern="1200">
                <a:solidFill>
                  <a:srgbClr val="000000"/>
                </a:solidFill>
                <a:effectLst/>
                <a:ea typeface="+mn-ea"/>
                <a:cs typeface="Arial" panose="020B0604020202020204" pitchFamily="34" charset="0"/>
              </a:rPr>
              <a:t>ICHRAs are a new approach and/or an alternative to employer-sponsored health plans </a:t>
            </a:r>
          </a:p>
          <a:p>
            <a:pPr marL="457200" lvl="0" indent="-301625" algn="l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Char char="●"/>
            </a:pPr>
            <a:r>
              <a:rPr lang="en-US" sz="1000" kern="1200">
                <a:solidFill>
                  <a:srgbClr val="000000"/>
                </a:solidFill>
                <a:effectLst/>
                <a:ea typeface="+mn-ea"/>
                <a:cs typeface="Arial" panose="020B0604020202020204" pitchFamily="34" charset="0"/>
              </a:rPr>
              <a:t>Rather than a group insurance plan, each employee chooses their own insurance, subsidized by an employer contribution</a:t>
            </a:r>
          </a:p>
          <a:p>
            <a:pPr marL="457200" lvl="0" indent="-301625" algn="l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Char char="●"/>
            </a:pPr>
            <a:r>
              <a:rPr lang="en-US" sz="1000" kern="1200">
                <a:solidFill>
                  <a:srgbClr val="000000"/>
                </a:solidFill>
                <a:effectLst/>
                <a:ea typeface="+mn-ea"/>
                <a:cs typeface="Arial" panose="020B0604020202020204" pitchFamily="34" charset="0"/>
              </a:rPr>
              <a:t>ICHRA stands for Individual Coverage Health Reimbursement Arrangement </a:t>
            </a:r>
          </a:p>
          <a:p>
            <a:pPr marL="457200" marR="0" lvl="0" indent="-301625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FontTx/>
              <a:buChar char="●"/>
              <a:tabLst/>
              <a:defRPr/>
            </a:pPr>
            <a:r>
              <a:rPr lang="en-US" sz="1000" kern="1200">
                <a:solidFill>
                  <a:srgbClr val="000000"/>
                </a:solidFill>
                <a:effectLst/>
                <a:ea typeface="+mn-ea"/>
                <a:cs typeface="Arial" panose="020B0604020202020204" pitchFamily="34" charset="0"/>
              </a:rPr>
              <a:t>An ICHRA takes the burden off employers to pick a few plans that meet all their employees needs, and empowers employees to choose the plans that work best for them.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3D4764-7D4E-7C4B-8655-091395118B3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3833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lvl="0" indent="-301625" algn="l" defTabSz="914400" rtl="0" eaLnBrk="1" fontAlgn="base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Font typeface="Arial" panose="020B0604020202020204" pitchFamily="34" charset="0"/>
              <a:buChar char="●"/>
            </a:pPr>
            <a:r>
              <a:rPr lang="en-US" sz="1000" kern="1200">
                <a:solidFill>
                  <a:srgbClr val="000000"/>
                </a:solidFill>
                <a:effectLst/>
                <a:ea typeface="+mn-ea"/>
                <a:cs typeface="Arial" panose="020B0604020202020204" pitchFamily="34" charset="0"/>
              </a:rPr>
              <a:t>Again, we’re here because we believe ICHRAs can make a big difference in employer-sponsored health insurance.</a:t>
            </a:r>
          </a:p>
          <a:p>
            <a:pPr marL="457200" lvl="0" indent="-301625" algn="l" defTabSz="914400" rtl="0" eaLnBrk="1" fontAlgn="base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Font typeface="Arial" panose="020B0604020202020204" pitchFamily="34" charset="0"/>
              <a:buChar char="●"/>
            </a:pPr>
            <a:r>
              <a:rPr lang="en-US" sz="1000" kern="1200">
                <a:solidFill>
                  <a:srgbClr val="000000"/>
                </a:solidFill>
                <a:effectLst/>
                <a:ea typeface="+mn-ea"/>
                <a:cs typeface="Arial" panose="020B0604020202020204" pitchFamily="34" charset="0"/>
              </a:rPr>
              <a:t>We tend to think about the impact ICHRAs can make in 3 general ways.</a:t>
            </a:r>
          </a:p>
          <a:p>
            <a:pPr marL="457200" lvl="0" indent="-301625" algn="l" defTabSz="914400" rtl="0" eaLnBrk="1" fontAlgn="base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Font typeface="Arial" panose="020B0604020202020204" pitchFamily="34" charset="0"/>
              <a:buChar char="●"/>
            </a:pPr>
            <a:r>
              <a:rPr lang="en-US" sz="1000" kern="1200">
                <a:solidFill>
                  <a:srgbClr val="000000"/>
                </a:solidFill>
                <a:effectLst/>
                <a:ea typeface="+mn-ea"/>
                <a:cs typeface="Arial" panose="020B0604020202020204" pitchFamily="34" charset="0"/>
              </a:rPr>
              <a:t>IHCRAs make:</a:t>
            </a:r>
          </a:p>
          <a:p>
            <a:pPr marL="914400" lvl="1" indent="-301625" algn="l" defTabSz="914400" rtl="0" eaLnBrk="1" fontAlgn="base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Font typeface="Arial" panose="020B0604020202020204" pitchFamily="34" charset="0"/>
              <a:buChar char="●"/>
            </a:pPr>
            <a:r>
              <a:rPr lang="en-US" sz="1000" kern="1200">
                <a:solidFill>
                  <a:srgbClr val="000000"/>
                </a:solidFill>
                <a:effectLst/>
                <a:ea typeface="+mn-ea"/>
                <a:cs typeface="Arial" panose="020B0604020202020204" pitchFamily="34" charset="0"/>
              </a:rPr>
              <a:t>Costs predictable</a:t>
            </a:r>
          </a:p>
          <a:p>
            <a:pPr marL="914400" lvl="1" indent="-301625" algn="l" defTabSz="914400" rtl="0" eaLnBrk="1" fontAlgn="base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Font typeface="Arial" panose="020B0604020202020204" pitchFamily="34" charset="0"/>
              <a:buChar char="●"/>
            </a:pPr>
            <a:r>
              <a:rPr lang="en-US" sz="1000" kern="1200">
                <a:solidFill>
                  <a:srgbClr val="000000"/>
                </a:solidFill>
                <a:effectLst/>
                <a:ea typeface="+mn-ea"/>
                <a:cs typeface="Arial" panose="020B0604020202020204" pitchFamily="34" charset="0"/>
              </a:rPr>
              <a:t>Plans personal</a:t>
            </a:r>
          </a:p>
          <a:p>
            <a:pPr marL="914400" lvl="1" indent="-301625" algn="l" defTabSz="914400" rtl="0" eaLnBrk="1" fontAlgn="base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Font typeface="Arial" panose="020B0604020202020204" pitchFamily="34" charset="0"/>
              <a:buChar char="●"/>
            </a:pPr>
            <a:r>
              <a:rPr lang="en-US" sz="1000" kern="1200">
                <a:solidFill>
                  <a:srgbClr val="000000"/>
                </a:solidFill>
                <a:effectLst/>
                <a:ea typeface="+mn-ea"/>
                <a:cs typeface="Arial" panose="020B0604020202020204" pitchFamily="34" charset="0"/>
              </a:rPr>
              <a:t>And coverage possible for more businesses</a:t>
            </a:r>
          </a:p>
          <a:p>
            <a:pPr marL="457200" lvl="0" indent="-301625" algn="l" defTabSz="914400" rtl="0" eaLnBrk="1" fontAlgn="base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Font typeface="Arial" panose="020B0604020202020204" pitchFamily="34" charset="0"/>
              <a:buChar char="●"/>
            </a:pPr>
            <a:r>
              <a:rPr lang="en-US" sz="1000" kern="1200">
                <a:solidFill>
                  <a:srgbClr val="000000"/>
                </a:solidFill>
                <a:effectLst/>
                <a:ea typeface="+mn-ea"/>
                <a:cs typeface="Arial" panose="020B0604020202020204" pitchFamily="34" charset="0"/>
              </a:rPr>
              <a:t>We’ll explore those benefits one at a time, and likely touch on some others as well</a:t>
            </a:r>
          </a:p>
          <a:p>
            <a:pPr marL="457200" lvl="0" indent="-301625" algn="l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Char char="●"/>
            </a:pPr>
            <a:endParaRPr lang="en-US" sz="1000" kern="1200">
              <a:solidFill>
                <a:srgbClr val="000000"/>
              </a:solidFill>
              <a:effectLst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3D4764-7D4E-7C4B-8655-091395118B3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7534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301625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Font typeface="Arial" panose="020B0604020202020204" pitchFamily="34" charset="0"/>
              <a:buChar char="●"/>
              <a:tabLst/>
              <a:defRPr/>
            </a:pPr>
            <a:r>
              <a:rPr lang="en-US" sz="1000" kern="1200">
                <a:solidFill>
                  <a:srgbClr val="000000"/>
                </a:solidFill>
                <a:effectLst/>
                <a:ea typeface="+mn-ea"/>
                <a:cs typeface="Arial" panose="020B0604020202020204" pitchFamily="34" charset="0"/>
              </a:rPr>
              <a:t>Let’s talk about some health plan challenges that make ICHRAs relevant in the first place</a:t>
            </a:r>
          </a:p>
          <a:p>
            <a:pPr marL="457200" lvl="0" indent="-301625" algn="l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Char char="●"/>
            </a:pPr>
            <a:endParaRPr lang="en-US" sz="1000" kern="1200">
              <a:solidFill>
                <a:srgbClr val="000000"/>
              </a:solidFill>
              <a:effectLst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3D4764-7D4E-7C4B-8655-091395118B3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9386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21EF36-48B3-2BCE-84AA-9D4830C4CB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561A84D-563E-525E-9AE6-38A2AC85B0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BF84220-68D3-1098-4045-15A26EFFAEF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lvl="0" indent="-301625" algn="l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Char char="●"/>
            </a:pPr>
            <a:r>
              <a:rPr lang="en-US" sz="1000" kern="1200">
                <a:solidFill>
                  <a:srgbClr val="000000"/>
                </a:solidFill>
                <a:effectLst/>
                <a:ea typeface="+mn-ea"/>
                <a:cs typeface="Arial" panose="020B0604020202020204" pitchFamily="34" charset="0"/>
              </a:rPr>
              <a:t>The first and most obvious thing to many people is that group insurance is expensive, even with collective bargaining power</a:t>
            </a:r>
          </a:p>
          <a:p>
            <a:pPr marL="457200" lvl="0" indent="-301625" algn="l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Char char="●"/>
            </a:pPr>
            <a:r>
              <a:rPr lang="en-US" sz="1000" kern="1200">
                <a:solidFill>
                  <a:srgbClr val="000000"/>
                </a:solidFill>
                <a:effectLst/>
                <a:ea typeface="+mn-ea"/>
                <a:cs typeface="Arial" panose="020B0604020202020204" pitchFamily="34" charset="0"/>
              </a:rPr>
              <a:t>They can be prohibitively expensive for some businesses</a:t>
            </a:r>
          </a:p>
          <a:p>
            <a:pPr marL="457200" lvl="0" indent="-301625" algn="l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Char char="●"/>
            </a:pPr>
            <a:r>
              <a:rPr lang="en-US" sz="1000" kern="1200">
                <a:solidFill>
                  <a:srgbClr val="000000"/>
                </a:solidFill>
                <a:effectLst/>
                <a:ea typeface="+mn-ea"/>
                <a:cs typeface="Arial" panose="020B0604020202020204" pitchFamily="34" charset="0"/>
              </a:rPr>
              <a:t>They can also bring unsustainable increases in premiums each year — for many companies those increases are unpredictable and can be in the double digits</a:t>
            </a:r>
          </a:p>
          <a:p>
            <a:pPr marL="457200" lvl="0" indent="-301625" algn="l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Char char="●"/>
            </a:pPr>
            <a:r>
              <a:rPr lang="en-US" sz="1000" kern="1200">
                <a:solidFill>
                  <a:srgbClr val="000000"/>
                </a:solidFill>
                <a:effectLst/>
                <a:ea typeface="+mn-ea"/>
                <a:cs typeface="Arial" panose="020B0604020202020204" pitchFamily="34" charset="0"/>
              </a:rPr>
              <a:t>It means the US has many small businesses who aren’t able to provide insurance — only 56% currently do</a:t>
            </a:r>
          </a:p>
          <a:p>
            <a:pPr marL="457200" lvl="0" indent="-301625" algn="l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Char char="●"/>
            </a:pPr>
            <a:r>
              <a:rPr lang="en-US" sz="1000" kern="1200">
                <a:solidFill>
                  <a:srgbClr val="000000"/>
                </a:solidFill>
                <a:effectLst/>
                <a:ea typeface="+mn-ea"/>
                <a:cs typeface="Arial" panose="020B0604020202020204" pitchFamily="34" charset="0"/>
              </a:rPr>
              <a:t>And for many of the businesses that can offer group insurance, it’s still unpredictable and borderline unsustainable</a:t>
            </a:r>
          </a:p>
          <a:p>
            <a:pPr marL="457200" lvl="0" indent="-301625" algn="l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Char char="●"/>
            </a:pPr>
            <a:r>
              <a:rPr lang="en-US" sz="1000" kern="1200">
                <a:solidFill>
                  <a:srgbClr val="000000"/>
                </a:solidFill>
                <a:effectLst/>
                <a:ea typeface="+mn-ea"/>
                <a:cs typeface="Arial" panose="020B0604020202020204" pitchFamily="34" charset="0"/>
              </a:rPr>
              <a:t>To be clear, it’s not that way for every business, and if group insurance is working well for you, your employees or your customers, please carry on</a:t>
            </a:r>
          </a:p>
          <a:p>
            <a:pPr marL="457200" marR="0" lvl="0" indent="-301625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FontTx/>
              <a:buChar char="●"/>
              <a:tabLst/>
              <a:defRPr/>
            </a:pPr>
            <a:r>
              <a:rPr lang="en-US" sz="1000" kern="1200">
                <a:solidFill>
                  <a:srgbClr val="000000"/>
                </a:solidFill>
                <a:effectLst/>
                <a:ea typeface="+mn-ea"/>
                <a:cs typeface="Arial" panose="020B0604020202020204" pitchFamily="34" charset="0"/>
              </a:rPr>
              <a:t>But for many businesses, expenses and annual increases are big-big problems that involve figuring out what expense to absorb or pass on to the employee. If there's a high cost population, or a grouping of employees that are not offered coverage today (e.g., part-timers) it may make sense to class those employees and introduce an ICHRA.</a:t>
            </a:r>
          </a:p>
          <a:p>
            <a:pPr marL="457200" lvl="0" indent="-301625" algn="l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Char char="●"/>
            </a:pPr>
            <a:endParaRPr lang="en-US" sz="1000" kern="1200">
              <a:solidFill>
                <a:srgbClr val="000000"/>
              </a:solidFill>
              <a:effectLst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CEA4CE-1700-F943-F2D4-E42AD7E231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3D4764-7D4E-7C4B-8655-091395118B3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78667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21EF36-48B3-2BCE-84AA-9D4830C4CB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561A84D-563E-525E-9AE6-38A2AC85B0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BF84220-68D3-1098-4045-15A26EFFAEF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lvl="0" indent="-301625" algn="l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Char char="●"/>
            </a:pPr>
            <a:r>
              <a:rPr lang="en-US" sz="1000" kern="1200">
                <a:solidFill>
                  <a:srgbClr val="000000"/>
                </a:solidFill>
                <a:effectLst/>
                <a:ea typeface="+mn-ea"/>
                <a:cs typeface="Arial" panose="020B0604020202020204" pitchFamily="34" charset="0"/>
              </a:rPr>
              <a:t>With an ICHRA, costs are more predictable from year to year</a:t>
            </a:r>
          </a:p>
          <a:p>
            <a:pPr marL="457200" lvl="0" indent="-301625" algn="l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Char char="●"/>
            </a:pPr>
            <a:r>
              <a:rPr lang="en-US" sz="1000" kern="1200">
                <a:solidFill>
                  <a:srgbClr val="000000"/>
                </a:solidFill>
                <a:effectLst/>
                <a:ea typeface="+mn-ea"/>
                <a:cs typeface="Arial" panose="020B0604020202020204" pitchFamily="34" charset="0"/>
              </a:rPr>
              <a:t>That’s because instead of being put into a risk pool based on community or company populations, the risk pool is millions of people big</a:t>
            </a:r>
          </a:p>
          <a:p>
            <a:pPr marL="457200" lvl="0" indent="-301625" algn="l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Char char="●"/>
            </a:pPr>
            <a:r>
              <a:rPr lang="en-US" sz="1000" kern="1200">
                <a:solidFill>
                  <a:srgbClr val="000000"/>
                </a:solidFill>
                <a:effectLst/>
                <a:ea typeface="+mn-ea"/>
                <a:cs typeface="Arial" panose="020B0604020202020204" pitchFamily="34" charset="0"/>
              </a:rPr>
              <a:t>That spreads out the risk and provides stability for businesses and employees from one year to the next</a:t>
            </a:r>
          </a:p>
          <a:p>
            <a:pPr marL="457200" lvl="0" indent="-301625" algn="l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Char char="●"/>
            </a:pPr>
            <a:r>
              <a:rPr lang="en-US" sz="1000" kern="1200">
                <a:solidFill>
                  <a:srgbClr val="000000"/>
                </a:solidFill>
                <a:effectLst/>
                <a:ea typeface="+mn-ea"/>
                <a:cs typeface="Arial" panose="020B0604020202020204" pitchFamily="34" charset="0"/>
              </a:rPr>
              <a:t>It’s also more predictable because employers can confidently budget their pre-tax contributions for employee coverage</a:t>
            </a:r>
          </a:p>
          <a:p>
            <a:pPr marL="457200" lvl="0" indent="-301625" algn="l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Char char="●"/>
            </a:pPr>
            <a:r>
              <a:rPr lang="en-US" sz="1000" kern="1200">
                <a:solidFill>
                  <a:srgbClr val="000000"/>
                </a:solidFill>
                <a:effectLst/>
                <a:ea typeface="+mn-ea"/>
                <a:cs typeface="Arial" panose="020B0604020202020204" pitchFamily="34" charset="0"/>
              </a:rPr>
              <a:t>(I’ll talk more about how ICHRAs work in a functional sense in just a few minutes)</a:t>
            </a:r>
          </a:p>
          <a:p>
            <a:pPr marL="457200" lvl="0" indent="-301625" algn="l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Char char="●"/>
            </a:pPr>
            <a:r>
              <a:rPr lang="en-US" sz="1000" kern="1200">
                <a:solidFill>
                  <a:srgbClr val="000000"/>
                </a:solidFill>
                <a:effectLst/>
                <a:ea typeface="+mn-ea"/>
                <a:cs typeface="Arial" panose="020B0604020202020204" pitchFamily="34" charset="0"/>
              </a:rPr>
              <a:t>And finally, there is also predictability for employees because there are plans for every budget </a:t>
            </a:r>
          </a:p>
          <a:p>
            <a:pPr marL="457200" marR="0" lvl="0" indent="-301625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FontTx/>
              <a:buChar char="●"/>
              <a:tabLst/>
              <a:defRPr/>
            </a:pPr>
            <a:r>
              <a:rPr lang="en-US" sz="1000" kern="1200">
                <a:solidFill>
                  <a:srgbClr val="000000"/>
                </a:solidFill>
                <a:effectLst/>
                <a:ea typeface="+mn-ea"/>
                <a:cs typeface="Arial" panose="020B0604020202020204" pitchFamily="34" charset="0"/>
              </a:rPr>
              <a:t>So that means Gold, Silver and Bronze offerings, with varying designs to meet individuals and their unique situations.</a:t>
            </a:r>
          </a:p>
          <a:p>
            <a:pPr marL="457200" lvl="0" indent="-301625" algn="l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Char char="●"/>
            </a:pPr>
            <a:r>
              <a:rPr lang="en-US" sz="1000" kern="1200">
                <a:solidFill>
                  <a:srgbClr val="000000"/>
                </a:solidFill>
                <a:effectLst/>
                <a:ea typeface="+mn-ea"/>
                <a:cs typeface="Arial" panose="020B0604020202020204" pitchFamily="34" charset="0"/>
              </a:rPr>
              <a:t>So that’s the Predictability aspect of this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CEA4CE-1700-F943-F2D4-E42AD7E231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3D4764-7D4E-7C4B-8655-091395118B3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040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90F81E-DD11-2F64-AA0D-BAB119D6CA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20500" y="6465517"/>
            <a:ext cx="328286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 sz="1200" b="0" i="0">
                <a:solidFill>
                  <a:schemeClr val="tx1">
                    <a:lumMod val="50000"/>
                    <a:lumOff val="50000"/>
                  </a:schemeClr>
                </a:solidFill>
                <a:latin typeface="Aptos Light" panose="020B0004020202020204" pitchFamily="34" charset="0"/>
                <a:ea typeface="CENTENESANS-LIGHT" pitchFamily="2" charset="77"/>
              </a:defRPr>
            </a:lvl1pPr>
          </a:lstStyle>
          <a:p>
            <a:fld id="{FE4377E2-3ACC-BC43-A7D4-336EBCC7B67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6B3671D-F9FF-75B8-8938-24B41C952FC4}"/>
              </a:ext>
            </a:extLst>
          </p:cNvPr>
          <p:cNvSpPr txBox="1">
            <a:spLocks/>
          </p:cNvSpPr>
          <p:nvPr userDrawn="1"/>
        </p:nvSpPr>
        <p:spPr>
          <a:xfrm>
            <a:off x="658660" y="6465517"/>
            <a:ext cx="5385670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b="0" i="0">
                <a:latin typeface="Aptos Light" panose="020B0004020202020204" pitchFamily="34" charset="0"/>
              </a:rPr>
              <a:t>© 2025  Ambetter Health</a:t>
            </a:r>
          </a:p>
        </p:txBody>
      </p:sp>
    </p:spTree>
    <p:extLst>
      <p:ext uri="{BB962C8B-B14F-4D97-AF65-F5344CB8AC3E}">
        <p14:creationId xmlns:p14="http://schemas.microsoft.com/office/powerpoint/2010/main" val="6703062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F3120-3BD7-DF2D-2E70-EA60562E54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838392B2-FC4E-AC3A-7148-87FDA40EC8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825625"/>
            <a:ext cx="10515600" cy="1759200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 marL="236538" indent="-225425">
              <a:buClr>
                <a:schemeClr val="tx2"/>
              </a:buClr>
              <a:buSzPct val="86000"/>
              <a:tabLst/>
              <a:defRPr b="0" i="0">
                <a:solidFill>
                  <a:schemeClr val="accent1"/>
                </a:solidFill>
              </a:defRPr>
            </a:lvl1pPr>
            <a:lvl2pPr>
              <a:buClr>
                <a:schemeClr val="tx2"/>
              </a:buClr>
              <a:buSzPct val="86000"/>
              <a:defRPr b="0" i="0">
                <a:solidFill>
                  <a:schemeClr val="accent1"/>
                </a:solidFill>
              </a:defRPr>
            </a:lvl2pPr>
            <a:lvl3pPr>
              <a:buClr>
                <a:schemeClr val="tx2"/>
              </a:buClr>
              <a:buSzPct val="86000"/>
              <a:defRPr b="0" i="0">
                <a:solidFill>
                  <a:schemeClr val="accent1"/>
                </a:solidFill>
              </a:defRPr>
            </a:lvl3pPr>
            <a:lvl4pPr>
              <a:buClr>
                <a:schemeClr val="tx2"/>
              </a:buClr>
              <a:buSzPct val="86000"/>
              <a:defRPr b="0" i="0">
                <a:solidFill>
                  <a:schemeClr val="accent1"/>
                </a:solidFill>
              </a:defRPr>
            </a:lvl4pPr>
            <a:lvl5pPr>
              <a:buClr>
                <a:schemeClr val="tx2"/>
              </a:buClr>
              <a:buSzPct val="86000"/>
              <a:defRPr b="0" i="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6A79733-55D8-8C14-E053-F8BA5F7D2B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20500" y="6465517"/>
            <a:ext cx="328286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 sz="1200" b="0" i="0">
                <a:solidFill>
                  <a:schemeClr val="accent1"/>
                </a:solidFill>
                <a:latin typeface="Aptos Light" panose="020B0004020202020204" pitchFamily="34" charset="0"/>
                <a:ea typeface="CENTENESANS-LIGHT" pitchFamily="2" charset="77"/>
              </a:defRPr>
            </a:lvl1pPr>
          </a:lstStyle>
          <a:p>
            <a:fld id="{FE4377E2-3ACC-BC43-A7D4-336EBCC7B67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9D94FF79-FDB3-945A-5088-55FF020247F2}"/>
              </a:ext>
            </a:extLst>
          </p:cNvPr>
          <p:cNvSpPr txBox="1">
            <a:spLocks/>
          </p:cNvSpPr>
          <p:nvPr userDrawn="1"/>
        </p:nvSpPr>
        <p:spPr>
          <a:xfrm>
            <a:off x="658660" y="6465517"/>
            <a:ext cx="5385670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b="0" i="0">
                <a:solidFill>
                  <a:schemeClr val="accent1"/>
                </a:solidFill>
                <a:latin typeface="Aptos Light" panose="020B0004020202020204" pitchFamily="34" charset="0"/>
              </a:rPr>
              <a:t>© 2025  Ambetter Health</a:t>
            </a:r>
          </a:p>
        </p:txBody>
      </p:sp>
    </p:spTree>
    <p:extLst>
      <p:ext uri="{BB962C8B-B14F-4D97-AF65-F5344CB8AC3E}">
        <p14:creationId xmlns:p14="http://schemas.microsoft.com/office/powerpoint/2010/main" val="7665476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50798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B9E4533-325D-E741-6322-0D026E327A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640697"/>
            <a:ext cx="10515600" cy="626325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9D0B9B-D703-4BD3-5940-86B7A56E1A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825625"/>
            <a:ext cx="10515600" cy="1759200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82345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55" r:id="rId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Aptos Light" panose="020B0004020202020204" pitchFamily="34" charset="0"/>
          <a:ea typeface="CENTENESANS-LIGHT" pitchFamily="2" charset="77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Aptos Light" panose="020B0004020202020204" pitchFamily="34" charset="0"/>
          <a:ea typeface="CENTENESANS-LIGHT" pitchFamily="2" charset="77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Aptos Light" panose="020B0004020202020204" pitchFamily="34" charset="0"/>
          <a:ea typeface="CENTENESANS-LIGHT" pitchFamily="2" charset="77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ptos Light" panose="020B0004020202020204" pitchFamily="34" charset="0"/>
          <a:ea typeface="CENTENESANS-LIGHT" pitchFamily="2" charset="77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ptos Light" panose="020B0004020202020204" pitchFamily="34" charset="0"/>
          <a:ea typeface="CENTENESANS-LIGHT" pitchFamily="2" charset="77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ptos Light" panose="020B0004020202020204" pitchFamily="34" charset="0"/>
          <a:ea typeface="CENTENESANS-LIGHT" pitchFamily="2" charset="77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696" userDrawn="1">
          <p15:clr>
            <a:srgbClr val="F26B43"/>
          </p15:clr>
        </p15:guide>
        <p15:guide id="2" pos="384" userDrawn="1">
          <p15:clr>
            <a:srgbClr val="F26B43"/>
          </p15:clr>
        </p15:guide>
        <p15:guide id="3" pos="7320" userDrawn="1">
          <p15:clr>
            <a:srgbClr val="F26B43"/>
          </p15:clr>
        </p15:guide>
        <p15:guide id="4" orient="horz" pos="40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emf"/><Relationship Id="rId4" Type="http://schemas.openxmlformats.org/officeDocument/2006/relationships/image" Target="../media/image21.emf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sv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42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44.png"/><Relationship Id="rId10" Type="http://schemas.openxmlformats.org/officeDocument/2006/relationships/image" Target="../media/image40.png"/><Relationship Id="rId4" Type="http://schemas.openxmlformats.org/officeDocument/2006/relationships/image" Target="../media/image43.png"/><Relationship Id="rId9" Type="http://schemas.openxmlformats.org/officeDocument/2006/relationships/image" Target="../media/image3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 2">
            <a:extLst>
              <a:ext uri="{FF2B5EF4-FFF2-40B4-BE49-F238E27FC236}">
                <a16:creationId xmlns:a16="http://schemas.microsoft.com/office/drawing/2014/main" id="{FD6C9639-F98E-D9BD-5A85-BBF69256E022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09600" y="3457682"/>
            <a:ext cx="7573962" cy="2436564"/>
          </a:xfrm>
          <a:prstGeom prst="rect">
            <a:avLst/>
          </a:prstGeom>
        </p:spPr>
        <p:txBody>
          <a:bodyPr/>
          <a:lstStyle/>
          <a:p>
            <a:pPr marL="11113" indent="0">
              <a:lnSpc>
                <a:spcPct val="75000"/>
              </a:lnSpc>
              <a:buNone/>
            </a:pPr>
            <a:r>
              <a:rPr lang="en-US" sz="9400" spc="-300">
                <a:solidFill>
                  <a:schemeClr val="bg1"/>
                </a:solidFill>
              </a:rPr>
              <a:t>Coverage</a:t>
            </a:r>
          </a:p>
          <a:p>
            <a:pPr marL="11113" indent="0">
              <a:lnSpc>
                <a:spcPct val="75000"/>
              </a:lnSpc>
              <a:buNone/>
            </a:pPr>
            <a:r>
              <a:rPr lang="en-US" sz="9400" spc="-300">
                <a:solidFill>
                  <a:schemeClr val="bg1"/>
                </a:solidFill>
              </a:rPr>
              <a:t>You Control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5BE59EC-EA9D-F5F0-1602-EEDDAC37367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78793" y="265025"/>
            <a:ext cx="2053521" cy="2087747"/>
          </a:xfrm>
          <a:prstGeom prst="rect">
            <a:avLst/>
          </a:prstGeom>
        </p:spPr>
      </p:pic>
      <p:pic>
        <p:nvPicPr>
          <p:cNvPr id="9" name="Picture 8" descr="A cartoon of a person holding a stick&#10;&#10;Description automatically generated">
            <a:extLst>
              <a:ext uri="{FF2B5EF4-FFF2-40B4-BE49-F238E27FC236}">
                <a16:creationId xmlns:a16="http://schemas.microsoft.com/office/drawing/2014/main" id="{72555821-E4B2-49E9-ADBF-84886431941D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12569" y="228034"/>
            <a:ext cx="6258863" cy="571737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7AD1BF5-CBD7-EAFD-041B-4F2B63916C3A}"/>
              </a:ext>
            </a:extLst>
          </p:cNvPr>
          <p:cNvSpPr txBox="1"/>
          <p:nvPr/>
        </p:nvSpPr>
        <p:spPr>
          <a:xfrm>
            <a:off x="655453" y="5784567"/>
            <a:ext cx="6251330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113" indent="0">
              <a:lnSpc>
                <a:spcPct val="75000"/>
              </a:lnSpc>
              <a:buNone/>
            </a:pPr>
            <a:r>
              <a:rPr lang="en-US" sz="4000" b="1">
                <a:solidFill>
                  <a:schemeClr val="bg1"/>
                </a:solidFill>
                <a:latin typeface="Aptos" panose="020B0004020202020204" pitchFamily="34" charset="0"/>
                <a:ea typeface="CENTENESANS-MEDIUM" panose="02000503000000020004" pitchFamily="2" charset="77"/>
              </a:rPr>
              <a:t>ICHRAs Explained</a:t>
            </a:r>
            <a:r>
              <a:rPr lang="en-US" sz="4000">
                <a:solidFill>
                  <a:schemeClr val="bg1"/>
                </a:solidFill>
                <a:latin typeface="Aptos Light" panose="020B0004020202020204" pitchFamily="34" charset="0"/>
                <a:ea typeface="CENTENESANS-LIGHT" pitchFamily="2" charset="7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555200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D8E6E3-AF62-7A46-0A28-41821369AB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AF3F3E2-584D-2B7B-581A-7B498257C791}"/>
              </a:ext>
            </a:extLst>
          </p:cNvPr>
          <p:cNvSpPr/>
          <p:nvPr/>
        </p:nvSpPr>
        <p:spPr>
          <a:xfrm>
            <a:off x="5178056" y="0"/>
            <a:ext cx="701394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ptos Light" panose="020B00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89B3A9-B434-148C-5BF6-EAA8CD476F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377E2-3ACC-BC43-A7D4-336EBCC7B678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10" name=" 9">
            <a:extLst>
              <a:ext uri="{FF2B5EF4-FFF2-40B4-BE49-F238E27FC236}">
                <a16:creationId xmlns:a16="http://schemas.microsoft.com/office/drawing/2014/main" id="{1AA1562E-3960-7678-332E-F4D7AD27FC15}"/>
              </a:ext>
            </a:extLst>
          </p:cNvPr>
          <p:cNvSpPr txBox="1">
            <a:spLocks/>
          </p:cNvSpPr>
          <p:nvPr/>
        </p:nvSpPr>
        <p:spPr>
          <a:xfrm>
            <a:off x="609600" y="1052146"/>
            <a:ext cx="4547191" cy="3739485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236538" indent="-225425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SzPct val="86000"/>
              <a:buFont typeface="Arial" panose="020B0604020202020204" pitchFamily="34" charset="0"/>
              <a:buChar char="•"/>
              <a:tabLst/>
              <a:defRPr sz="2800" b="0" i="0" kern="1200">
                <a:solidFill>
                  <a:schemeClr val="accent1"/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SzPct val="86000"/>
              <a:buFont typeface="Arial" panose="020B0604020202020204" pitchFamily="34" charset="0"/>
              <a:buChar char="•"/>
              <a:defRPr sz="2400" b="0" i="0" kern="1200">
                <a:solidFill>
                  <a:schemeClr val="accent1"/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SzPct val="86000"/>
              <a:buFont typeface="Arial" panose="020B0604020202020204" pitchFamily="34" charset="0"/>
              <a:buChar char="•"/>
              <a:defRPr sz="2000" b="0" i="0" kern="1200">
                <a:solidFill>
                  <a:schemeClr val="accent1"/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SzPct val="86000"/>
              <a:buFont typeface="Arial" panose="020B0604020202020204" pitchFamily="34" charset="0"/>
              <a:buChar char="•"/>
              <a:defRPr sz="1800" b="0" i="0" kern="1200">
                <a:solidFill>
                  <a:schemeClr val="accent1"/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SzPct val="86000"/>
              <a:buFont typeface="Arial" panose="020B0604020202020204" pitchFamily="34" charset="0"/>
              <a:buChar char="•"/>
              <a:defRPr sz="1800" b="0" i="0" kern="1200">
                <a:solidFill>
                  <a:schemeClr val="accent1"/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5800">
                <a:solidFill>
                  <a:schemeClr val="tx2"/>
                </a:solidFill>
                <a:latin typeface="Aptos Light" panose="020B0004020202020204" pitchFamily="34" charset="0"/>
                <a:cs typeface="+mj-cs"/>
              </a:rPr>
              <a:t>Group Plans Don’t Fit Everyone/</a:t>
            </a:r>
            <a:br>
              <a:rPr lang="en-US" sz="5800">
                <a:solidFill>
                  <a:schemeClr val="tx2"/>
                </a:solidFill>
                <a:latin typeface="Aptos Light" panose="020B0004020202020204" pitchFamily="34" charset="0"/>
                <a:cs typeface="+mj-cs"/>
              </a:rPr>
            </a:br>
            <a:r>
              <a:rPr lang="en-US" sz="5800">
                <a:solidFill>
                  <a:schemeClr val="tx2"/>
                </a:solidFill>
                <a:latin typeface="Aptos Light" panose="020B0004020202020204" pitchFamily="34" charset="0"/>
                <a:cs typeface="+mj-cs"/>
              </a:rPr>
              <a:t>Everywhere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5800">
              <a:solidFill>
                <a:schemeClr val="tx2"/>
              </a:solidFill>
              <a:latin typeface="Aptos Light" panose="020B0004020202020204" pitchFamily="34" charset="0"/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412BB8A-4482-F66D-319D-3BDDAE35BA7F}"/>
              </a:ext>
            </a:extLst>
          </p:cNvPr>
          <p:cNvSpPr txBox="1"/>
          <p:nvPr/>
        </p:nvSpPr>
        <p:spPr>
          <a:xfrm>
            <a:off x="609600" y="56463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>
                <a:latin typeface="Aptos" panose="020B0004020202020204" pitchFamily="34" charset="0"/>
                <a:ea typeface="CENTENESANS-MEDIUM" panose="02000503000000020004" pitchFamily="2" charset="77"/>
                <a:cs typeface="+mj-cs"/>
              </a:rPr>
              <a:t>PROBLEM</a:t>
            </a:r>
            <a:endParaRPr lang="en-US">
              <a:latin typeface="Aptos Light" panose="020B0004020202020204" pitchFamily="34" charset="0"/>
            </a:endParaRP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8DE1D5C4-13A8-D95B-20AA-4187AB0FB3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47907" y="651002"/>
            <a:ext cx="5475767" cy="8405186"/>
          </a:xfrm>
        </p:spPr>
        <p:txBody>
          <a:bodyPr/>
          <a:lstStyle/>
          <a:p>
            <a:pPr marL="342900" indent="-342900">
              <a:spcBef>
                <a:spcPts val="2400"/>
              </a:spcBef>
            </a:pPr>
            <a:r>
              <a:rPr lang="en-US" sz="3000"/>
              <a:t>A single carrier offering </a:t>
            </a:r>
            <a:br>
              <a:rPr lang="en-US" sz="3000"/>
            </a:br>
            <a:r>
              <a:rPr lang="en-US" sz="3000"/>
              <a:t>2-3 plans…</a:t>
            </a:r>
          </a:p>
          <a:p>
            <a:pPr marL="342900" indent="-342900">
              <a:spcBef>
                <a:spcPts val="2400"/>
              </a:spcBef>
            </a:pPr>
            <a:r>
              <a:rPr lang="en-US" sz="3000"/>
              <a:t>Doesn’t serve diverse needs &amp; distributed workforces well</a:t>
            </a:r>
          </a:p>
          <a:p>
            <a:pPr marL="342900" indent="-342900">
              <a:spcBef>
                <a:spcPts val="2400"/>
              </a:spcBef>
            </a:pPr>
            <a:r>
              <a:rPr lang="en-US" sz="3000"/>
              <a:t>Employees have:</a:t>
            </a:r>
          </a:p>
          <a:p>
            <a:pPr marL="792162" lvl="1" indent="-342900">
              <a:spcBef>
                <a:spcPts val="2400"/>
              </a:spcBef>
            </a:pPr>
            <a:r>
              <a:rPr lang="en-US" sz="2600"/>
              <a:t>Different medical needs /</a:t>
            </a:r>
            <a:br>
              <a:rPr lang="en-US" sz="2600"/>
            </a:br>
            <a:r>
              <a:rPr lang="en-US" sz="2600"/>
              <a:t> life-stage needs </a:t>
            </a:r>
          </a:p>
          <a:p>
            <a:pPr marL="792162" lvl="1" indent="-342900">
              <a:spcBef>
                <a:spcPts val="2400"/>
              </a:spcBef>
            </a:pPr>
            <a:r>
              <a:rPr lang="en-US" sz="2600"/>
              <a:t>Different financial considerations</a:t>
            </a:r>
          </a:p>
          <a:p>
            <a:pPr marL="792162" lvl="1" indent="-342900">
              <a:spcBef>
                <a:spcPts val="2400"/>
              </a:spcBef>
            </a:pPr>
            <a:r>
              <a:rPr lang="en-US" sz="2600"/>
              <a:t>Preference for / proximity to different health networks</a:t>
            </a:r>
          </a:p>
          <a:p>
            <a:pPr marL="0" indent="0">
              <a:spcBef>
                <a:spcPts val="2400"/>
              </a:spcBef>
              <a:buNone/>
            </a:pPr>
            <a:endParaRPr lang="en-US" sz="3200"/>
          </a:p>
          <a:p>
            <a:pPr marL="0" indent="0">
              <a:spcBef>
                <a:spcPts val="2400"/>
              </a:spcBef>
              <a:buNone/>
            </a:pPr>
            <a:endParaRPr lang="en-US" sz="3200"/>
          </a:p>
          <a:p>
            <a:pPr marL="0" indent="0">
              <a:spcBef>
                <a:spcPts val="2400"/>
              </a:spcBef>
              <a:buNone/>
            </a:pPr>
            <a:endParaRPr lang="en-US" sz="3200"/>
          </a:p>
          <a:p>
            <a:pPr marL="342900" indent="-342900">
              <a:lnSpc>
                <a:spcPct val="85000"/>
              </a:lnSpc>
              <a:spcBef>
                <a:spcPts val="2400"/>
              </a:spcBef>
            </a:pPr>
            <a:endParaRPr lang="en-US" sz="3200"/>
          </a:p>
        </p:txBody>
      </p:sp>
      <p:sp>
        <p:nvSpPr>
          <p:cNvPr id="2" name="Triangle 1">
            <a:extLst>
              <a:ext uri="{FF2B5EF4-FFF2-40B4-BE49-F238E27FC236}">
                <a16:creationId xmlns:a16="http://schemas.microsoft.com/office/drawing/2014/main" id="{55AFA97F-3817-63C4-BA58-6AFD1588388A}"/>
              </a:ext>
            </a:extLst>
          </p:cNvPr>
          <p:cNvSpPr/>
          <p:nvPr/>
        </p:nvSpPr>
        <p:spPr>
          <a:xfrm rot="5400000">
            <a:off x="4744778" y="611596"/>
            <a:ext cx="1057946" cy="47846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atin typeface="Aptos Light" panose="020B00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6950486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D8E6E3-AF62-7A46-0A28-41821369AB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AF3F3E2-584D-2B7B-581A-7B498257C791}"/>
              </a:ext>
            </a:extLst>
          </p:cNvPr>
          <p:cNvSpPr/>
          <p:nvPr/>
        </p:nvSpPr>
        <p:spPr>
          <a:xfrm>
            <a:off x="5178056" y="0"/>
            <a:ext cx="701394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ptos Light" panose="020B00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89B3A9-B434-148C-5BF6-EAA8CD476F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377E2-3ACC-BC43-A7D4-336EBCC7B678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10" name=" 9">
            <a:extLst>
              <a:ext uri="{FF2B5EF4-FFF2-40B4-BE49-F238E27FC236}">
                <a16:creationId xmlns:a16="http://schemas.microsoft.com/office/drawing/2014/main" id="{1AA1562E-3960-7678-332E-F4D7AD27FC15}"/>
              </a:ext>
            </a:extLst>
          </p:cNvPr>
          <p:cNvSpPr txBox="1">
            <a:spLocks/>
          </p:cNvSpPr>
          <p:nvPr/>
        </p:nvSpPr>
        <p:spPr>
          <a:xfrm>
            <a:off x="609600" y="1052146"/>
            <a:ext cx="4547191" cy="3739485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236538" indent="-225425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SzPct val="86000"/>
              <a:buFont typeface="Arial" panose="020B0604020202020204" pitchFamily="34" charset="0"/>
              <a:buChar char="•"/>
              <a:tabLst/>
              <a:defRPr sz="2800" b="0" i="0" kern="1200">
                <a:solidFill>
                  <a:schemeClr val="accent1"/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SzPct val="86000"/>
              <a:buFont typeface="Arial" panose="020B0604020202020204" pitchFamily="34" charset="0"/>
              <a:buChar char="•"/>
              <a:defRPr sz="2400" b="0" i="0" kern="1200">
                <a:solidFill>
                  <a:schemeClr val="accent1"/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SzPct val="86000"/>
              <a:buFont typeface="Arial" panose="020B0604020202020204" pitchFamily="34" charset="0"/>
              <a:buChar char="•"/>
              <a:defRPr sz="2000" b="0" i="0" kern="1200">
                <a:solidFill>
                  <a:schemeClr val="accent1"/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SzPct val="86000"/>
              <a:buFont typeface="Arial" panose="020B0604020202020204" pitchFamily="34" charset="0"/>
              <a:buChar char="•"/>
              <a:defRPr sz="1800" b="0" i="0" kern="1200">
                <a:solidFill>
                  <a:schemeClr val="accent1"/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SzPct val="86000"/>
              <a:buFont typeface="Arial" panose="020B0604020202020204" pitchFamily="34" charset="0"/>
              <a:buChar char="•"/>
              <a:defRPr sz="1800" b="0" i="0" kern="1200">
                <a:solidFill>
                  <a:schemeClr val="accent1"/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5800">
                <a:solidFill>
                  <a:schemeClr val="tx2"/>
                </a:solidFill>
                <a:latin typeface="Aptos Light" panose="020B0004020202020204" pitchFamily="34" charset="0"/>
                <a:cs typeface="+mj-cs"/>
              </a:rPr>
              <a:t>Group Plans Don’t Fit Everyone/</a:t>
            </a:r>
            <a:br>
              <a:rPr lang="en-US" sz="5800">
                <a:solidFill>
                  <a:schemeClr val="tx2"/>
                </a:solidFill>
                <a:latin typeface="Aptos Light" panose="020B0004020202020204" pitchFamily="34" charset="0"/>
                <a:cs typeface="+mj-cs"/>
              </a:rPr>
            </a:br>
            <a:r>
              <a:rPr lang="en-US" sz="5800">
                <a:solidFill>
                  <a:schemeClr val="tx2"/>
                </a:solidFill>
                <a:latin typeface="Aptos Light" panose="020B0004020202020204" pitchFamily="34" charset="0"/>
                <a:cs typeface="+mj-cs"/>
              </a:rPr>
              <a:t>Everywhere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5800">
              <a:solidFill>
                <a:schemeClr val="tx2"/>
              </a:solidFill>
              <a:latin typeface="Aptos Light" panose="020B0004020202020204" pitchFamily="34" charset="0"/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412BB8A-4482-F66D-319D-3BDDAE35BA7F}"/>
              </a:ext>
            </a:extLst>
          </p:cNvPr>
          <p:cNvSpPr txBox="1"/>
          <p:nvPr/>
        </p:nvSpPr>
        <p:spPr>
          <a:xfrm>
            <a:off x="609600" y="564634"/>
            <a:ext cx="1219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>
                <a:latin typeface="Aptos" panose="020B0004020202020204" pitchFamily="34" charset="0"/>
                <a:ea typeface="CENTENESANS-MEDIUM" panose="02000503000000020004" pitchFamily="2" charset="77"/>
                <a:cs typeface="+mj-cs"/>
              </a:rPr>
              <a:t>PROBLEM</a:t>
            </a:r>
            <a:endParaRPr lang="en-US">
              <a:latin typeface="Aptos Light" panose="020B0004020202020204" pitchFamily="34" charset="0"/>
            </a:endParaRP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8DE1D5C4-13A8-D95B-20AA-4187AB0FB3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47907" y="1025411"/>
            <a:ext cx="5475767" cy="4898264"/>
          </a:xfrm>
        </p:spPr>
        <p:txBody>
          <a:bodyPr/>
          <a:lstStyle/>
          <a:p>
            <a:pPr marL="0" indent="0">
              <a:spcBef>
                <a:spcPts val="2400"/>
              </a:spcBef>
              <a:buNone/>
            </a:pPr>
            <a:r>
              <a:rPr lang="en-US" sz="4400" i="1">
                <a:ea typeface="CENTENESANS-LIGHTITALIC" panose="02000503000000020004" pitchFamily="2" charset="77"/>
              </a:rPr>
              <a:t>Each employee’s circumstances and healthcare needs </a:t>
            </a:r>
            <a:br>
              <a:rPr lang="en-US" sz="4400" i="1">
                <a:ea typeface="CENTENESANS-LIGHTITALIC" panose="02000503000000020004" pitchFamily="2" charset="77"/>
              </a:rPr>
            </a:br>
            <a:r>
              <a:rPr lang="en-US" sz="4400" i="1">
                <a:ea typeface="CENTENESANS-LIGHTITALIC" panose="02000503000000020004" pitchFamily="2" charset="77"/>
              </a:rPr>
              <a:t>are unique. </a:t>
            </a:r>
          </a:p>
          <a:p>
            <a:pPr marL="0" indent="0">
              <a:spcBef>
                <a:spcPts val="2400"/>
              </a:spcBef>
              <a:buNone/>
            </a:pPr>
            <a:r>
              <a:rPr lang="en-US" sz="4400" i="1">
                <a:ea typeface="CENTENESANS-LIGHTITALIC" panose="02000503000000020004" pitchFamily="2" charset="77"/>
              </a:rPr>
              <a:t>Shouldn’t their coverage be as well?</a:t>
            </a:r>
          </a:p>
          <a:p>
            <a:pPr marL="0" indent="0">
              <a:spcBef>
                <a:spcPts val="2400"/>
              </a:spcBef>
              <a:buNone/>
            </a:pPr>
            <a:endParaRPr lang="en-US" sz="4400" i="1">
              <a:ea typeface="CENTENESANS-LIGHTITALIC" panose="02000503000000020004" pitchFamily="2" charset="77"/>
            </a:endParaRPr>
          </a:p>
        </p:txBody>
      </p:sp>
      <p:sp>
        <p:nvSpPr>
          <p:cNvPr id="2" name="Triangle 1">
            <a:extLst>
              <a:ext uri="{FF2B5EF4-FFF2-40B4-BE49-F238E27FC236}">
                <a16:creationId xmlns:a16="http://schemas.microsoft.com/office/drawing/2014/main" id="{6B7832DA-C466-9805-F3D9-FAE5AF589004}"/>
              </a:ext>
            </a:extLst>
          </p:cNvPr>
          <p:cNvSpPr/>
          <p:nvPr/>
        </p:nvSpPr>
        <p:spPr>
          <a:xfrm rot="5400000">
            <a:off x="4744778" y="1081860"/>
            <a:ext cx="1057946" cy="47846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atin typeface="Aptos Light" panose="020B00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0884020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B56BAC4-CBB0-86EB-C25B-5B666A2755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2E9CBF-802E-B207-C72F-5E7BF7A79C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377E2-3ACC-BC43-A7D4-336EBCC7B678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10" name=" 9">
            <a:extLst>
              <a:ext uri="{FF2B5EF4-FFF2-40B4-BE49-F238E27FC236}">
                <a16:creationId xmlns:a16="http://schemas.microsoft.com/office/drawing/2014/main" id="{848890D4-35F0-916F-16CA-891A7F58335F}"/>
              </a:ext>
            </a:extLst>
          </p:cNvPr>
          <p:cNvSpPr txBox="1">
            <a:spLocks/>
          </p:cNvSpPr>
          <p:nvPr/>
        </p:nvSpPr>
        <p:spPr>
          <a:xfrm>
            <a:off x="609600" y="1052146"/>
            <a:ext cx="4985657" cy="2983061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236538" indent="-225425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SzPct val="86000"/>
              <a:buFont typeface="Arial" panose="020B0604020202020204" pitchFamily="34" charset="0"/>
              <a:buChar char="•"/>
              <a:tabLst/>
              <a:defRPr sz="2800" b="0" i="0" kern="1200">
                <a:solidFill>
                  <a:schemeClr val="accent1"/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SzPct val="86000"/>
              <a:buFont typeface="Arial" panose="020B0604020202020204" pitchFamily="34" charset="0"/>
              <a:buChar char="•"/>
              <a:defRPr sz="2400" b="0" i="0" kern="1200">
                <a:solidFill>
                  <a:schemeClr val="accent1"/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SzPct val="86000"/>
              <a:buFont typeface="Arial" panose="020B0604020202020204" pitchFamily="34" charset="0"/>
              <a:buChar char="•"/>
              <a:defRPr sz="2000" b="0" i="0" kern="1200">
                <a:solidFill>
                  <a:schemeClr val="accent1"/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SzPct val="86000"/>
              <a:buFont typeface="Arial" panose="020B0604020202020204" pitchFamily="34" charset="0"/>
              <a:buChar char="•"/>
              <a:defRPr sz="1800" b="0" i="0" kern="1200">
                <a:solidFill>
                  <a:schemeClr val="accent1"/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SzPct val="86000"/>
              <a:buFont typeface="Arial" panose="020B0604020202020204" pitchFamily="34" charset="0"/>
              <a:buChar char="•"/>
              <a:defRPr sz="1800" b="0" i="0" kern="1200">
                <a:solidFill>
                  <a:schemeClr val="accent1"/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6000">
                <a:solidFill>
                  <a:schemeClr val="bg1"/>
                </a:solidFill>
                <a:latin typeface="Aptos Light" panose="020B0004020202020204" pitchFamily="34" charset="0"/>
                <a:cs typeface="+mj-cs"/>
              </a:rPr>
              <a:t>ICHRAs Make Plans Personal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6000">
              <a:solidFill>
                <a:schemeClr val="bg1"/>
              </a:solidFill>
              <a:latin typeface="Aptos Light" panose="020B0004020202020204" pitchFamily="34" charset="0"/>
              <a:cs typeface="+mj-cs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6000">
              <a:solidFill>
                <a:schemeClr val="bg1"/>
              </a:solidFill>
              <a:latin typeface="Aptos Light" panose="020B0004020202020204" pitchFamily="34" charset="0"/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13D5123-68D0-C237-F5B2-A2734B74F4AB}"/>
              </a:ext>
            </a:extLst>
          </p:cNvPr>
          <p:cNvSpPr txBox="1"/>
          <p:nvPr/>
        </p:nvSpPr>
        <p:spPr>
          <a:xfrm>
            <a:off x="609600" y="564634"/>
            <a:ext cx="360089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>
                <a:solidFill>
                  <a:schemeClr val="bg1"/>
                </a:solidFill>
                <a:latin typeface="Aptos" panose="020B0004020202020204" pitchFamily="34" charset="0"/>
                <a:ea typeface="CENTENESANS-MEDIUM" panose="02000503000000020004" pitchFamily="2" charset="77"/>
                <a:cs typeface="+mj-cs"/>
              </a:rPr>
              <a:t>WHY ICHRAs</a:t>
            </a:r>
            <a:endParaRPr lang="en-US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9C628589-344D-CA88-63C7-2C09188E7C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1625" y="2993013"/>
            <a:ext cx="5475767" cy="1789721"/>
          </a:xfrm>
        </p:spPr>
        <p:txBody>
          <a:bodyPr/>
          <a:lstStyle/>
          <a:p>
            <a:pPr marL="342900" indent="-342900">
              <a:spcBef>
                <a:spcPts val="2400"/>
              </a:spcBef>
              <a:buClr>
                <a:schemeClr val="bg1"/>
              </a:buClr>
            </a:pPr>
            <a:r>
              <a:rPr lang="en-US" b="1">
                <a:solidFill>
                  <a:schemeClr val="bg1"/>
                </a:solidFill>
                <a:latin typeface="Aptos" panose="020B0004020202020204" pitchFamily="34" charset="0"/>
                <a:ea typeface="CENTENESANS-MEDIUM" panose="02000503000000020004" pitchFamily="2" charset="77"/>
              </a:rPr>
              <a:t>Any Carrier</a:t>
            </a:r>
          </a:p>
          <a:p>
            <a:pPr marL="342900" indent="-342900">
              <a:spcBef>
                <a:spcPts val="2400"/>
              </a:spcBef>
              <a:buClr>
                <a:schemeClr val="bg1"/>
              </a:buClr>
            </a:pPr>
            <a:r>
              <a:rPr lang="en-US" b="1">
                <a:solidFill>
                  <a:schemeClr val="bg1"/>
                </a:solidFill>
                <a:latin typeface="Aptos" panose="020B0004020202020204" pitchFamily="34" charset="0"/>
                <a:ea typeface="CENTENESANS-MEDIUM" panose="02000503000000020004" pitchFamily="2" charset="77"/>
              </a:rPr>
              <a:t>Any Plan</a:t>
            </a:r>
          </a:p>
          <a:p>
            <a:pPr marL="342900" indent="-342900">
              <a:spcBef>
                <a:spcPts val="2400"/>
              </a:spcBef>
              <a:buClr>
                <a:schemeClr val="bg1"/>
              </a:buClr>
            </a:pPr>
            <a:r>
              <a:rPr lang="en-US" b="1">
                <a:solidFill>
                  <a:schemeClr val="bg1"/>
                </a:solidFill>
                <a:latin typeface="Aptos" panose="020B0004020202020204" pitchFamily="34" charset="0"/>
                <a:ea typeface="CENTENESANS-MEDIUM" panose="02000503000000020004" pitchFamily="2" charset="77"/>
              </a:rPr>
              <a:t>What Fits for You</a:t>
            </a:r>
          </a:p>
        </p:txBody>
      </p:sp>
      <p:pic>
        <p:nvPicPr>
          <p:cNvPr id="7" name="Picture 6" descr="A person sitting cross legged with her hands up&#10;&#10;Description automatically generated">
            <a:extLst>
              <a:ext uri="{FF2B5EF4-FFF2-40B4-BE49-F238E27FC236}">
                <a16:creationId xmlns:a16="http://schemas.microsoft.com/office/drawing/2014/main" id="{3D29AAB8-3D6D-FC45-757F-3ED41A051EBD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31277" y="417367"/>
            <a:ext cx="7360723" cy="6440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646869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B56BAC4-CBB0-86EB-C25B-5B666A2755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94F2770-D1B2-8951-6CF0-10B4BD61D1D2}"/>
              </a:ext>
            </a:extLst>
          </p:cNvPr>
          <p:cNvSpPr/>
          <p:nvPr/>
        </p:nvSpPr>
        <p:spPr>
          <a:xfrm>
            <a:off x="435935" y="382773"/>
            <a:ext cx="11323674" cy="60180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atin typeface="Aptos Light" panose="020B0004020202020204" pitchFamily="34" charset="0"/>
              </a:rPr>
              <a:t>  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22C8BD12-32F2-C91C-20C1-A673046642AF}"/>
              </a:ext>
            </a:extLst>
          </p:cNvPr>
          <p:cNvSpPr/>
          <p:nvPr/>
        </p:nvSpPr>
        <p:spPr>
          <a:xfrm>
            <a:off x="5007935" y="393405"/>
            <a:ext cx="6751676" cy="6018028"/>
          </a:xfrm>
          <a:prstGeom prst="rect">
            <a:avLst/>
          </a:prstGeom>
          <a:solidFill>
            <a:srgbClr val="FEF1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ptos Light" panose="020B000402020202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9E6663D-BEB4-27B4-B475-BD61B910F6B5}"/>
              </a:ext>
            </a:extLst>
          </p:cNvPr>
          <p:cNvSpPr/>
          <p:nvPr/>
        </p:nvSpPr>
        <p:spPr>
          <a:xfrm>
            <a:off x="5954238" y="2413584"/>
            <a:ext cx="5018566" cy="1392864"/>
          </a:xfrm>
          <a:prstGeom prst="rect">
            <a:avLst/>
          </a:prstGeom>
          <a:solidFill>
            <a:srgbClr val="FEF1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ptos Light" panose="020B0004020202020204" pitchFamily="34" charset="0"/>
            </a:endParaRPr>
          </a:p>
        </p:txBody>
      </p:sp>
      <p:sp>
        <p:nvSpPr>
          <p:cNvPr id="10" name=" 9">
            <a:extLst>
              <a:ext uri="{FF2B5EF4-FFF2-40B4-BE49-F238E27FC236}">
                <a16:creationId xmlns:a16="http://schemas.microsoft.com/office/drawing/2014/main" id="{848890D4-35F0-916F-16CA-891A7F58335F}"/>
              </a:ext>
            </a:extLst>
          </p:cNvPr>
          <p:cNvSpPr txBox="1">
            <a:spLocks/>
          </p:cNvSpPr>
          <p:nvPr/>
        </p:nvSpPr>
        <p:spPr>
          <a:xfrm>
            <a:off x="886048" y="1222268"/>
            <a:ext cx="3898604" cy="1355179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236538" indent="-225425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SzPct val="86000"/>
              <a:buFont typeface="Arial" panose="020B0604020202020204" pitchFamily="34" charset="0"/>
              <a:buChar char="•"/>
              <a:tabLst/>
              <a:defRPr sz="2800" b="0" i="0" kern="1200">
                <a:solidFill>
                  <a:schemeClr val="accent1"/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SzPct val="86000"/>
              <a:buFont typeface="Arial" panose="020B0604020202020204" pitchFamily="34" charset="0"/>
              <a:buChar char="•"/>
              <a:defRPr sz="2400" b="0" i="0" kern="1200">
                <a:solidFill>
                  <a:schemeClr val="accent1"/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SzPct val="86000"/>
              <a:buFont typeface="Arial" panose="020B0604020202020204" pitchFamily="34" charset="0"/>
              <a:buChar char="•"/>
              <a:defRPr sz="2000" b="0" i="0" kern="1200">
                <a:solidFill>
                  <a:schemeClr val="accent1"/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SzPct val="86000"/>
              <a:buFont typeface="Arial" panose="020B0604020202020204" pitchFamily="34" charset="0"/>
              <a:buChar char="•"/>
              <a:defRPr sz="1800" b="0" i="0" kern="1200">
                <a:solidFill>
                  <a:schemeClr val="accent1"/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SzPct val="86000"/>
              <a:buFont typeface="Arial" panose="020B0604020202020204" pitchFamily="34" charset="0"/>
              <a:buChar char="•"/>
              <a:defRPr sz="1800" b="0" i="0" kern="1200">
                <a:solidFill>
                  <a:schemeClr val="accent1"/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5400">
                <a:latin typeface="Aptos Light" panose="020B0004020202020204" pitchFamily="34" charset="0"/>
                <a:cs typeface="+mj-cs"/>
              </a:rPr>
              <a:t>New England Life Care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2E9CBF-802E-B207-C72F-5E7BF7A79C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377E2-3ACC-BC43-A7D4-336EBCC7B678}" type="slidenum">
              <a:rPr lang="en-US" smtClean="0">
                <a:solidFill>
                  <a:schemeClr val="tx1"/>
                </a:solidFill>
              </a:rPr>
              <a:pPr/>
              <a:t>13</a:t>
            </a:fld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Google Shape;183;p29">
            <a:extLst>
              <a:ext uri="{FF2B5EF4-FFF2-40B4-BE49-F238E27FC236}">
                <a16:creationId xmlns:a16="http://schemas.microsoft.com/office/drawing/2014/main" id="{E48FA2AC-2E68-4695-B8B3-91ADC234D36A}"/>
              </a:ext>
            </a:extLst>
          </p:cNvPr>
          <p:cNvSpPr txBox="1"/>
          <p:nvPr/>
        </p:nvSpPr>
        <p:spPr>
          <a:xfrm>
            <a:off x="5769430" y="809586"/>
            <a:ext cx="5312228" cy="1077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ctr"/>
            <a:r>
              <a:rPr lang="en-US" b="1">
                <a:solidFill>
                  <a:schemeClr val="tx2"/>
                </a:solidFill>
                <a:latin typeface="Aptos" panose="020B0004020202020204" pitchFamily="34" charset="0"/>
                <a:ea typeface="CENTENESANS-MEDIUM" panose="02000503000000020004" pitchFamily="2" charset="77"/>
                <a:cs typeface="+mj-cs"/>
              </a:rPr>
              <a:t>BEFORE ICHRA</a:t>
            </a:r>
            <a:endParaRPr lang="en" sz="4000">
              <a:solidFill>
                <a:srgbClr val="333333"/>
              </a:solidFill>
              <a:latin typeface="Aptos Light" panose="020B0004020202020204" pitchFamily="34" charset="0"/>
              <a:ea typeface="CENTENESANS-LIGHT" pitchFamily="2" charset="77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rgbClr val="333333"/>
                </a:solidFill>
                <a:latin typeface="Aptos Light" panose="020B0004020202020204" pitchFamily="34" charset="0"/>
                <a:ea typeface="CENTENESANS-LIGHT" pitchFamily="2" charset="77"/>
              </a:rPr>
              <a:t>3 plans on group</a:t>
            </a:r>
            <a:endParaRPr sz="4000">
              <a:solidFill>
                <a:srgbClr val="333333"/>
              </a:solidFill>
              <a:latin typeface="Aptos Light" panose="020B0004020202020204" pitchFamily="34" charset="0"/>
              <a:ea typeface="CENTENESANS-LIGHT" pitchFamily="2" charset="77"/>
            </a:endParaRPr>
          </a:p>
        </p:txBody>
      </p:sp>
      <p:sp>
        <p:nvSpPr>
          <p:cNvPr id="12" name="Google Shape;185;p29">
            <a:extLst>
              <a:ext uri="{FF2B5EF4-FFF2-40B4-BE49-F238E27FC236}">
                <a16:creationId xmlns:a16="http://schemas.microsoft.com/office/drawing/2014/main" id="{9581A141-993A-2A81-B24F-8D566DE043F2}"/>
              </a:ext>
            </a:extLst>
          </p:cNvPr>
          <p:cNvSpPr txBox="1"/>
          <p:nvPr/>
        </p:nvSpPr>
        <p:spPr>
          <a:xfrm>
            <a:off x="5826524" y="2223709"/>
            <a:ext cx="5252601" cy="18312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ctr"/>
            <a:br>
              <a:rPr lang="en-US" b="1">
                <a:solidFill>
                  <a:schemeClr val="tx2"/>
                </a:solidFill>
                <a:latin typeface="Aptos" panose="020B0004020202020204" pitchFamily="34" charset="0"/>
                <a:ea typeface="CENTENESANS-MEDIUM" panose="02000503000000020004" pitchFamily="2" charset="77"/>
                <a:cs typeface="+mj-cs"/>
              </a:rPr>
            </a:br>
            <a:r>
              <a:rPr lang="en-US" b="1">
                <a:solidFill>
                  <a:schemeClr val="tx2"/>
                </a:solidFill>
                <a:latin typeface="Aptos" panose="020B0004020202020204" pitchFamily="34" charset="0"/>
                <a:ea typeface="CENTENESANS-MEDIUM" panose="02000503000000020004" pitchFamily="2" charset="77"/>
                <a:cs typeface="+mj-cs"/>
              </a:rPr>
              <a:t>AFTER ICHRA</a:t>
            </a:r>
            <a:endParaRPr lang="en" b="1">
              <a:solidFill>
                <a:schemeClr val="tx2"/>
              </a:solidFill>
              <a:latin typeface="Aptos" panose="020B0004020202020204" pitchFamily="34" charset="0"/>
              <a:ea typeface="CENTENESANS-MEDIUM" panose="02000503000000020004" pitchFamily="2" charset="77"/>
              <a:cs typeface="+mj-c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rgbClr val="333333"/>
                </a:solidFill>
                <a:latin typeface="Aptos Light" panose="020B0004020202020204" pitchFamily="34" charset="0"/>
                <a:ea typeface="CENTENESANS-LIGHT" pitchFamily="2" charset="77"/>
              </a:rPr>
              <a:t>180+ plans on ICHRA</a:t>
            </a:r>
          </a:p>
          <a:p>
            <a:pPr algn="ctr"/>
            <a:r>
              <a:rPr lang="en-US" sz="1600">
                <a:solidFill>
                  <a:srgbClr val="444746"/>
                </a:solidFill>
                <a:latin typeface="Aptos Light" panose="020B0004020202020204" pitchFamily="34" charset="0"/>
                <a:ea typeface="CENTENESANS-LIGHT" pitchFamily="2" charset="77"/>
                <a:cs typeface="Roboto"/>
                <a:sym typeface="Roboto"/>
              </a:rPr>
              <a:t>(from Cigna, Aetna, Ambetter, regionals)</a:t>
            </a:r>
            <a:endParaRPr lang="en-US" sz="1600">
              <a:latin typeface="Aptos Light" panose="020B0004020202020204" pitchFamily="34" charset="0"/>
              <a:ea typeface="CENTENESANS-LIGHT" pitchFamily="2" charset="77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rgbClr val="333333"/>
              </a:solidFill>
              <a:latin typeface="Aptos Light" panose="020B0004020202020204" pitchFamily="34" charset="0"/>
              <a:ea typeface="CENTENESANS-LIGHT" pitchFamily="2" charset="77"/>
            </a:endParaRPr>
          </a:p>
        </p:txBody>
      </p:sp>
      <p:cxnSp>
        <p:nvCxnSpPr>
          <p:cNvPr id="13" name="Google Shape;188;p29">
            <a:extLst>
              <a:ext uri="{FF2B5EF4-FFF2-40B4-BE49-F238E27FC236}">
                <a16:creationId xmlns:a16="http://schemas.microsoft.com/office/drawing/2014/main" id="{EFE9ED07-2401-1DBC-934A-C81098EDAEC4}"/>
              </a:ext>
            </a:extLst>
          </p:cNvPr>
          <p:cNvCxnSpPr>
            <a:cxnSpLocks/>
          </p:cNvCxnSpPr>
          <p:nvPr/>
        </p:nvCxnSpPr>
        <p:spPr>
          <a:xfrm flipH="1">
            <a:off x="5826641" y="2073349"/>
            <a:ext cx="5241851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0" name="Triangle 19">
            <a:extLst>
              <a:ext uri="{FF2B5EF4-FFF2-40B4-BE49-F238E27FC236}">
                <a16:creationId xmlns:a16="http://schemas.microsoft.com/office/drawing/2014/main" id="{8BA3D6DE-577B-65E7-C9F1-FBF8DD5D74D7}"/>
              </a:ext>
            </a:extLst>
          </p:cNvPr>
          <p:cNvSpPr/>
          <p:nvPr/>
        </p:nvSpPr>
        <p:spPr>
          <a:xfrm rot="10800000">
            <a:off x="8059482" y="3848980"/>
            <a:ext cx="744279" cy="47846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atin typeface="Aptos Light" panose="020B0004020202020204" pitchFamily="34" charset="0"/>
              </a:rPr>
              <a:t> </a:t>
            </a:r>
          </a:p>
        </p:txBody>
      </p:sp>
      <p:sp>
        <p:nvSpPr>
          <p:cNvPr id="21" name="Google Shape;186;p29">
            <a:extLst>
              <a:ext uri="{FF2B5EF4-FFF2-40B4-BE49-F238E27FC236}">
                <a16:creationId xmlns:a16="http://schemas.microsoft.com/office/drawing/2014/main" id="{AF2E0475-51E2-F6ED-B64E-9D88F46DA564}"/>
              </a:ext>
            </a:extLst>
          </p:cNvPr>
          <p:cNvSpPr txBox="1"/>
          <p:nvPr/>
        </p:nvSpPr>
        <p:spPr>
          <a:xfrm>
            <a:off x="5715236" y="4335902"/>
            <a:ext cx="5278830" cy="455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5250" bIns="91425" anchor="t" anchorCtr="0">
            <a:sp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tx2"/>
                </a:solidFill>
                <a:latin typeface="Aptos" panose="020B0004020202020204" pitchFamily="34" charset="0"/>
                <a:ea typeface="CENTENESANS-REG" panose="02000503000000020004" pitchFamily="2" charset="77"/>
              </a:rPr>
              <a:t>Saved 40% on Healthcare</a:t>
            </a:r>
            <a:endParaRPr sz="2200">
              <a:solidFill>
                <a:schemeClr val="tx2"/>
              </a:solidFill>
              <a:latin typeface="Aptos" panose="020B0004020202020204" pitchFamily="34" charset="0"/>
              <a:ea typeface="CENTENESANS-REG" panose="02000503000000020004" pitchFamily="2" charset="77"/>
            </a:endParaRPr>
          </a:p>
        </p:txBody>
      </p:sp>
      <p:sp>
        <p:nvSpPr>
          <p:cNvPr id="22" name="Google Shape;187;p29">
            <a:extLst>
              <a:ext uri="{FF2B5EF4-FFF2-40B4-BE49-F238E27FC236}">
                <a16:creationId xmlns:a16="http://schemas.microsoft.com/office/drawing/2014/main" id="{9CC8D619-BA2B-A3E7-5401-8732EC894BD1}"/>
              </a:ext>
            </a:extLst>
          </p:cNvPr>
          <p:cNvSpPr txBox="1"/>
          <p:nvPr/>
        </p:nvSpPr>
        <p:spPr>
          <a:xfrm>
            <a:off x="5958654" y="5004191"/>
            <a:ext cx="2241300" cy="9971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tx2"/>
                </a:solidFill>
                <a:latin typeface="Aptos" panose="020B0004020202020204" pitchFamily="34" charset="0"/>
                <a:ea typeface="CENTENESANS-REG" panose="02000503000000020004" pitchFamily="2" charset="77"/>
              </a:rPr>
              <a:t>Redirected $3.8 million to wage optimization </a:t>
            </a:r>
            <a:endParaRPr sz="2200">
              <a:solidFill>
                <a:schemeClr val="tx2"/>
              </a:solidFill>
              <a:latin typeface="Aptos" panose="020B0004020202020204" pitchFamily="34" charset="0"/>
              <a:ea typeface="CENTENESANS-REG" panose="02000503000000020004" pitchFamily="2" charset="77"/>
            </a:endParaRPr>
          </a:p>
        </p:txBody>
      </p:sp>
      <p:sp>
        <p:nvSpPr>
          <p:cNvPr id="23" name="Google Shape;189;p29">
            <a:extLst>
              <a:ext uri="{FF2B5EF4-FFF2-40B4-BE49-F238E27FC236}">
                <a16:creationId xmlns:a16="http://schemas.microsoft.com/office/drawing/2014/main" id="{807AADEB-F636-2BAE-FB0B-4ED24534F91E}"/>
              </a:ext>
            </a:extLst>
          </p:cNvPr>
          <p:cNvSpPr txBox="1"/>
          <p:nvPr/>
        </p:nvSpPr>
        <p:spPr>
          <a:xfrm>
            <a:off x="8515510" y="4975414"/>
            <a:ext cx="2536800" cy="9971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tx2"/>
                </a:solidFill>
                <a:latin typeface="Aptos" panose="020B0004020202020204" pitchFamily="34" charset="0"/>
                <a:ea typeface="CENTENESANS-REG" panose="02000503000000020004" pitchFamily="2" charset="77"/>
              </a:rPr>
              <a:t>All employees pay less than before (some pay $0)</a:t>
            </a:r>
            <a:endParaRPr sz="2200">
              <a:solidFill>
                <a:schemeClr val="tx2"/>
              </a:solidFill>
              <a:latin typeface="Aptos" panose="020B0004020202020204" pitchFamily="34" charset="0"/>
              <a:ea typeface="CENTENESANS-REG" panose="02000503000000020004" pitchFamily="2" charset="77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8E246E0-87C3-CDD1-F4C7-71614DE9F4D3}"/>
              </a:ext>
            </a:extLst>
          </p:cNvPr>
          <p:cNvSpPr txBox="1"/>
          <p:nvPr/>
        </p:nvSpPr>
        <p:spPr>
          <a:xfrm>
            <a:off x="847947" y="830744"/>
            <a:ext cx="60977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>
                <a:solidFill>
                  <a:schemeClr val="tx2"/>
                </a:solidFill>
                <a:latin typeface="Aptos" panose="020B0004020202020204" pitchFamily="34" charset="0"/>
                <a:ea typeface="CENTENESANS-MEDIUM" panose="02000503000000020004" pitchFamily="2" charset="77"/>
                <a:cs typeface="+mj-cs"/>
              </a:rPr>
              <a:t>CASE STUDY </a:t>
            </a:r>
            <a:endParaRPr lang="en-US">
              <a:latin typeface="Aptos Light" panose="020B0004020202020204" pitchFamily="34" charset="0"/>
            </a:endParaRPr>
          </a:p>
        </p:txBody>
      </p:sp>
      <p:pic>
        <p:nvPicPr>
          <p:cNvPr id="31" name="Picture 30" descr="A close-up of a logo&#10;&#10;Description automatically generated">
            <a:extLst>
              <a:ext uri="{FF2B5EF4-FFF2-40B4-BE49-F238E27FC236}">
                <a16:creationId xmlns:a16="http://schemas.microsoft.com/office/drawing/2014/main" id="{83D6C116-744F-7D88-91CF-293142FC768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400" y="5206634"/>
            <a:ext cx="2115879" cy="821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018459"/>
      </p:ext>
    </p:extLst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F5B5ABC-077E-A744-565A-84B2958AA8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82D485-0628-237D-87D9-83942A47E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377E2-3ACC-BC43-A7D4-336EBCC7B678}" type="slidenum">
              <a:rPr lang="en-US" smtClean="0">
                <a:solidFill>
                  <a:schemeClr val="tx1"/>
                </a:solidFill>
              </a:rPr>
              <a:pPr/>
              <a:t>14</a:t>
            </a:fld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 9">
            <a:extLst>
              <a:ext uri="{FF2B5EF4-FFF2-40B4-BE49-F238E27FC236}">
                <a16:creationId xmlns:a16="http://schemas.microsoft.com/office/drawing/2014/main" id="{B626181C-8254-C729-149C-80BC444209B0}"/>
              </a:ext>
            </a:extLst>
          </p:cNvPr>
          <p:cNvSpPr txBox="1">
            <a:spLocks/>
          </p:cNvSpPr>
          <p:nvPr/>
        </p:nvSpPr>
        <p:spPr>
          <a:xfrm>
            <a:off x="609600" y="7572678"/>
            <a:ext cx="9501963" cy="223445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236538" indent="-225425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SzPct val="86000"/>
              <a:buFont typeface="Arial" panose="020B0604020202020204" pitchFamily="34" charset="0"/>
              <a:buChar char="•"/>
              <a:tabLst/>
              <a:defRPr sz="2800" b="0" i="0" kern="1200">
                <a:solidFill>
                  <a:schemeClr val="accent1"/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SzPct val="86000"/>
              <a:buFont typeface="Arial" panose="020B0604020202020204" pitchFamily="34" charset="0"/>
              <a:buChar char="•"/>
              <a:defRPr sz="2400" b="0" i="0" kern="1200">
                <a:solidFill>
                  <a:schemeClr val="accent1"/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SzPct val="86000"/>
              <a:buFont typeface="Arial" panose="020B0604020202020204" pitchFamily="34" charset="0"/>
              <a:buChar char="•"/>
              <a:defRPr sz="2000" b="0" i="0" kern="1200">
                <a:solidFill>
                  <a:schemeClr val="accent1"/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SzPct val="86000"/>
              <a:buFont typeface="Arial" panose="020B0604020202020204" pitchFamily="34" charset="0"/>
              <a:buChar char="•"/>
              <a:defRPr sz="1800" b="0" i="0" kern="1200">
                <a:solidFill>
                  <a:schemeClr val="accent1"/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SzPct val="86000"/>
              <a:buFont typeface="Arial" panose="020B0604020202020204" pitchFamily="34" charset="0"/>
              <a:buChar char="•"/>
              <a:defRPr sz="1800" b="0" i="0" kern="1200">
                <a:solidFill>
                  <a:schemeClr val="accent1"/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8800">
                <a:solidFill>
                  <a:schemeClr val="bg1"/>
                </a:solidFill>
                <a:latin typeface="Aptos Light" panose="020B0004020202020204" pitchFamily="34" charset="0"/>
                <a:cs typeface="+mj-cs"/>
              </a:rPr>
              <a:t>Can people handle </a:t>
            </a:r>
            <a:br>
              <a:rPr lang="en-US" sz="8800">
                <a:solidFill>
                  <a:schemeClr val="bg1"/>
                </a:solidFill>
                <a:latin typeface="Aptos Light" panose="020B0004020202020204" pitchFamily="34" charset="0"/>
                <a:cs typeface="+mj-cs"/>
              </a:rPr>
            </a:br>
            <a:r>
              <a:rPr lang="en-US" sz="8800">
                <a:solidFill>
                  <a:schemeClr val="bg1"/>
                </a:solidFill>
                <a:latin typeface="Aptos Light" panose="020B0004020202020204" pitchFamily="34" charset="0"/>
                <a:cs typeface="+mj-cs"/>
              </a:rPr>
              <a:t>all that choice?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BEFEBB77-E17A-7CAD-0759-6126DC290F6A}"/>
              </a:ext>
            </a:extLst>
          </p:cNvPr>
          <p:cNvSpPr/>
          <p:nvPr/>
        </p:nvSpPr>
        <p:spPr>
          <a:xfrm>
            <a:off x="435935" y="382773"/>
            <a:ext cx="11323674" cy="60180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atin typeface="Aptos Light" panose="020B0004020202020204" pitchFamily="34" charset="0"/>
              </a:rPr>
              <a:t>  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EEFE5410-8A3C-5AE1-1F81-0AFFCECFDFE4}"/>
              </a:ext>
            </a:extLst>
          </p:cNvPr>
          <p:cNvSpPr/>
          <p:nvPr/>
        </p:nvSpPr>
        <p:spPr>
          <a:xfrm>
            <a:off x="5007935" y="393405"/>
            <a:ext cx="6751676" cy="6018028"/>
          </a:xfrm>
          <a:prstGeom prst="rect">
            <a:avLst/>
          </a:prstGeom>
          <a:solidFill>
            <a:srgbClr val="FEF1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ptos Light" panose="020B0004020202020204" pitchFamily="34" charset="0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803CD7EB-0C8B-D23E-C572-4B8167BDE98A}"/>
              </a:ext>
            </a:extLst>
          </p:cNvPr>
          <p:cNvSpPr/>
          <p:nvPr/>
        </p:nvSpPr>
        <p:spPr>
          <a:xfrm>
            <a:off x="5954238" y="2413584"/>
            <a:ext cx="5018566" cy="1392864"/>
          </a:xfrm>
          <a:prstGeom prst="rect">
            <a:avLst/>
          </a:prstGeom>
          <a:solidFill>
            <a:srgbClr val="FEF1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ptos Light" panose="020B0004020202020204" pitchFamily="34" charset="0"/>
            </a:endParaRPr>
          </a:p>
        </p:txBody>
      </p:sp>
      <p:sp>
        <p:nvSpPr>
          <p:cNvPr id="39" name=" 9">
            <a:extLst>
              <a:ext uri="{FF2B5EF4-FFF2-40B4-BE49-F238E27FC236}">
                <a16:creationId xmlns:a16="http://schemas.microsoft.com/office/drawing/2014/main" id="{F89AB7F3-9E6E-4CEB-C837-57BC11E6BF92}"/>
              </a:ext>
            </a:extLst>
          </p:cNvPr>
          <p:cNvSpPr txBox="1">
            <a:spLocks/>
          </p:cNvSpPr>
          <p:nvPr/>
        </p:nvSpPr>
        <p:spPr>
          <a:xfrm>
            <a:off x="886048" y="1222268"/>
            <a:ext cx="3898604" cy="1355179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236538" indent="-225425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SzPct val="86000"/>
              <a:buFont typeface="Arial" panose="020B0604020202020204" pitchFamily="34" charset="0"/>
              <a:buChar char="•"/>
              <a:tabLst/>
              <a:defRPr sz="2800" b="0" i="0" kern="1200">
                <a:solidFill>
                  <a:schemeClr val="accent1"/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SzPct val="86000"/>
              <a:buFont typeface="Arial" panose="020B0604020202020204" pitchFamily="34" charset="0"/>
              <a:buChar char="•"/>
              <a:defRPr sz="2400" b="0" i="0" kern="1200">
                <a:solidFill>
                  <a:schemeClr val="accent1"/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SzPct val="86000"/>
              <a:buFont typeface="Arial" panose="020B0604020202020204" pitchFamily="34" charset="0"/>
              <a:buChar char="•"/>
              <a:defRPr sz="2000" b="0" i="0" kern="1200">
                <a:solidFill>
                  <a:schemeClr val="accent1"/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SzPct val="86000"/>
              <a:buFont typeface="Arial" panose="020B0604020202020204" pitchFamily="34" charset="0"/>
              <a:buChar char="•"/>
              <a:defRPr sz="1800" b="0" i="0" kern="1200">
                <a:solidFill>
                  <a:schemeClr val="accent1"/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SzPct val="86000"/>
              <a:buFont typeface="Arial" panose="020B0604020202020204" pitchFamily="34" charset="0"/>
              <a:buChar char="•"/>
              <a:defRPr sz="1800" b="0" i="0" kern="1200">
                <a:solidFill>
                  <a:schemeClr val="accent1"/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5400">
                <a:latin typeface="Aptos Light" panose="020B0004020202020204" pitchFamily="34" charset="0"/>
                <a:cs typeface="+mj-cs"/>
              </a:rPr>
              <a:t>The Rose Group</a:t>
            </a:r>
          </a:p>
        </p:txBody>
      </p:sp>
      <p:sp>
        <p:nvSpPr>
          <p:cNvPr id="40" name="Google Shape;183;p29">
            <a:extLst>
              <a:ext uri="{FF2B5EF4-FFF2-40B4-BE49-F238E27FC236}">
                <a16:creationId xmlns:a16="http://schemas.microsoft.com/office/drawing/2014/main" id="{21A8EFEB-6ECC-8D0F-2E26-215096A0522B}"/>
              </a:ext>
            </a:extLst>
          </p:cNvPr>
          <p:cNvSpPr txBox="1"/>
          <p:nvPr/>
        </p:nvSpPr>
        <p:spPr>
          <a:xfrm>
            <a:off x="5769430" y="809586"/>
            <a:ext cx="5312228" cy="11541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ctr"/>
            <a:r>
              <a:rPr lang="en-US" b="1">
                <a:solidFill>
                  <a:schemeClr val="tx2"/>
                </a:solidFill>
                <a:latin typeface="Aptos" panose="020B0004020202020204" pitchFamily="34" charset="0"/>
                <a:ea typeface="CENTENESANS-MEDIUM" panose="02000503000000020004" pitchFamily="2" charset="77"/>
                <a:cs typeface="+mj-cs"/>
              </a:rPr>
              <a:t>BEFORE ICHRA</a:t>
            </a:r>
            <a:endParaRPr lang="en" sz="4000">
              <a:solidFill>
                <a:srgbClr val="333333"/>
              </a:solidFill>
              <a:latin typeface="Aptos Light" panose="020B0004020202020204" pitchFamily="34" charset="0"/>
              <a:ea typeface="CENTENESANS-LIGHT" pitchFamily="2" charset="77"/>
            </a:endParaRP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4000">
                <a:solidFill>
                  <a:srgbClr val="333333"/>
                </a:solidFill>
                <a:latin typeface="Aptos Light" panose="020B0004020202020204" pitchFamily="34" charset="0"/>
                <a:ea typeface="CENTENESANS-LIGHT" pitchFamily="2" charset="77"/>
              </a:rPr>
              <a:t>Facing 12% Increase</a:t>
            </a:r>
            <a:endParaRPr sz="4000">
              <a:solidFill>
                <a:srgbClr val="333333"/>
              </a:solidFill>
              <a:latin typeface="Aptos Light" panose="020B0004020202020204" pitchFamily="34" charset="0"/>
              <a:ea typeface="CENTENESANS-LIGHT" pitchFamily="2" charset="77"/>
            </a:endParaRPr>
          </a:p>
        </p:txBody>
      </p:sp>
      <p:sp>
        <p:nvSpPr>
          <p:cNvPr id="41" name="Google Shape;185;p29">
            <a:extLst>
              <a:ext uri="{FF2B5EF4-FFF2-40B4-BE49-F238E27FC236}">
                <a16:creationId xmlns:a16="http://schemas.microsoft.com/office/drawing/2014/main" id="{1C594C21-CCE4-A37C-D10A-F53032674B70}"/>
              </a:ext>
            </a:extLst>
          </p:cNvPr>
          <p:cNvSpPr txBox="1"/>
          <p:nvPr/>
        </p:nvSpPr>
        <p:spPr>
          <a:xfrm>
            <a:off x="5826524" y="2223709"/>
            <a:ext cx="5252601" cy="18466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/>
            <a:br>
              <a:rPr lang="en-US" b="1">
                <a:solidFill>
                  <a:schemeClr val="tx2"/>
                </a:solidFill>
                <a:latin typeface="Aptos" panose="020B0004020202020204" pitchFamily="34" charset="0"/>
                <a:ea typeface="CENTENESANS-MEDIUM" panose="02000503000000020004" pitchFamily="2" charset="77"/>
                <a:cs typeface="+mj-cs"/>
              </a:rPr>
            </a:br>
            <a:r>
              <a:rPr lang="en-US" b="1">
                <a:solidFill>
                  <a:schemeClr val="tx2"/>
                </a:solidFill>
                <a:latin typeface="Aptos" panose="020B0004020202020204" pitchFamily="34" charset="0"/>
                <a:ea typeface="CENTENESANS-MEDIUM" panose="02000503000000020004" pitchFamily="2" charset="77"/>
                <a:cs typeface="+mj-cs"/>
              </a:rPr>
              <a:t>AFTER ICHRA</a:t>
            </a:r>
            <a:endParaRPr lang="en" b="1">
              <a:solidFill>
                <a:schemeClr val="tx2"/>
              </a:solidFill>
              <a:latin typeface="Aptos" panose="020B0004020202020204" pitchFamily="34" charset="0"/>
              <a:ea typeface="CENTENESANS-MEDIUM" panose="02000503000000020004" pitchFamily="2" charset="77"/>
              <a:cs typeface="+mj-cs"/>
            </a:endParaRP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3200">
                <a:solidFill>
                  <a:srgbClr val="333333"/>
                </a:solidFill>
                <a:latin typeface="Aptos Light" panose="020B0004020202020204" pitchFamily="34" charset="0"/>
                <a:ea typeface="CENTENESANS-LIGHT" pitchFamily="2" charset="77"/>
              </a:rPr>
              <a:t>Business Saved $1.6M</a:t>
            </a:r>
            <a:br>
              <a:rPr lang="en" sz="3200">
                <a:solidFill>
                  <a:srgbClr val="333333"/>
                </a:solidFill>
                <a:latin typeface="Aptos Light" panose="020B0004020202020204" pitchFamily="34" charset="0"/>
                <a:ea typeface="CENTENESANS-LIGHT" pitchFamily="2" charset="77"/>
              </a:rPr>
            </a:br>
            <a:r>
              <a:rPr lang="en" sz="3200">
                <a:solidFill>
                  <a:srgbClr val="333333"/>
                </a:solidFill>
                <a:latin typeface="Aptos Light" panose="020B0004020202020204" pitchFamily="34" charset="0"/>
                <a:ea typeface="CENTENESANS-LIGHT" pitchFamily="2" charset="77"/>
              </a:rPr>
              <a:t>Employees Saved $1M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rgbClr val="333333"/>
              </a:solidFill>
              <a:latin typeface="Aptos Light" panose="020B0004020202020204" pitchFamily="34" charset="0"/>
              <a:ea typeface="CENTENESANS-LIGHT" pitchFamily="2" charset="77"/>
            </a:endParaRPr>
          </a:p>
        </p:txBody>
      </p:sp>
      <p:cxnSp>
        <p:nvCxnSpPr>
          <p:cNvPr id="42" name="Google Shape;188;p29">
            <a:extLst>
              <a:ext uri="{FF2B5EF4-FFF2-40B4-BE49-F238E27FC236}">
                <a16:creationId xmlns:a16="http://schemas.microsoft.com/office/drawing/2014/main" id="{CD3F627D-96CF-776F-642A-C0D31665338F}"/>
              </a:ext>
            </a:extLst>
          </p:cNvPr>
          <p:cNvCxnSpPr>
            <a:cxnSpLocks/>
          </p:cNvCxnSpPr>
          <p:nvPr/>
        </p:nvCxnSpPr>
        <p:spPr>
          <a:xfrm flipH="1">
            <a:off x="5826641" y="2040692"/>
            <a:ext cx="5241851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3" name="Triangle 42">
            <a:extLst>
              <a:ext uri="{FF2B5EF4-FFF2-40B4-BE49-F238E27FC236}">
                <a16:creationId xmlns:a16="http://schemas.microsoft.com/office/drawing/2014/main" id="{59BD50FD-D88A-2405-E1C7-0F9F0FBBD34D}"/>
              </a:ext>
            </a:extLst>
          </p:cNvPr>
          <p:cNvSpPr/>
          <p:nvPr/>
        </p:nvSpPr>
        <p:spPr>
          <a:xfrm rot="10800000">
            <a:off x="8092139" y="3946950"/>
            <a:ext cx="744279" cy="47846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atin typeface="Aptos Light" panose="020B0004020202020204" pitchFamily="34" charset="0"/>
              </a:rPr>
              <a:t> </a:t>
            </a:r>
          </a:p>
        </p:txBody>
      </p:sp>
      <p:sp>
        <p:nvSpPr>
          <p:cNvPr id="44" name="Google Shape;186;p29">
            <a:extLst>
              <a:ext uri="{FF2B5EF4-FFF2-40B4-BE49-F238E27FC236}">
                <a16:creationId xmlns:a16="http://schemas.microsoft.com/office/drawing/2014/main" id="{500E907E-A00F-F56E-64E1-6C8BE2D02413}"/>
              </a:ext>
            </a:extLst>
          </p:cNvPr>
          <p:cNvSpPr txBox="1"/>
          <p:nvPr/>
        </p:nvSpPr>
        <p:spPr>
          <a:xfrm>
            <a:off x="5715236" y="4482860"/>
            <a:ext cx="5278830" cy="455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5250" bIns="91425" anchor="t" anchorCtr="0">
            <a:sp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tx2"/>
                </a:solidFill>
                <a:latin typeface="Aptos" panose="020B0004020202020204" pitchFamily="34" charset="0"/>
                <a:ea typeface="CENTENESANS-REG" panose="02000503000000020004" pitchFamily="2" charset="77"/>
              </a:rPr>
              <a:t>25% of Employees had $0 premiums.</a:t>
            </a:r>
            <a:endParaRPr sz="2200">
              <a:solidFill>
                <a:schemeClr val="tx2"/>
              </a:solidFill>
              <a:latin typeface="Aptos" panose="020B0004020202020204" pitchFamily="34" charset="0"/>
              <a:ea typeface="CENTENESANS-REG" panose="02000503000000020004" pitchFamily="2" charset="77"/>
            </a:endParaRPr>
          </a:p>
        </p:txBody>
      </p:sp>
      <p:sp>
        <p:nvSpPr>
          <p:cNvPr id="45" name="Google Shape;187;p29">
            <a:extLst>
              <a:ext uri="{FF2B5EF4-FFF2-40B4-BE49-F238E27FC236}">
                <a16:creationId xmlns:a16="http://schemas.microsoft.com/office/drawing/2014/main" id="{3A84A4A2-4456-C295-4BAE-83937CEB08CC}"/>
              </a:ext>
            </a:extLst>
          </p:cNvPr>
          <p:cNvSpPr txBox="1"/>
          <p:nvPr/>
        </p:nvSpPr>
        <p:spPr>
          <a:xfrm>
            <a:off x="5875511" y="5036848"/>
            <a:ext cx="2373430" cy="9971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tx2"/>
                </a:solidFill>
                <a:latin typeface="Aptos" panose="020B0004020202020204" pitchFamily="34" charset="0"/>
                <a:ea typeface="CENTENESANS-REG" panose="02000503000000020004" pitchFamily="2" charset="77"/>
              </a:rPr>
              <a:t>Turnover rate reduced to 9% (down from 20%).</a:t>
            </a:r>
            <a:endParaRPr sz="2200">
              <a:solidFill>
                <a:schemeClr val="tx2"/>
              </a:solidFill>
              <a:latin typeface="Aptos" panose="020B0004020202020204" pitchFamily="34" charset="0"/>
              <a:ea typeface="CENTENESANS-REG" panose="02000503000000020004" pitchFamily="2" charset="77"/>
            </a:endParaRPr>
          </a:p>
        </p:txBody>
      </p:sp>
      <p:sp>
        <p:nvSpPr>
          <p:cNvPr id="46" name="Google Shape;189;p29">
            <a:extLst>
              <a:ext uri="{FF2B5EF4-FFF2-40B4-BE49-F238E27FC236}">
                <a16:creationId xmlns:a16="http://schemas.microsoft.com/office/drawing/2014/main" id="{59250A0A-59F9-BA1B-38BA-17D447808444}"/>
              </a:ext>
            </a:extLst>
          </p:cNvPr>
          <p:cNvSpPr txBox="1"/>
          <p:nvPr/>
        </p:nvSpPr>
        <p:spPr>
          <a:xfrm>
            <a:off x="8515509" y="5008071"/>
            <a:ext cx="2728163" cy="9971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tx2"/>
                </a:solidFill>
                <a:latin typeface="Aptos" panose="020B0004020202020204" pitchFamily="34" charset="0"/>
                <a:ea typeface="CENTENESANS-REG" panose="02000503000000020004" pitchFamily="2" charset="77"/>
              </a:rPr>
              <a:t>309 out of 315 employees had a </a:t>
            </a:r>
            <a:r>
              <a:rPr lang="en-US" sz="2200">
                <a:solidFill>
                  <a:schemeClr val="tx2"/>
                </a:solidFill>
                <a:latin typeface="Aptos" panose="020B0004020202020204" pitchFamily="34" charset="0"/>
                <a:ea typeface="CENTENESANS-REG" panose="02000503000000020004" pitchFamily="2" charset="77"/>
              </a:rPr>
              <a:t>positive </a:t>
            </a:r>
            <a:r>
              <a:rPr lang="en" sz="2200">
                <a:solidFill>
                  <a:schemeClr val="tx2"/>
                </a:solidFill>
                <a:latin typeface="Aptos" panose="020B0004020202020204" pitchFamily="34" charset="0"/>
                <a:ea typeface="CENTENESANS-REG" panose="02000503000000020004" pitchFamily="2" charset="77"/>
              </a:rPr>
              <a:t>experience. </a:t>
            </a:r>
            <a:endParaRPr sz="2200">
              <a:solidFill>
                <a:schemeClr val="tx2"/>
              </a:solidFill>
              <a:latin typeface="Aptos" panose="020B0004020202020204" pitchFamily="34" charset="0"/>
              <a:ea typeface="CENTENESANS-REG" panose="02000503000000020004" pitchFamily="2" charset="77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71DDD065-4D3D-E00F-55FA-AB029D6F5D7A}"/>
              </a:ext>
            </a:extLst>
          </p:cNvPr>
          <p:cNvSpPr txBox="1"/>
          <p:nvPr/>
        </p:nvSpPr>
        <p:spPr>
          <a:xfrm>
            <a:off x="847947" y="830744"/>
            <a:ext cx="60977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>
                <a:solidFill>
                  <a:schemeClr val="tx2"/>
                </a:solidFill>
                <a:latin typeface="Aptos" panose="020B0004020202020204" pitchFamily="34" charset="0"/>
                <a:ea typeface="CENTENESANS-MEDIUM" panose="02000503000000020004" pitchFamily="2" charset="77"/>
                <a:cs typeface="+mj-cs"/>
              </a:rPr>
              <a:t>CASE STUDY </a:t>
            </a:r>
            <a:endParaRPr lang="en-US">
              <a:latin typeface="Aptos Light" panose="020B0004020202020204" pitchFamily="34" charset="0"/>
            </a:endParaRPr>
          </a:p>
        </p:txBody>
      </p:sp>
      <p:pic>
        <p:nvPicPr>
          <p:cNvPr id="48" name="Picture 47" descr="A black and white logo&#10;&#10;Description automatically generated">
            <a:extLst>
              <a:ext uri="{FF2B5EF4-FFF2-40B4-BE49-F238E27FC236}">
                <a16:creationId xmlns:a16="http://schemas.microsoft.com/office/drawing/2014/main" id="{961BC3DE-D820-26E6-1EAD-2371931842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327" y="5329234"/>
            <a:ext cx="2048024" cy="576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052616"/>
      </p:ext>
    </p:extLst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B56BAC4-CBB0-86EB-C25B-5B666A2755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2E9CBF-802E-B207-C72F-5E7BF7A79C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377E2-3ACC-BC43-A7D4-336EBCC7B678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10" name=" 9">
            <a:extLst>
              <a:ext uri="{FF2B5EF4-FFF2-40B4-BE49-F238E27FC236}">
                <a16:creationId xmlns:a16="http://schemas.microsoft.com/office/drawing/2014/main" id="{848890D4-35F0-916F-16CA-891A7F58335F}"/>
              </a:ext>
            </a:extLst>
          </p:cNvPr>
          <p:cNvSpPr txBox="1">
            <a:spLocks/>
          </p:cNvSpPr>
          <p:nvPr/>
        </p:nvSpPr>
        <p:spPr>
          <a:xfrm>
            <a:off x="609600" y="2126034"/>
            <a:ext cx="9501963" cy="223445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236538" indent="-225425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SzPct val="86000"/>
              <a:buFont typeface="Arial" panose="020B0604020202020204" pitchFamily="34" charset="0"/>
              <a:buChar char="•"/>
              <a:tabLst/>
              <a:defRPr sz="2800" b="0" i="0" kern="1200">
                <a:solidFill>
                  <a:schemeClr val="accent1"/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SzPct val="86000"/>
              <a:buFont typeface="Arial" panose="020B0604020202020204" pitchFamily="34" charset="0"/>
              <a:buChar char="•"/>
              <a:defRPr sz="2400" b="0" i="0" kern="1200">
                <a:solidFill>
                  <a:schemeClr val="accent1"/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SzPct val="86000"/>
              <a:buFont typeface="Arial" panose="020B0604020202020204" pitchFamily="34" charset="0"/>
              <a:buChar char="•"/>
              <a:defRPr sz="2000" b="0" i="0" kern="1200">
                <a:solidFill>
                  <a:schemeClr val="accent1"/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SzPct val="86000"/>
              <a:buFont typeface="Arial" panose="020B0604020202020204" pitchFamily="34" charset="0"/>
              <a:buChar char="•"/>
              <a:defRPr sz="1800" b="0" i="0" kern="1200">
                <a:solidFill>
                  <a:schemeClr val="accent1"/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SzPct val="86000"/>
              <a:buFont typeface="Arial" panose="020B0604020202020204" pitchFamily="34" charset="0"/>
              <a:buChar char="•"/>
              <a:defRPr sz="1800" b="0" i="0" kern="1200">
                <a:solidFill>
                  <a:schemeClr val="accent1"/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8800">
                <a:solidFill>
                  <a:schemeClr val="bg1"/>
                </a:solidFill>
                <a:latin typeface="Aptos Light" panose="020B0004020202020204" pitchFamily="34" charset="0"/>
                <a:cs typeface="+mj-cs"/>
              </a:rPr>
              <a:t>Can people handle </a:t>
            </a:r>
            <a:br>
              <a:rPr lang="en-US" sz="8800">
                <a:solidFill>
                  <a:schemeClr val="bg1"/>
                </a:solidFill>
                <a:latin typeface="Aptos Light" panose="020B0004020202020204" pitchFamily="34" charset="0"/>
                <a:cs typeface="+mj-cs"/>
              </a:rPr>
            </a:br>
            <a:r>
              <a:rPr lang="en-US" sz="8800">
                <a:solidFill>
                  <a:schemeClr val="bg1"/>
                </a:solidFill>
                <a:latin typeface="Aptos Light" panose="020B0004020202020204" pitchFamily="34" charset="0"/>
                <a:cs typeface="+mj-cs"/>
              </a:rPr>
              <a:t>all that choice?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13D5123-68D0-C237-F5B2-A2734B74F4AB}"/>
              </a:ext>
            </a:extLst>
          </p:cNvPr>
          <p:cNvSpPr txBox="1"/>
          <p:nvPr/>
        </p:nvSpPr>
        <p:spPr>
          <a:xfrm>
            <a:off x="609600" y="564634"/>
            <a:ext cx="360089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>
                <a:solidFill>
                  <a:schemeClr val="bg1"/>
                </a:solidFill>
                <a:latin typeface="Aptos" panose="020B0004020202020204" pitchFamily="34" charset="0"/>
                <a:ea typeface="CENTENESANS-MEDIUM" panose="02000503000000020004" pitchFamily="2" charset="77"/>
                <a:cs typeface="+mj-cs"/>
              </a:rPr>
              <a:t>ICHRAs MAKE PLANS PERSONAL</a:t>
            </a:r>
          </a:p>
          <a:p>
            <a:endParaRPr lang="en-US" b="1">
              <a:solidFill>
                <a:schemeClr val="bg1"/>
              </a:solidFill>
              <a:latin typeface="Aptos" panose="020B0004020202020204" pitchFamily="34" charset="0"/>
              <a:ea typeface="CENTENESANS-MEDIUM" panose="02000503000000020004" pitchFamily="2" charset="77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3074156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B56BAC4-CBB0-86EB-C25B-5B666A2755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2E9CBF-802E-B207-C72F-5E7BF7A79C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377E2-3ACC-BC43-A7D4-336EBCC7B678}" type="slidenum">
              <a:rPr lang="en-US" smtClean="0"/>
              <a:pPr/>
              <a:t>16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AD72700-1DFD-7147-E15E-CFA24D32E5D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alphaModFix amt="8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9246" y="-38425"/>
            <a:ext cx="12301560" cy="6915038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534D4770-8EBF-EB1B-059A-C1D65A5C70E4}"/>
              </a:ext>
            </a:extLst>
          </p:cNvPr>
          <p:cNvSpPr/>
          <p:nvPr/>
        </p:nvSpPr>
        <p:spPr>
          <a:xfrm>
            <a:off x="4534786" y="1796902"/>
            <a:ext cx="3189768" cy="3189768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270000" sx="126000" sy="126000" algn="ctr" rotWithShape="0">
              <a:prstClr val="black">
                <a:alpha val="32688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600">
                <a:solidFill>
                  <a:schemeClr val="tx2"/>
                </a:solidFill>
                <a:latin typeface="Aptos Light" panose="020B0004020202020204" pitchFamily="34" charset="0"/>
                <a:ea typeface="CENTENESANS-LIGHT" pitchFamily="2" charset="77"/>
              </a:rPr>
              <a:t> Yes.</a:t>
            </a:r>
            <a:endParaRPr lang="en-US" sz="9600">
              <a:solidFill>
                <a:schemeClr val="tx2"/>
              </a:solidFill>
              <a:latin typeface="Aptos" panose="020B0004020202020204" pitchFamily="34" charset="0"/>
              <a:ea typeface="CENTENESANS-REG" panose="02000503000000020004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70334359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62B963-8CD8-D5E8-5100-426A52D038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C8F6AC3-A056-420C-F038-0E27D1970F80}"/>
              </a:ext>
            </a:extLst>
          </p:cNvPr>
          <p:cNvSpPr/>
          <p:nvPr/>
        </p:nvSpPr>
        <p:spPr>
          <a:xfrm>
            <a:off x="5178056" y="0"/>
            <a:ext cx="701394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95000"/>
                </a:schemeClr>
              </a:solidFill>
              <a:latin typeface="Aptos Light" panose="020B00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9A2104-9185-C704-87F1-7F7B574A89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377E2-3ACC-BC43-A7D4-336EBCC7B678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10" name=" 9">
            <a:extLst>
              <a:ext uri="{FF2B5EF4-FFF2-40B4-BE49-F238E27FC236}">
                <a16:creationId xmlns:a16="http://schemas.microsoft.com/office/drawing/2014/main" id="{64E6BADB-2DDD-A71F-2A7F-94AAB7620B20}"/>
              </a:ext>
            </a:extLst>
          </p:cNvPr>
          <p:cNvSpPr txBox="1">
            <a:spLocks/>
          </p:cNvSpPr>
          <p:nvPr/>
        </p:nvSpPr>
        <p:spPr>
          <a:xfrm>
            <a:off x="609600" y="1052146"/>
            <a:ext cx="4547191" cy="5025799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236538" indent="-225425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SzPct val="86000"/>
              <a:buFont typeface="Arial" panose="020B0604020202020204" pitchFamily="34" charset="0"/>
              <a:buChar char="•"/>
              <a:tabLst/>
              <a:defRPr sz="2800" b="0" i="0" kern="1200">
                <a:solidFill>
                  <a:schemeClr val="accent1"/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SzPct val="86000"/>
              <a:buFont typeface="Arial" panose="020B0604020202020204" pitchFamily="34" charset="0"/>
              <a:buChar char="•"/>
              <a:defRPr sz="2400" b="0" i="0" kern="1200">
                <a:solidFill>
                  <a:schemeClr val="accent1"/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SzPct val="86000"/>
              <a:buFont typeface="Arial" panose="020B0604020202020204" pitchFamily="34" charset="0"/>
              <a:buChar char="•"/>
              <a:defRPr sz="2000" b="0" i="0" kern="1200">
                <a:solidFill>
                  <a:schemeClr val="accent1"/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SzPct val="86000"/>
              <a:buFont typeface="Arial" panose="020B0604020202020204" pitchFamily="34" charset="0"/>
              <a:buChar char="•"/>
              <a:defRPr sz="1800" b="0" i="0" kern="1200">
                <a:solidFill>
                  <a:schemeClr val="accent1"/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SzPct val="86000"/>
              <a:buFont typeface="Arial" panose="020B0604020202020204" pitchFamily="34" charset="0"/>
              <a:buChar char="•"/>
              <a:defRPr sz="1800" b="0" i="0" kern="1200">
                <a:solidFill>
                  <a:schemeClr val="accent1"/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5800">
                <a:solidFill>
                  <a:schemeClr val="tx2"/>
                </a:solidFill>
                <a:latin typeface="Aptos Light" panose="020B0004020202020204" pitchFamily="34" charset="0"/>
                <a:cs typeface="+mj-cs"/>
              </a:rPr>
              <a:t>Only 56% </a:t>
            </a:r>
            <a:br>
              <a:rPr lang="en-US" sz="5800">
                <a:solidFill>
                  <a:schemeClr val="tx2"/>
                </a:solidFill>
                <a:latin typeface="Aptos Light" panose="020B0004020202020204" pitchFamily="34" charset="0"/>
                <a:cs typeface="+mj-cs"/>
              </a:rPr>
            </a:br>
            <a:r>
              <a:rPr lang="en-US" sz="5800">
                <a:solidFill>
                  <a:schemeClr val="tx2"/>
                </a:solidFill>
                <a:latin typeface="Aptos Light" panose="020B0004020202020204" pitchFamily="34" charset="0"/>
                <a:cs typeface="+mj-cs"/>
              </a:rPr>
              <a:t>of Small Businesses Offer Health Insurance 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5800">
              <a:solidFill>
                <a:schemeClr val="tx2"/>
              </a:solidFill>
              <a:latin typeface="Aptos Light" panose="020B0004020202020204" pitchFamily="34" charset="0"/>
              <a:cs typeface="+mj-cs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5800">
              <a:solidFill>
                <a:schemeClr val="tx2"/>
              </a:solidFill>
              <a:latin typeface="Aptos Light" panose="020B0004020202020204" pitchFamily="34" charset="0"/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CCFB2F4-1748-5DB4-5295-08EB9C5278B6}"/>
              </a:ext>
            </a:extLst>
          </p:cNvPr>
          <p:cNvSpPr txBox="1"/>
          <p:nvPr/>
        </p:nvSpPr>
        <p:spPr>
          <a:xfrm>
            <a:off x="609600" y="56463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>
                <a:latin typeface="Aptos" panose="020B0004020202020204" pitchFamily="34" charset="0"/>
                <a:ea typeface="CENTENESANS-MEDIUM" panose="02000503000000020004" pitchFamily="2" charset="77"/>
                <a:cs typeface="+mj-cs"/>
              </a:rPr>
              <a:t>PROBLEM</a:t>
            </a:r>
            <a:endParaRPr lang="en-US">
              <a:latin typeface="Aptos Light" panose="020B0004020202020204" pitchFamily="34" charset="0"/>
            </a:endParaRP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9FC4E841-6E27-054C-D381-8403B5FA0C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47907" y="1163960"/>
            <a:ext cx="5475767" cy="3884140"/>
          </a:xfrm>
        </p:spPr>
        <p:txBody>
          <a:bodyPr/>
          <a:lstStyle/>
          <a:p>
            <a:pPr marL="342900" indent="-342900">
              <a:spcBef>
                <a:spcPts val="2400"/>
              </a:spcBef>
            </a:pPr>
            <a:r>
              <a:rPr lang="en-US" sz="3200"/>
              <a:t>Plans are too expensive</a:t>
            </a:r>
          </a:p>
          <a:p>
            <a:pPr marL="342900" indent="-342900">
              <a:spcBef>
                <a:spcPts val="2400"/>
              </a:spcBef>
            </a:pPr>
            <a:r>
              <a:rPr lang="en-US" sz="3200"/>
              <a:t>Administration is too </a:t>
            </a:r>
            <a:br>
              <a:rPr lang="en-US" sz="3200"/>
            </a:br>
            <a:r>
              <a:rPr lang="en-US" sz="3200"/>
              <a:t>time intensive </a:t>
            </a:r>
          </a:p>
          <a:p>
            <a:pPr marL="0" indent="0">
              <a:spcBef>
                <a:spcPts val="2400"/>
              </a:spcBef>
              <a:buNone/>
            </a:pPr>
            <a:endParaRPr lang="en-US" sz="3200"/>
          </a:p>
          <a:p>
            <a:pPr marL="0" indent="0">
              <a:spcBef>
                <a:spcPts val="2400"/>
              </a:spcBef>
              <a:buNone/>
            </a:pPr>
            <a:endParaRPr lang="en-US" sz="3200"/>
          </a:p>
          <a:p>
            <a:pPr marL="342900" indent="-342900">
              <a:lnSpc>
                <a:spcPct val="85000"/>
              </a:lnSpc>
              <a:spcBef>
                <a:spcPts val="2400"/>
              </a:spcBef>
            </a:pPr>
            <a:endParaRPr lang="en-US" sz="3200"/>
          </a:p>
        </p:txBody>
      </p:sp>
      <p:sp>
        <p:nvSpPr>
          <p:cNvPr id="2" name="Triangle 1">
            <a:extLst>
              <a:ext uri="{FF2B5EF4-FFF2-40B4-BE49-F238E27FC236}">
                <a16:creationId xmlns:a16="http://schemas.microsoft.com/office/drawing/2014/main" id="{79664091-A8CA-C96C-E1E0-EA31BEF7E8CA}"/>
              </a:ext>
            </a:extLst>
          </p:cNvPr>
          <p:cNvSpPr/>
          <p:nvPr/>
        </p:nvSpPr>
        <p:spPr>
          <a:xfrm rot="5400000">
            <a:off x="4744778" y="1081860"/>
            <a:ext cx="1057946" cy="47846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atin typeface="Aptos Light" panose="020B00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4138911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B56BAC4-CBB0-86EB-C25B-5B666A2755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>
            <a:extLst>
              <a:ext uri="{FF2B5EF4-FFF2-40B4-BE49-F238E27FC236}">
                <a16:creationId xmlns:a16="http://schemas.microsoft.com/office/drawing/2014/main" id="{2312CF9C-F7E3-25E3-51A6-639241459FC0}"/>
              </a:ext>
            </a:extLst>
          </p:cNvPr>
          <p:cNvSpPr/>
          <p:nvPr/>
        </p:nvSpPr>
        <p:spPr>
          <a:xfrm>
            <a:off x="8484781" y="5635255"/>
            <a:ext cx="2360428" cy="797442"/>
          </a:xfrm>
          <a:prstGeom prst="ellipse">
            <a:avLst/>
          </a:prstGeom>
          <a:solidFill>
            <a:schemeClr val="accent6">
              <a:alpha val="42000"/>
            </a:schemeClr>
          </a:solidFill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ptos Light" panose="020B00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2E9CBF-802E-B207-C72F-5E7BF7A79C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377E2-3ACC-BC43-A7D4-336EBCC7B678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10" name=" 9">
            <a:extLst>
              <a:ext uri="{FF2B5EF4-FFF2-40B4-BE49-F238E27FC236}">
                <a16:creationId xmlns:a16="http://schemas.microsoft.com/office/drawing/2014/main" id="{848890D4-35F0-916F-16CA-891A7F58335F}"/>
              </a:ext>
            </a:extLst>
          </p:cNvPr>
          <p:cNvSpPr txBox="1">
            <a:spLocks/>
          </p:cNvSpPr>
          <p:nvPr/>
        </p:nvSpPr>
        <p:spPr>
          <a:xfrm>
            <a:off x="609600" y="1052146"/>
            <a:ext cx="6477000" cy="1505733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236538" indent="-225425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SzPct val="86000"/>
              <a:buFont typeface="Arial" panose="020B0604020202020204" pitchFamily="34" charset="0"/>
              <a:buChar char="•"/>
              <a:tabLst/>
              <a:defRPr sz="2800" b="0" i="0" kern="1200">
                <a:solidFill>
                  <a:schemeClr val="accent1"/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SzPct val="86000"/>
              <a:buFont typeface="Arial" panose="020B0604020202020204" pitchFamily="34" charset="0"/>
              <a:buChar char="•"/>
              <a:defRPr sz="2400" b="0" i="0" kern="1200">
                <a:solidFill>
                  <a:schemeClr val="accent1"/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SzPct val="86000"/>
              <a:buFont typeface="Arial" panose="020B0604020202020204" pitchFamily="34" charset="0"/>
              <a:buChar char="•"/>
              <a:defRPr sz="2000" b="0" i="0" kern="1200">
                <a:solidFill>
                  <a:schemeClr val="accent1"/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SzPct val="86000"/>
              <a:buFont typeface="Arial" panose="020B0604020202020204" pitchFamily="34" charset="0"/>
              <a:buChar char="•"/>
              <a:defRPr sz="1800" b="0" i="0" kern="1200">
                <a:solidFill>
                  <a:schemeClr val="accent1"/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SzPct val="86000"/>
              <a:buFont typeface="Arial" panose="020B0604020202020204" pitchFamily="34" charset="0"/>
              <a:buChar char="•"/>
              <a:defRPr sz="1800" b="0" i="0" kern="1200">
                <a:solidFill>
                  <a:schemeClr val="accent1"/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6000">
                <a:solidFill>
                  <a:schemeClr val="bg1"/>
                </a:solidFill>
                <a:latin typeface="Aptos Light" panose="020B0004020202020204" pitchFamily="34" charset="0"/>
                <a:cs typeface="+mj-cs"/>
              </a:rPr>
              <a:t>ICHRAs Make Coverage Possible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13D5123-68D0-C237-F5B2-A2734B74F4AB}"/>
              </a:ext>
            </a:extLst>
          </p:cNvPr>
          <p:cNvSpPr txBox="1"/>
          <p:nvPr/>
        </p:nvSpPr>
        <p:spPr>
          <a:xfrm>
            <a:off x="609600" y="564634"/>
            <a:ext cx="360089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>
                <a:solidFill>
                  <a:schemeClr val="bg1"/>
                </a:solidFill>
                <a:latin typeface="Aptos" panose="020B0004020202020204" pitchFamily="34" charset="0"/>
                <a:ea typeface="CENTENESANS-MEDIUM" panose="02000503000000020004" pitchFamily="2" charset="77"/>
                <a:cs typeface="+mj-cs"/>
              </a:rPr>
              <a:t>WHY ICHRAs</a:t>
            </a:r>
            <a:endParaRPr lang="en-US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9C628589-344D-CA88-63C7-2C09188E7C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6568" y="2982127"/>
            <a:ext cx="4784651" cy="3446328"/>
          </a:xfrm>
        </p:spPr>
        <p:txBody>
          <a:bodyPr/>
          <a:lstStyle/>
          <a:p>
            <a:pPr marL="342900" indent="-342900">
              <a:spcBef>
                <a:spcPts val="2400"/>
              </a:spcBef>
              <a:buClr>
                <a:schemeClr val="bg1"/>
              </a:buClr>
            </a:pPr>
            <a:r>
              <a:rPr lang="en-US" sz="2600" b="1">
                <a:solidFill>
                  <a:schemeClr val="bg1"/>
                </a:solidFill>
                <a:latin typeface="Aptos" panose="020B0004020202020204" pitchFamily="34" charset="0"/>
                <a:ea typeface="CENTENESANS-MEDIUM" panose="02000503000000020004" pitchFamily="2" charset="77"/>
              </a:rPr>
              <a:t>More Predictable </a:t>
            </a:r>
            <a:br>
              <a:rPr lang="en-US" sz="2600" b="1">
                <a:solidFill>
                  <a:schemeClr val="bg1"/>
                </a:solidFill>
                <a:latin typeface="Aptos" panose="020B0004020202020204" pitchFamily="34" charset="0"/>
                <a:ea typeface="CENTENESANS-MEDIUM" panose="02000503000000020004" pitchFamily="2" charset="77"/>
              </a:rPr>
            </a:br>
            <a:r>
              <a:rPr lang="en-US" sz="2600" b="1">
                <a:solidFill>
                  <a:schemeClr val="bg1"/>
                </a:solidFill>
                <a:latin typeface="Aptos" panose="020B0004020202020204" pitchFamily="34" charset="0"/>
                <a:ea typeface="CENTENESANS-MEDIUM" panose="02000503000000020004" pitchFamily="2" charset="77"/>
              </a:rPr>
              <a:t>Expenses</a:t>
            </a:r>
          </a:p>
          <a:p>
            <a:pPr marL="342900" indent="-342900">
              <a:spcBef>
                <a:spcPts val="2400"/>
              </a:spcBef>
              <a:buClr>
                <a:schemeClr val="bg1"/>
              </a:buClr>
            </a:pPr>
            <a:r>
              <a:rPr lang="en-US" sz="2600" b="1">
                <a:solidFill>
                  <a:schemeClr val="bg1"/>
                </a:solidFill>
                <a:latin typeface="Aptos" panose="020B0004020202020204" pitchFamily="34" charset="0"/>
                <a:ea typeface="CENTENESANS-MEDIUM" panose="02000503000000020004" pitchFamily="2" charset="77"/>
              </a:rPr>
              <a:t>Potential for More </a:t>
            </a:r>
            <a:br>
              <a:rPr lang="en-US" sz="2600" b="1">
                <a:solidFill>
                  <a:schemeClr val="bg1"/>
                </a:solidFill>
                <a:latin typeface="Aptos" panose="020B0004020202020204" pitchFamily="34" charset="0"/>
                <a:ea typeface="CENTENESANS-MEDIUM" panose="02000503000000020004" pitchFamily="2" charset="77"/>
              </a:rPr>
            </a:br>
            <a:r>
              <a:rPr lang="en-US" sz="2600" b="1">
                <a:solidFill>
                  <a:schemeClr val="bg1"/>
                </a:solidFill>
                <a:latin typeface="Aptos" panose="020B0004020202020204" pitchFamily="34" charset="0"/>
                <a:ea typeface="CENTENESANS-MEDIUM" panose="02000503000000020004" pitchFamily="2" charset="77"/>
              </a:rPr>
              <a:t>Affordable Plans</a:t>
            </a:r>
          </a:p>
          <a:p>
            <a:pPr marL="342900" indent="-342900">
              <a:spcBef>
                <a:spcPts val="2400"/>
              </a:spcBef>
              <a:buClr>
                <a:schemeClr val="bg1"/>
              </a:buClr>
            </a:pPr>
            <a:r>
              <a:rPr lang="en-US" sz="2600" b="1">
                <a:solidFill>
                  <a:schemeClr val="bg1"/>
                </a:solidFill>
                <a:latin typeface="Aptos" panose="020B0004020202020204" pitchFamily="34" charset="0"/>
                <a:ea typeface="CENTENESANS-MEDIUM" panose="02000503000000020004" pitchFamily="2" charset="77"/>
              </a:rPr>
              <a:t>Less Hands-On Administration</a:t>
            </a:r>
          </a:p>
          <a:p>
            <a:pPr marL="0" indent="0">
              <a:spcBef>
                <a:spcPts val="2400"/>
              </a:spcBef>
              <a:buClr>
                <a:schemeClr val="bg1"/>
              </a:buClr>
              <a:buNone/>
            </a:pPr>
            <a:endParaRPr lang="en-US" sz="2600" b="1">
              <a:solidFill>
                <a:schemeClr val="bg1"/>
              </a:solidFill>
              <a:latin typeface="Aptos" panose="020B0004020202020204" pitchFamily="34" charset="0"/>
              <a:ea typeface="CENTENESANS-MEDIUM" panose="02000503000000020004" pitchFamily="2" charset="77"/>
            </a:endParaRPr>
          </a:p>
        </p:txBody>
      </p:sp>
      <p:pic>
        <p:nvPicPr>
          <p:cNvPr id="7" name="Picture 6" descr="A person holding a key to a lock&#10;&#10;Description automatically generated">
            <a:extLst>
              <a:ext uri="{FF2B5EF4-FFF2-40B4-BE49-F238E27FC236}">
                <a16:creationId xmlns:a16="http://schemas.microsoft.com/office/drawing/2014/main" id="{5317E9CE-EA83-6108-4571-043E9ACA053D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93508" y="520995"/>
            <a:ext cx="7011412" cy="6134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98898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1AA7C4-6349-5B79-50FD-EA03F70978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549C85-1CE8-4BF9-99EF-8297F8BF61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377E2-3ACC-BC43-A7D4-336EBCC7B678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10" name=" 9">
            <a:extLst>
              <a:ext uri="{FF2B5EF4-FFF2-40B4-BE49-F238E27FC236}">
                <a16:creationId xmlns:a16="http://schemas.microsoft.com/office/drawing/2014/main" id="{F520AB93-D3E4-DEB2-3355-95F628C65497}"/>
              </a:ext>
            </a:extLst>
          </p:cNvPr>
          <p:cNvSpPr txBox="1">
            <a:spLocks/>
          </p:cNvSpPr>
          <p:nvPr/>
        </p:nvSpPr>
        <p:spPr>
          <a:xfrm>
            <a:off x="609600" y="1052146"/>
            <a:ext cx="8949070" cy="1604285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236538" indent="-225425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SzPct val="86000"/>
              <a:buFont typeface="Arial" panose="020B0604020202020204" pitchFamily="34" charset="0"/>
              <a:buChar char="•"/>
              <a:tabLst/>
              <a:defRPr sz="2800" b="0" i="0" kern="1200">
                <a:solidFill>
                  <a:schemeClr val="accent1"/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SzPct val="86000"/>
              <a:buFont typeface="Arial" panose="020B0604020202020204" pitchFamily="34" charset="0"/>
              <a:buChar char="•"/>
              <a:defRPr sz="2400" b="0" i="0" kern="1200">
                <a:solidFill>
                  <a:schemeClr val="accent1"/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SzPct val="86000"/>
              <a:buFont typeface="Arial" panose="020B0604020202020204" pitchFamily="34" charset="0"/>
              <a:buChar char="•"/>
              <a:defRPr sz="2000" b="0" i="0" kern="1200">
                <a:solidFill>
                  <a:schemeClr val="accent1"/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SzPct val="86000"/>
              <a:buFont typeface="Arial" panose="020B0604020202020204" pitchFamily="34" charset="0"/>
              <a:buChar char="•"/>
              <a:defRPr sz="1800" b="0" i="0" kern="1200">
                <a:solidFill>
                  <a:schemeClr val="accent1"/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SzPct val="86000"/>
              <a:buFont typeface="Arial" panose="020B0604020202020204" pitchFamily="34" charset="0"/>
              <a:buChar char="•"/>
              <a:defRPr sz="1800" b="0" i="0" kern="1200">
                <a:solidFill>
                  <a:schemeClr val="accent1"/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5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6000">
                <a:solidFill>
                  <a:schemeClr val="tx2"/>
                </a:solidFill>
                <a:latin typeface="Aptos Light" panose="020B0004020202020204" pitchFamily="34" charset="0"/>
                <a:cs typeface="+mj-cs"/>
              </a:rPr>
              <a:t>By the Numbers</a:t>
            </a:r>
          </a:p>
          <a:p>
            <a:pPr marL="0" indent="0">
              <a:lnSpc>
                <a:spcPct val="85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6000">
              <a:solidFill>
                <a:schemeClr val="tx2"/>
              </a:solidFill>
              <a:latin typeface="Aptos Light" panose="020B0004020202020204" pitchFamily="34" charset="0"/>
              <a:cs typeface="+mj-cs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0BA813D8-9B75-DA5B-7F2D-D63D60551B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480" y="2663152"/>
            <a:ext cx="2912753" cy="3169457"/>
          </a:xfrm>
        </p:spPr>
        <p:txBody>
          <a:bodyPr/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0">
                <a:solidFill>
                  <a:schemeClr val="tx2"/>
                </a:solidFill>
                <a:cs typeface="+mj-cs"/>
              </a:rPr>
              <a:t>  83</a:t>
            </a:r>
            <a:r>
              <a:rPr lang="en-US" sz="9600" baseline="30000">
                <a:solidFill>
                  <a:schemeClr val="tx2"/>
                </a:solidFill>
                <a:cs typeface="+mj-cs"/>
              </a:rPr>
              <a:t>% </a:t>
            </a:r>
          </a:p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tx2"/>
                </a:solidFill>
                <a:latin typeface="Aptos" panose="020B0004020202020204" pitchFamily="34" charset="0"/>
                <a:ea typeface="CENTENESANS-MEDIUM" panose="02000503000000020004" pitchFamily="2" charset="77"/>
                <a:cs typeface="+mj-cs"/>
              </a:rPr>
              <a:t>FIRST-TIME COVERAGE</a:t>
            </a:r>
          </a:p>
          <a:p>
            <a:pPr marL="11113" indent="0" algn="ctr">
              <a:buNone/>
            </a:pPr>
            <a:br>
              <a:rPr lang="en-US" sz="1600"/>
            </a:br>
            <a:r>
              <a:rPr lang="en-US" sz="1600"/>
              <a:t>83% of employers who now </a:t>
            </a:r>
            <a:br>
              <a:rPr lang="en-US" sz="1600"/>
            </a:br>
            <a:r>
              <a:rPr lang="en-US" sz="1600"/>
              <a:t>offer an ICHRA (or similar </a:t>
            </a:r>
            <a:br>
              <a:rPr lang="en-US" sz="1600"/>
            </a:br>
            <a:r>
              <a:rPr lang="en-US" sz="1600"/>
              <a:t>QSEHRA) never provided health insurance before.</a:t>
            </a:r>
            <a:r>
              <a:rPr lang="en-US" sz="1200" baseline="30000"/>
              <a:t>1</a:t>
            </a:r>
          </a:p>
          <a:p>
            <a:pPr algn="ctr">
              <a:lnSpc>
                <a:spcPct val="80000"/>
              </a:lnSpc>
            </a:pPr>
            <a:endParaRPr lang="en-US" sz="160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57429F78-E4A0-25EF-B039-29BC1618FFE7}"/>
              </a:ext>
            </a:extLst>
          </p:cNvPr>
          <p:cNvGrpSpPr/>
          <p:nvPr/>
        </p:nvGrpSpPr>
        <p:grpSpPr>
          <a:xfrm>
            <a:off x="4396563" y="2705682"/>
            <a:ext cx="2993065" cy="3327065"/>
            <a:chOff x="4396563" y="2705682"/>
            <a:chExt cx="2993065" cy="3327065"/>
          </a:xfrm>
        </p:grpSpPr>
        <p:sp>
          <p:nvSpPr>
            <p:cNvPr id="7" name="Content Placeholder 2">
              <a:extLst>
                <a:ext uri="{FF2B5EF4-FFF2-40B4-BE49-F238E27FC236}">
                  <a16:creationId xmlns:a16="http://schemas.microsoft.com/office/drawing/2014/main" id="{8A9CB0BD-168D-E787-3ABC-35D0F5F57005}"/>
                </a:ext>
              </a:extLst>
            </p:cNvPr>
            <p:cNvSpPr txBox="1">
              <a:spLocks/>
            </p:cNvSpPr>
            <p:nvPr/>
          </p:nvSpPr>
          <p:spPr>
            <a:xfrm>
              <a:off x="4396563" y="2705682"/>
              <a:ext cx="2993065" cy="3327065"/>
            </a:xfrm>
            <a:prstGeom prst="rect">
              <a:avLst/>
            </a:prstGeom>
          </p:spPr>
          <p:txBody>
            <a:bodyPr vert="horz" wrap="square" lIns="0" tIns="0" rIns="0" bIns="0" rtlCol="0" anchor="t" anchorCtr="0">
              <a:spAutoFit/>
            </a:bodyPr>
            <a:lstStyle>
              <a:lvl1pPr marL="236538" indent="-225425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tx2"/>
                </a:buClr>
                <a:buSzPct val="86000"/>
                <a:buFont typeface="Arial" panose="020B0604020202020204" pitchFamily="34" charset="0"/>
                <a:buChar char="•"/>
                <a:tabLst/>
                <a:defRPr sz="2800" b="0" i="0" kern="1200">
                  <a:solidFill>
                    <a:schemeClr val="accent1"/>
                  </a:solidFill>
                  <a:latin typeface="CENTENESANS-LIGHT" pitchFamily="2" charset="77"/>
                  <a:ea typeface="CENTENESANS-LIGHT" pitchFamily="2" charset="77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tx2"/>
                </a:buClr>
                <a:buSzPct val="86000"/>
                <a:buFont typeface="Arial" panose="020B0604020202020204" pitchFamily="34" charset="0"/>
                <a:buChar char="•"/>
                <a:defRPr sz="2400" b="0" i="0" kern="1200">
                  <a:solidFill>
                    <a:schemeClr val="accent1"/>
                  </a:solidFill>
                  <a:latin typeface="CENTENESANS-LIGHT" pitchFamily="2" charset="77"/>
                  <a:ea typeface="CENTENESANS-LIGHT" pitchFamily="2" charset="77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tx2"/>
                </a:buClr>
                <a:buSzPct val="86000"/>
                <a:buFont typeface="Arial" panose="020B0604020202020204" pitchFamily="34" charset="0"/>
                <a:buChar char="•"/>
                <a:defRPr sz="2000" b="0" i="0" kern="1200">
                  <a:solidFill>
                    <a:schemeClr val="accent1"/>
                  </a:solidFill>
                  <a:latin typeface="CENTENESANS-LIGHT" pitchFamily="2" charset="77"/>
                  <a:ea typeface="CENTENESANS-LIGHT" pitchFamily="2" charset="77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tx2"/>
                </a:buClr>
                <a:buSzPct val="86000"/>
                <a:buFont typeface="Arial" panose="020B0604020202020204" pitchFamily="34" charset="0"/>
                <a:buChar char="•"/>
                <a:defRPr sz="1800" b="0" i="0" kern="1200">
                  <a:solidFill>
                    <a:schemeClr val="accent1"/>
                  </a:solidFill>
                  <a:latin typeface="CENTENESANS-LIGHT" pitchFamily="2" charset="77"/>
                  <a:ea typeface="CENTENESANS-LIGHT" pitchFamily="2" charset="77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tx2"/>
                </a:buClr>
                <a:buSzPct val="86000"/>
                <a:buFont typeface="Arial" panose="020B0604020202020204" pitchFamily="34" charset="0"/>
                <a:buChar char="•"/>
                <a:defRPr sz="1800" b="0" i="0" kern="1200">
                  <a:solidFill>
                    <a:schemeClr val="accent1"/>
                  </a:solidFill>
                  <a:latin typeface="CENTENESANS-LIGHT" pitchFamily="2" charset="77"/>
                  <a:ea typeface="CENTENESANS-LIGHT" pitchFamily="2" charset="77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8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en-US" sz="11000">
                  <a:solidFill>
                    <a:schemeClr val="tx2"/>
                  </a:solidFill>
                  <a:latin typeface="Aptos Light" panose="020B0004020202020204" pitchFamily="34" charset="0"/>
                  <a:cs typeface="+mj-cs"/>
                </a:rPr>
                <a:t>  29</a:t>
              </a:r>
              <a:r>
                <a:rPr lang="en-US" sz="9600" baseline="30000">
                  <a:solidFill>
                    <a:schemeClr val="tx2"/>
                  </a:solidFill>
                  <a:latin typeface="Aptos Light" panose="020B0004020202020204" pitchFamily="34" charset="0"/>
                  <a:cs typeface="+mj-cs"/>
                </a:rPr>
                <a:t>%</a:t>
              </a:r>
            </a:p>
            <a:p>
              <a:pPr marL="0" indent="0" algn="ctr">
                <a:lnSpc>
                  <a:spcPct val="8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en-US" sz="2000" b="1">
                  <a:solidFill>
                    <a:schemeClr val="tx2"/>
                  </a:solidFill>
                  <a:latin typeface="Aptos" panose="020B0004020202020204" pitchFamily="34" charset="0"/>
                  <a:ea typeface="CENTENESANS-MEDIUM" panose="02000503000000020004" pitchFamily="2" charset="77"/>
                  <a:cs typeface="+mj-cs"/>
                </a:rPr>
                <a:t>GROWTH</a:t>
              </a:r>
            </a:p>
            <a:p>
              <a:pPr marL="11113" indent="0" algn="ctr">
                <a:buNone/>
              </a:pPr>
              <a:br>
                <a:rPr lang="en-US" sz="1600">
                  <a:latin typeface="Aptos Light" panose="020B0004020202020204" pitchFamily="34" charset="0"/>
                </a:rPr>
              </a:br>
              <a:r>
                <a:rPr lang="en-US" sz="1600">
                  <a:latin typeface="Aptos Light" panose="020B0004020202020204" pitchFamily="34" charset="0"/>
                </a:rPr>
                <a:t>The number of businesses</a:t>
              </a:r>
              <a:br>
                <a:rPr lang="en-US" sz="1600">
                  <a:latin typeface="Aptos Light" panose="020B0004020202020204" pitchFamily="34" charset="0"/>
                </a:rPr>
              </a:br>
              <a:r>
                <a:rPr lang="en-US" sz="1600">
                  <a:latin typeface="Aptos Light" panose="020B0004020202020204" pitchFamily="34" charset="0"/>
                </a:rPr>
                <a:t> offering ICHRAs grew 29%</a:t>
              </a:r>
              <a:br>
                <a:rPr lang="en-US" sz="1600">
                  <a:latin typeface="Aptos Light" panose="020B0004020202020204" pitchFamily="34" charset="0"/>
                </a:rPr>
              </a:br>
              <a:r>
                <a:rPr lang="en-US" sz="1600">
                  <a:latin typeface="Aptos Light" panose="020B0004020202020204" pitchFamily="34" charset="0"/>
                </a:rPr>
                <a:t> from 2023-2024.</a:t>
              </a:r>
              <a:r>
                <a:rPr lang="en-US" sz="1600" baseline="30000">
                  <a:latin typeface="Aptos Light" panose="020B0004020202020204" pitchFamily="34" charset="0"/>
                </a:rPr>
                <a:t>2</a:t>
              </a:r>
            </a:p>
            <a:p>
              <a:pPr marL="11113" indent="0" algn="ctr">
                <a:lnSpc>
                  <a:spcPct val="80000"/>
                </a:lnSpc>
                <a:buFont typeface="Arial" panose="020B0604020202020204" pitchFamily="34" charset="0"/>
                <a:buNone/>
              </a:pPr>
              <a:endParaRPr lang="en-US" sz="1800">
                <a:latin typeface="Aptos Light" panose="020B0004020202020204" pitchFamily="34" charset="0"/>
              </a:endParaRPr>
            </a:p>
            <a:p>
              <a:pPr algn="ctr">
                <a:lnSpc>
                  <a:spcPct val="80000"/>
                </a:lnSpc>
              </a:pPr>
              <a:endParaRPr lang="en-US" sz="1600">
                <a:latin typeface="Aptos Light" panose="020B0004020202020204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4EDA613B-06CF-B90D-9C88-E9EA1AC538DE}"/>
                </a:ext>
              </a:extLst>
            </p:cNvPr>
            <p:cNvSpPr txBox="1"/>
            <p:nvPr/>
          </p:nvSpPr>
          <p:spPr>
            <a:xfrm>
              <a:off x="4409855" y="2732567"/>
              <a:ext cx="991486" cy="110799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6600">
                  <a:solidFill>
                    <a:schemeClr val="tx2"/>
                  </a:solidFill>
                  <a:latin typeface="Aptos Light" panose="020B0004020202020204" pitchFamily="34" charset="0"/>
                  <a:ea typeface="CENTENESANS-LIGHT" pitchFamily="2" charset="77"/>
                  <a:cs typeface="+mj-cs"/>
                </a:rPr>
                <a:t> +  </a:t>
              </a:r>
            </a:p>
          </p:txBody>
        </p:sp>
      </p:grp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AAB6490D-B087-AA41-3F16-393702F9C0A9}"/>
              </a:ext>
            </a:extLst>
          </p:cNvPr>
          <p:cNvSpPr txBox="1">
            <a:spLocks/>
          </p:cNvSpPr>
          <p:nvPr/>
        </p:nvSpPr>
        <p:spPr>
          <a:xfrm>
            <a:off x="8151628" y="2705682"/>
            <a:ext cx="2993065" cy="3898503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236538" indent="-225425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SzPct val="86000"/>
              <a:buFont typeface="Arial" panose="020B0604020202020204" pitchFamily="34" charset="0"/>
              <a:buChar char="•"/>
              <a:tabLst/>
              <a:defRPr sz="2800" b="0" i="0" kern="1200">
                <a:solidFill>
                  <a:schemeClr val="accent1"/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SzPct val="86000"/>
              <a:buFont typeface="Arial" panose="020B0604020202020204" pitchFamily="34" charset="0"/>
              <a:buChar char="•"/>
              <a:defRPr sz="2400" b="0" i="0" kern="1200">
                <a:solidFill>
                  <a:schemeClr val="accent1"/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SzPct val="86000"/>
              <a:buFont typeface="Arial" panose="020B0604020202020204" pitchFamily="34" charset="0"/>
              <a:buChar char="•"/>
              <a:defRPr sz="2000" b="0" i="0" kern="1200">
                <a:solidFill>
                  <a:schemeClr val="accent1"/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SzPct val="86000"/>
              <a:buFont typeface="Arial" panose="020B0604020202020204" pitchFamily="34" charset="0"/>
              <a:buChar char="•"/>
              <a:defRPr sz="1800" b="0" i="0" kern="1200">
                <a:solidFill>
                  <a:schemeClr val="accent1"/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SzPct val="86000"/>
              <a:buFont typeface="Arial" panose="020B0604020202020204" pitchFamily="34" charset="0"/>
              <a:buChar char="•"/>
              <a:defRPr sz="1800" b="0" i="0" kern="1200">
                <a:solidFill>
                  <a:schemeClr val="accent1"/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1000">
                <a:solidFill>
                  <a:schemeClr val="tx2"/>
                </a:solidFill>
                <a:latin typeface="Aptos Light" panose="020B0004020202020204" pitchFamily="34" charset="0"/>
                <a:cs typeface="+mj-cs"/>
              </a:rPr>
              <a:t>  94</a:t>
            </a:r>
            <a:r>
              <a:rPr lang="en-US" sz="9600" baseline="30000">
                <a:solidFill>
                  <a:schemeClr val="tx2"/>
                </a:solidFill>
                <a:latin typeface="Aptos Light" panose="020B0004020202020204" pitchFamily="34" charset="0"/>
                <a:cs typeface="+mj-cs"/>
              </a:rPr>
              <a:t>%</a:t>
            </a:r>
          </a:p>
          <a:p>
            <a:pPr marL="0" indent="0" algn="ctr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000" b="1">
                <a:solidFill>
                  <a:schemeClr val="tx2"/>
                </a:solidFill>
                <a:latin typeface="Aptos" panose="020B0004020202020204" pitchFamily="34" charset="0"/>
                <a:ea typeface="CENTENESANS-MEDIUM" panose="02000503000000020004" pitchFamily="2" charset="77"/>
                <a:cs typeface="+mj-cs"/>
              </a:rPr>
              <a:t>SATISFIED</a:t>
            </a:r>
          </a:p>
          <a:p>
            <a:pPr marL="11113" indent="0" algn="ctr">
              <a:buNone/>
            </a:pPr>
            <a:br>
              <a:rPr lang="en-US" sz="1600">
                <a:latin typeface="Aptos Light" panose="020B0004020202020204" pitchFamily="34" charset="0"/>
              </a:rPr>
            </a:br>
            <a:r>
              <a:rPr lang="en-US" sz="1600">
                <a:latin typeface="Aptos Light" panose="020B0004020202020204" pitchFamily="34" charset="0"/>
              </a:rPr>
              <a:t>94% of people surveyed were</a:t>
            </a:r>
            <a:br>
              <a:rPr lang="en-US" sz="1600">
                <a:latin typeface="Aptos Light" panose="020B0004020202020204" pitchFamily="34" charset="0"/>
              </a:rPr>
            </a:br>
            <a:r>
              <a:rPr lang="en-US" sz="1600">
                <a:latin typeface="Aptos Light" panose="020B0004020202020204" pitchFamily="34" charset="0"/>
              </a:rPr>
              <a:t> similarly satisfied or more </a:t>
            </a:r>
            <a:br>
              <a:rPr lang="en-US" sz="1600">
                <a:latin typeface="Aptos Light" panose="020B0004020202020204" pitchFamily="34" charset="0"/>
              </a:rPr>
            </a:br>
            <a:r>
              <a:rPr lang="en-US" sz="1600">
                <a:latin typeface="Aptos Light" panose="020B0004020202020204" pitchFamily="34" charset="0"/>
              </a:rPr>
              <a:t>satisfied with their insurance</a:t>
            </a:r>
            <a:br>
              <a:rPr lang="en-US" sz="1600">
                <a:latin typeface="Aptos Light" panose="020B0004020202020204" pitchFamily="34" charset="0"/>
              </a:rPr>
            </a:br>
            <a:r>
              <a:rPr lang="en-US" sz="1600">
                <a:latin typeface="Aptos Light" panose="020B0004020202020204" pitchFamily="34" charset="0"/>
              </a:rPr>
              <a:t> after moving to an ICHRA.</a:t>
            </a:r>
            <a:r>
              <a:rPr lang="en-US" sz="1600" baseline="30000">
                <a:latin typeface="Aptos Light" panose="020B0004020202020204" pitchFamily="34" charset="0"/>
              </a:rPr>
              <a:t>3</a:t>
            </a:r>
          </a:p>
          <a:p>
            <a:pPr marL="11113" indent="0" algn="ctr">
              <a:lnSpc>
                <a:spcPct val="80000"/>
              </a:lnSpc>
              <a:buFont typeface="Arial" panose="020B0604020202020204" pitchFamily="34" charset="0"/>
              <a:buNone/>
            </a:pPr>
            <a:endParaRPr lang="en-US" sz="1800">
              <a:latin typeface="Aptos Light" panose="020B0004020202020204" pitchFamily="34" charset="0"/>
            </a:endParaRPr>
          </a:p>
          <a:p>
            <a:pPr marL="11113" indent="0" algn="ctr">
              <a:lnSpc>
                <a:spcPct val="80000"/>
              </a:lnSpc>
              <a:buFont typeface="Arial" panose="020B0604020202020204" pitchFamily="34" charset="0"/>
              <a:buNone/>
            </a:pPr>
            <a:endParaRPr lang="en-US" sz="1800">
              <a:latin typeface="Aptos Light" panose="020B0004020202020204" pitchFamily="34" charset="0"/>
            </a:endParaRPr>
          </a:p>
          <a:p>
            <a:pPr algn="ctr">
              <a:lnSpc>
                <a:spcPct val="80000"/>
              </a:lnSpc>
            </a:pPr>
            <a:endParaRPr lang="en-US" sz="1600">
              <a:latin typeface="Aptos Light" panose="020B00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2AEB89D-E869-DB62-743A-A1D4DFE9CA37}"/>
              </a:ext>
            </a:extLst>
          </p:cNvPr>
          <p:cNvSpPr txBox="1"/>
          <p:nvPr/>
        </p:nvSpPr>
        <p:spPr>
          <a:xfrm>
            <a:off x="5682544" y="6432698"/>
            <a:ext cx="618630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i="1">
                <a:solidFill>
                  <a:srgbClr val="323132"/>
                </a:solidFill>
                <a:latin typeface="Aptos Light" panose="020B0004020202020204" pitchFamily="34" charset="0"/>
                <a:ea typeface="CENTENESANS-LIGHTITALIC" panose="02000503000000020004" pitchFamily="2" charset="77"/>
              </a:rPr>
              <a:t>1. Source: HRA Council - Growth Trends ICHRA &amp; QSEHRA  2 &amp; 3. Deft Research - 2024 Commercial Group and ICHRA Study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9B036100-3E31-D30C-D040-398AC41BF31E}"/>
              </a:ext>
            </a:extLst>
          </p:cNvPr>
          <p:cNvCxnSpPr/>
          <p:nvPr/>
        </p:nvCxnSpPr>
        <p:spPr>
          <a:xfrm>
            <a:off x="4157330" y="2721934"/>
            <a:ext cx="0" cy="2977116"/>
          </a:xfrm>
          <a:prstGeom prst="line">
            <a:avLst/>
          </a:prstGeom>
          <a:ln w="3175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29EDDF0-6A0B-D115-F11E-8E7984F29A56}"/>
              </a:ext>
            </a:extLst>
          </p:cNvPr>
          <p:cNvCxnSpPr/>
          <p:nvPr/>
        </p:nvCxnSpPr>
        <p:spPr>
          <a:xfrm>
            <a:off x="7924800" y="2721934"/>
            <a:ext cx="0" cy="2977116"/>
          </a:xfrm>
          <a:prstGeom prst="line">
            <a:avLst/>
          </a:prstGeom>
          <a:ln w="3175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748891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3E8E42-E4B3-FABF-621F-287D95531C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377E2-3ACC-BC43-A7D4-336EBCC7B678}" type="slidenum">
              <a:rPr lang="en-US" smtClean="0"/>
              <a:pPr/>
              <a:t>2</a:t>
            </a:fld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9D288C3-4E45-10D5-63BA-926CF502CE24}"/>
              </a:ext>
            </a:extLst>
          </p:cNvPr>
          <p:cNvGrpSpPr/>
          <p:nvPr/>
        </p:nvGrpSpPr>
        <p:grpSpPr>
          <a:xfrm>
            <a:off x="5818909" y="1628394"/>
            <a:ext cx="4439412" cy="4439412"/>
            <a:chOff x="5334000" y="1628394"/>
            <a:chExt cx="4439412" cy="4439412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B9318869-7AB6-E8BE-AFC2-59A867CB6EB5}"/>
                </a:ext>
              </a:extLst>
            </p:cNvPr>
            <p:cNvSpPr/>
            <p:nvPr/>
          </p:nvSpPr>
          <p:spPr>
            <a:xfrm>
              <a:off x="5334000" y="1628394"/>
              <a:ext cx="4439412" cy="4439412"/>
            </a:xfrm>
            <a:prstGeom prst="ellipse">
              <a:avLst/>
            </a:prstGeom>
            <a:solidFill>
              <a:schemeClr val="tx2">
                <a:lumMod val="20000"/>
                <a:lumOff val="80000"/>
                <a:alpha val="27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>
                  <a:latin typeface="Aptos Light" panose="020B0004020202020204" pitchFamily="34" charset="0"/>
                </a:rPr>
                <a:t>  </a:t>
              </a:r>
            </a:p>
          </p:txBody>
        </p:sp>
        <p:sp>
          <p:nvSpPr>
            <p:cNvPr id="5" name=" 4">
              <a:extLst>
                <a:ext uri="{FF2B5EF4-FFF2-40B4-BE49-F238E27FC236}">
                  <a16:creationId xmlns:a16="http://schemas.microsoft.com/office/drawing/2014/main" id="{D5D91229-F422-A7A6-2678-4043053CD49E}"/>
                </a:ext>
              </a:extLst>
            </p:cNvPr>
            <p:cNvSpPr txBox="1">
              <a:spLocks/>
            </p:cNvSpPr>
            <p:nvPr/>
          </p:nvSpPr>
          <p:spPr>
            <a:xfrm>
              <a:off x="5805033" y="2907735"/>
              <a:ext cx="3712464" cy="1685077"/>
            </a:xfrm>
            <a:prstGeom prst="rect">
              <a:avLst/>
            </a:prstGeom>
          </p:spPr>
          <p:txBody>
            <a:bodyPr vert="horz" wrap="square" lIns="0" tIns="0" rIns="0" bIns="0" rtlCol="0" anchor="t" anchorCtr="0">
              <a:spAutoFit/>
            </a:bodyPr>
            <a:lstStyle>
              <a:lvl1pPr marL="236538" indent="-225425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tx2"/>
                </a:buClr>
                <a:buSzPct val="86000"/>
                <a:buFont typeface="Arial" panose="020B0604020202020204" pitchFamily="34" charset="0"/>
                <a:buChar char="•"/>
                <a:tabLst/>
                <a:defRPr sz="2800" b="0" i="0" kern="1200">
                  <a:solidFill>
                    <a:schemeClr val="accent1"/>
                  </a:solidFill>
                  <a:latin typeface="CENTENESANS-LIGHT" pitchFamily="2" charset="77"/>
                  <a:ea typeface="CENTENESANS-LIGHT" pitchFamily="2" charset="77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tx2"/>
                </a:buClr>
                <a:buSzPct val="86000"/>
                <a:buFont typeface="Arial" panose="020B0604020202020204" pitchFamily="34" charset="0"/>
                <a:buChar char="•"/>
                <a:defRPr sz="2400" b="0" i="0" kern="1200">
                  <a:solidFill>
                    <a:schemeClr val="accent1"/>
                  </a:solidFill>
                  <a:latin typeface="CENTENESANS-LIGHT" pitchFamily="2" charset="77"/>
                  <a:ea typeface="CENTENESANS-LIGHT" pitchFamily="2" charset="77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tx2"/>
                </a:buClr>
                <a:buSzPct val="86000"/>
                <a:buFont typeface="Arial" panose="020B0604020202020204" pitchFamily="34" charset="0"/>
                <a:buChar char="•"/>
                <a:defRPr sz="2000" b="0" i="0" kern="1200">
                  <a:solidFill>
                    <a:schemeClr val="accent1"/>
                  </a:solidFill>
                  <a:latin typeface="CENTENESANS-LIGHT" pitchFamily="2" charset="77"/>
                  <a:ea typeface="CENTENESANS-LIGHT" pitchFamily="2" charset="77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tx2"/>
                </a:buClr>
                <a:buSzPct val="86000"/>
                <a:buFont typeface="Arial" panose="020B0604020202020204" pitchFamily="34" charset="0"/>
                <a:buChar char="•"/>
                <a:defRPr sz="1800" b="0" i="0" kern="1200">
                  <a:solidFill>
                    <a:schemeClr val="accent1"/>
                  </a:solidFill>
                  <a:latin typeface="CENTENESANS-LIGHT" pitchFamily="2" charset="77"/>
                  <a:ea typeface="CENTENESANS-LIGHT" pitchFamily="2" charset="77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tx2"/>
                </a:buClr>
                <a:buSzPct val="86000"/>
                <a:buFont typeface="Arial" panose="020B0604020202020204" pitchFamily="34" charset="0"/>
                <a:buChar char="•"/>
                <a:defRPr sz="1800" b="0" i="0" kern="1200">
                  <a:solidFill>
                    <a:schemeClr val="accent1"/>
                  </a:solidFill>
                  <a:latin typeface="CENTENESANS-LIGHT" pitchFamily="2" charset="77"/>
                  <a:ea typeface="CENTENESANS-LIGHT" pitchFamily="2" charset="77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85000"/>
                </a:lnSpc>
                <a:spcBef>
                  <a:spcPts val="0"/>
                </a:spcBef>
                <a:buNone/>
              </a:pPr>
              <a:r>
                <a:rPr lang="en-US" sz="4000" b="1">
                  <a:solidFill>
                    <a:schemeClr val="tx2"/>
                  </a:solidFill>
                  <a:latin typeface="Aptos" panose="020B0004020202020204" pitchFamily="34" charset="0"/>
                  <a:ea typeface="CENTENESANS-MEDIUM" panose="02000503000000020004" pitchFamily="2" charset="77"/>
                  <a:cs typeface="+mj-cs"/>
                </a:rPr>
                <a:t>ICHRAs Help</a:t>
              </a:r>
            </a:p>
            <a:p>
              <a:pPr marL="0" indent="0" algn="ctr">
                <a:lnSpc>
                  <a:spcPct val="85000"/>
                </a:lnSpc>
                <a:spcBef>
                  <a:spcPts val="0"/>
                </a:spcBef>
                <a:buNone/>
              </a:pPr>
              <a:endParaRPr lang="en-US">
                <a:latin typeface="Aptos Light" panose="020B0004020202020204" pitchFamily="34" charset="0"/>
              </a:endParaRPr>
            </a:p>
            <a:p>
              <a:pPr marL="0" indent="0" algn="ctr">
                <a:lnSpc>
                  <a:spcPct val="85000"/>
                </a:lnSpc>
                <a:spcBef>
                  <a:spcPts val="0"/>
                </a:spcBef>
                <a:buNone/>
              </a:pPr>
              <a:r>
                <a:rPr lang="en-US" sz="2400">
                  <a:latin typeface="Aptos Light" panose="020B0004020202020204" pitchFamily="34" charset="0"/>
                </a:rPr>
                <a:t>Deliver on our mission</a:t>
              </a:r>
            </a:p>
            <a:p>
              <a:pPr marL="0" indent="0" algn="ctr">
                <a:lnSpc>
                  <a:spcPct val="85000"/>
                </a:lnSpc>
                <a:spcBef>
                  <a:spcPts val="1200"/>
                </a:spcBef>
                <a:buNone/>
              </a:pPr>
              <a:r>
                <a:rPr lang="en-US" sz="2400">
                  <a:latin typeface="Aptos Light" panose="020B0004020202020204" pitchFamily="34" charset="0"/>
                </a:rPr>
                <a:t>Solve employer challenges</a:t>
              </a:r>
            </a:p>
          </p:txBody>
        </p:sp>
      </p:grpSp>
      <p:sp>
        <p:nvSpPr>
          <p:cNvPr id="10" name=" 9">
            <a:extLst>
              <a:ext uri="{FF2B5EF4-FFF2-40B4-BE49-F238E27FC236}">
                <a16:creationId xmlns:a16="http://schemas.microsoft.com/office/drawing/2014/main" id="{D0826EF9-75BB-4015-9697-24E233C45A29}"/>
              </a:ext>
            </a:extLst>
          </p:cNvPr>
          <p:cNvSpPr txBox="1">
            <a:spLocks/>
          </p:cNvSpPr>
          <p:nvPr/>
        </p:nvSpPr>
        <p:spPr>
          <a:xfrm>
            <a:off x="609600" y="531446"/>
            <a:ext cx="5416296" cy="819455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236538" indent="-225425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SzPct val="86000"/>
              <a:buFont typeface="Arial" panose="020B0604020202020204" pitchFamily="34" charset="0"/>
              <a:buChar char="•"/>
              <a:tabLst/>
              <a:defRPr sz="2800" b="0" i="0" kern="1200">
                <a:solidFill>
                  <a:schemeClr val="accent1"/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SzPct val="86000"/>
              <a:buFont typeface="Arial" panose="020B0604020202020204" pitchFamily="34" charset="0"/>
              <a:buChar char="•"/>
              <a:defRPr sz="2400" b="0" i="0" kern="1200">
                <a:solidFill>
                  <a:schemeClr val="accent1"/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SzPct val="86000"/>
              <a:buFont typeface="Arial" panose="020B0604020202020204" pitchFamily="34" charset="0"/>
              <a:buChar char="•"/>
              <a:defRPr sz="2000" b="0" i="0" kern="1200">
                <a:solidFill>
                  <a:schemeClr val="accent1"/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SzPct val="86000"/>
              <a:buFont typeface="Arial" panose="020B0604020202020204" pitchFamily="34" charset="0"/>
              <a:buChar char="•"/>
              <a:defRPr sz="1800" b="0" i="0" kern="1200">
                <a:solidFill>
                  <a:schemeClr val="accent1"/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SzPct val="86000"/>
              <a:buFont typeface="Arial" panose="020B0604020202020204" pitchFamily="34" charset="0"/>
              <a:buChar char="•"/>
              <a:defRPr sz="1800" b="0" i="0" kern="1200">
                <a:solidFill>
                  <a:schemeClr val="accent1"/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5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6000">
                <a:solidFill>
                  <a:schemeClr val="tx2"/>
                </a:solidFill>
                <a:latin typeface="Aptos Light" panose="020B0004020202020204" pitchFamily="34" charset="0"/>
                <a:cs typeface="+mj-cs"/>
              </a:rPr>
              <a:t>Why We’re Here</a:t>
            </a:r>
            <a:endParaRPr lang="en-US" sz="6000">
              <a:latin typeface="Aptos Light" panose="020B0004020202020204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8AFE0A9-B92C-D604-0778-22706AE86518}"/>
              </a:ext>
            </a:extLst>
          </p:cNvPr>
          <p:cNvGrpSpPr/>
          <p:nvPr/>
        </p:nvGrpSpPr>
        <p:grpSpPr>
          <a:xfrm>
            <a:off x="2001981" y="1628394"/>
            <a:ext cx="4439412" cy="4439412"/>
            <a:chOff x="5334000" y="1628394"/>
            <a:chExt cx="4439412" cy="4439412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190C625E-5ECB-6C07-77F2-5CCBE5E2F052}"/>
                </a:ext>
              </a:extLst>
            </p:cNvPr>
            <p:cNvSpPr/>
            <p:nvPr/>
          </p:nvSpPr>
          <p:spPr>
            <a:xfrm>
              <a:off x="5334000" y="1628394"/>
              <a:ext cx="4439412" cy="4439412"/>
            </a:xfrm>
            <a:prstGeom prst="ellipse">
              <a:avLst/>
            </a:prstGeom>
            <a:solidFill>
              <a:schemeClr val="tx2">
                <a:lumMod val="20000"/>
                <a:lumOff val="80000"/>
                <a:alpha val="27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>
                  <a:latin typeface="Aptos Light" panose="020B0004020202020204" pitchFamily="34" charset="0"/>
                </a:rPr>
                <a:t>  </a:t>
              </a:r>
            </a:p>
          </p:txBody>
        </p:sp>
        <p:sp>
          <p:nvSpPr>
            <p:cNvPr id="9" name=" 4">
              <a:extLst>
                <a:ext uri="{FF2B5EF4-FFF2-40B4-BE49-F238E27FC236}">
                  <a16:creationId xmlns:a16="http://schemas.microsoft.com/office/drawing/2014/main" id="{25B9C7DA-1DF1-B63A-585D-C3582354CC48}"/>
                </a:ext>
              </a:extLst>
            </p:cNvPr>
            <p:cNvSpPr txBox="1">
              <a:spLocks/>
            </p:cNvSpPr>
            <p:nvPr/>
          </p:nvSpPr>
          <p:spPr>
            <a:xfrm>
              <a:off x="5583360" y="2907735"/>
              <a:ext cx="3712464" cy="1845120"/>
            </a:xfrm>
            <a:prstGeom prst="rect">
              <a:avLst/>
            </a:prstGeom>
          </p:spPr>
          <p:txBody>
            <a:bodyPr vert="horz" wrap="square" lIns="0" tIns="0" rIns="0" bIns="0" rtlCol="0" anchor="t" anchorCtr="0">
              <a:spAutoFit/>
            </a:bodyPr>
            <a:lstStyle>
              <a:lvl1pPr marL="236538" indent="-225425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tx2"/>
                </a:buClr>
                <a:buSzPct val="86000"/>
                <a:buFont typeface="Arial" panose="020B0604020202020204" pitchFamily="34" charset="0"/>
                <a:buChar char="•"/>
                <a:tabLst/>
                <a:defRPr sz="2800" b="0" i="0" kern="1200">
                  <a:solidFill>
                    <a:schemeClr val="accent1"/>
                  </a:solidFill>
                  <a:latin typeface="CENTENESANS-LIGHT" pitchFamily="2" charset="77"/>
                  <a:ea typeface="CENTENESANS-LIGHT" pitchFamily="2" charset="77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tx2"/>
                </a:buClr>
                <a:buSzPct val="86000"/>
                <a:buFont typeface="Arial" panose="020B0604020202020204" pitchFamily="34" charset="0"/>
                <a:buChar char="•"/>
                <a:defRPr sz="2400" b="0" i="0" kern="1200">
                  <a:solidFill>
                    <a:schemeClr val="accent1"/>
                  </a:solidFill>
                  <a:latin typeface="CENTENESANS-LIGHT" pitchFamily="2" charset="77"/>
                  <a:ea typeface="CENTENESANS-LIGHT" pitchFamily="2" charset="77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tx2"/>
                </a:buClr>
                <a:buSzPct val="86000"/>
                <a:buFont typeface="Arial" panose="020B0604020202020204" pitchFamily="34" charset="0"/>
                <a:buChar char="•"/>
                <a:defRPr sz="2000" b="0" i="0" kern="1200">
                  <a:solidFill>
                    <a:schemeClr val="accent1"/>
                  </a:solidFill>
                  <a:latin typeface="CENTENESANS-LIGHT" pitchFamily="2" charset="77"/>
                  <a:ea typeface="CENTENESANS-LIGHT" pitchFamily="2" charset="77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tx2"/>
                </a:buClr>
                <a:buSzPct val="86000"/>
                <a:buFont typeface="Arial" panose="020B0604020202020204" pitchFamily="34" charset="0"/>
                <a:buChar char="•"/>
                <a:defRPr sz="1800" b="0" i="0" kern="1200">
                  <a:solidFill>
                    <a:schemeClr val="accent1"/>
                  </a:solidFill>
                  <a:latin typeface="CENTENESANS-LIGHT" pitchFamily="2" charset="77"/>
                  <a:ea typeface="CENTENESANS-LIGHT" pitchFamily="2" charset="77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tx2"/>
                </a:buClr>
                <a:buSzPct val="86000"/>
                <a:buFont typeface="Arial" panose="020B0604020202020204" pitchFamily="34" charset="0"/>
                <a:buChar char="•"/>
                <a:defRPr sz="1800" b="0" i="0" kern="1200">
                  <a:solidFill>
                    <a:schemeClr val="accent1"/>
                  </a:solidFill>
                  <a:latin typeface="CENTENESANS-LIGHT" pitchFamily="2" charset="77"/>
                  <a:ea typeface="CENTENESANS-LIGHT" pitchFamily="2" charset="77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0" indent="0" algn="ctr" rtl="0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>
                  <a:solidFill>
                    <a:schemeClr val="tx2"/>
                  </a:solidFill>
                  <a:latin typeface="Aptos" panose="020B0004020202020204" pitchFamily="34" charset="0"/>
                  <a:ea typeface="CENTENESANS-MEDIUM" panose="02000503000000020004" pitchFamily="2" charset="77"/>
                  <a:cs typeface="+mj-cs"/>
                </a:rPr>
                <a:t>Our Mission</a:t>
              </a:r>
            </a:p>
            <a:p>
              <a:pPr marL="0" indent="0" algn="ctr">
                <a:lnSpc>
                  <a:spcPct val="85000"/>
                </a:lnSpc>
                <a:spcBef>
                  <a:spcPts val="0"/>
                </a:spcBef>
                <a:buNone/>
              </a:pPr>
              <a:endParaRPr lang="en-US">
                <a:latin typeface="Aptos Light" panose="020B0004020202020204" pitchFamily="34" charset="0"/>
              </a:endParaRPr>
            </a:p>
            <a:p>
              <a:pPr marL="0" indent="0" algn="ctr">
                <a:lnSpc>
                  <a:spcPct val="85000"/>
                </a:lnSpc>
                <a:spcBef>
                  <a:spcPts val="0"/>
                </a:spcBef>
                <a:buNone/>
              </a:pPr>
              <a:r>
                <a:rPr lang="en-US" sz="2400">
                  <a:latin typeface="Aptos Light" panose="020B0004020202020204" pitchFamily="34" charset="0"/>
                </a:rPr>
                <a:t>Provide high value, </a:t>
              </a:r>
              <a:br>
                <a:rPr lang="en-US" sz="2400">
                  <a:latin typeface="Aptos Light" panose="020B0004020202020204" pitchFamily="34" charset="0"/>
                </a:rPr>
              </a:br>
              <a:r>
                <a:rPr lang="en-US" sz="2400">
                  <a:latin typeface="Aptos Light" panose="020B0004020202020204" pitchFamily="34" charset="0"/>
                </a:rPr>
                <a:t>low-cost health benefits without compromise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6812352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A5FB3E2-C9ED-8D80-5797-03A74735B3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 2">
            <a:extLst>
              <a:ext uri="{FF2B5EF4-FFF2-40B4-BE49-F238E27FC236}">
                <a16:creationId xmlns:a16="http://schemas.microsoft.com/office/drawing/2014/main" id="{DB75A798-869E-8A71-6F5E-EAFBBCAC2003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046538" y="2169054"/>
            <a:ext cx="7573962" cy="2232406"/>
          </a:xfrm>
          <a:prstGeom prst="rect">
            <a:avLst/>
          </a:prstGeom>
        </p:spPr>
        <p:txBody>
          <a:bodyPr/>
          <a:lstStyle/>
          <a:p>
            <a:pPr marL="11113" indent="0">
              <a:lnSpc>
                <a:spcPct val="75000"/>
              </a:lnSpc>
              <a:buNone/>
            </a:pPr>
            <a:r>
              <a:rPr lang="en-US" sz="9400" spc="-300">
                <a:solidFill>
                  <a:schemeClr val="bg1"/>
                </a:solidFill>
              </a:rPr>
              <a:t>How ICHRAs Work</a:t>
            </a:r>
          </a:p>
        </p:txBody>
      </p:sp>
      <p:pic>
        <p:nvPicPr>
          <p:cNvPr id="2" name="Picture 1" descr="A white circle with black text&#10;&#10;Description automatically generated">
            <a:extLst>
              <a:ext uri="{FF2B5EF4-FFF2-40B4-BE49-F238E27FC236}">
                <a16:creationId xmlns:a16="http://schemas.microsoft.com/office/drawing/2014/main" id="{E218C707-9C34-707E-18FC-D0DE94A302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4192" y="2060447"/>
            <a:ext cx="1969008" cy="2001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75342"/>
      </p:ext>
    </p:extLst>
  </p:cSld>
  <p:clrMapOvr>
    <a:masterClrMapping/>
  </p:clrMapOvr>
  <p:transition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51F69E-97A4-6CD5-00B5-FDE846C866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7F5FD7-0DD3-BF82-8520-ADA0C2224B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377E2-3ACC-BC43-A7D4-336EBCC7B678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10" name=" 9">
            <a:extLst>
              <a:ext uri="{FF2B5EF4-FFF2-40B4-BE49-F238E27FC236}">
                <a16:creationId xmlns:a16="http://schemas.microsoft.com/office/drawing/2014/main" id="{9958A4C2-890F-0151-B904-0E988F97BCA0}"/>
              </a:ext>
            </a:extLst>
          </p:cNvPr>
          <p:cNvSpPr txBox="1">
            <a:spLocks/>
          </p:cNvSpPr>
          <p:nvPr/>
        </p:nvSpPr>
        <p:spPr>
          <a:xfrm>
            <a:off x="609599" y="446385"/>
            <a:ext cx="7598735" cy="819455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236538" indent="-225425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SzPct val="86000"/>
              <a:buFont typeface="Arial" panose="020B0604020202020204" pitchFamily="34" charset="0"/>
              <a:buChar char="•"/>
              <a:tabLst/>
              <a:defRPr sz="2800" b="0" i="0" kern="1200">
                <a:solidFill>
                  <a:schemeClr val="accent1"/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SzPct val="86000"/>
              <a:buFont typeface="Arial" panose="020B0604020202020204" pitchFamily="34" charset="0"/>
              <a:buChar char="•"/>
              <a:defRPr sz="2400" b="0" i="0" kern="1200">
                <a:solidFill>
                  <a:schemeClr val="accent1"/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SzPct val="86000"/>
              <a:buFont typeface="Arial" panose="020B0604020202020204" pitchFamily="34" charset="0"/>
              <a:buChar char="•"/>
              <a:defRPr sz="2000" b="0" i="0" kern="1200">
                <a:solidFill>
                  <a:schemeClr val="accent1"/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SzPct val="86000"/>
              <a:buFont typeface="Arial" panose="020B0604020202020204" pitchFamily="34" charset="0"/>
              <a:buChar char="•"/>
              <a:defRPr sz="1800" b="0" i="0" kern="1200">
                <a:solidFill>
                  <a:schemeClr val="accent1"/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SzPct val="86000"/>
              <a:buFont typeface="Arial" panose="020B0604020202020204" pitchFamily="34" charset="0"/>
              <a:buChar char="•"/>
              <a:defRPr sz="1800" b="0" i="0" kern="1200">
                <a:solidFill>
                  <a:schemeClr val="accent1"/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5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6000">
                <a:solidFill>
                  <a:schemeClr val="tx2"/>
                </a:solidFill>
                <a:latin typeface="Aptos Light" panose="020B0004020202020204" pitchFamily="34" charset="0"/>
                <a:cs typeface="+mj-cs"/>
              </a:rPr>
              <a:t>The ICHRA Process</a:t>
            </a: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F14875AA-F144-B522-635B-C38C7F6DAB61}"/>
              </a:ext>
            </a:extLst>
          </p:cNvPr>
          <p:cNvGrpSpPr/>
          <p:nvPr/>
        </p:nvGrpSpPr>
        <p:grpSpPr>
          <a:xfrm>
            <a:off x="489098" y="1475161"/>
            <a:ext cx="2679404" cy="4712986"/>
            <a:chOff x="489098" y="1475161"/>
            <a:chExt cx="2679404" cy="4712986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E349CA21-5750-41F0-091F-9407C9CD8538}"/>
                </a:ext>
              </a:extLst>
            </p:cNvPr>
            <p:cNvSpPr/>
            <p:nvPr/>
          </p:nvSpPr>
          <p:spPr>
            <a:xfrm>
              <a:off x="489098" y="3200400"/>
              <a:ext cx="2679404" cy="298774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ptos Light" panose="020B0004020202020204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9DA2853-E3B9-BA12-A7C6-C690D519A9B2}"/>
                </a:ext>
              </a:extLst>
            </p:cNvPr>
            <p:cNvSpPr txBox="1"/>
            <p:nvPr/>
          </p:nvSpPr>
          <p:spPr>
            <a:xfrm>
              <a:off x="594625" y="2123733"/>
              <a:ext cx="2498819" cy="1259063"/>
            </a:xfrm>
            <a:prstGeom prst="rect">
              <a:avLst/>
            </a:prstGeom>
            <a:noFill/>
          </p:spPr>
          <p:txBody>
            <a:bodyPr wrap="square" lIns="0" tIns="45720" rIns="0" bIns="91440">
              <a:spAutoFit/>
            </a:bodyPr>
            <a:lstStyle/>
            <a:p>
              <a:pPr>
                <a:lnSpc>
                  <a:spcPct val="80000"/>
                </a:lnSpc>
                <a:buClr>
                  <a:srgbClr val="000000"/>
                </a:buClr>
                <a:defRPr/>
              </a:pPr>
              <a:r>
                <a:rPr lang="en-US" sz="1600" b="1" kern="0">
                  <a:solidFill>
                    <a:schemeClr val="tx2"/>
                  </a:solidFill>
                  <a:latin typeface="Aptos" panose="020B0004020202020204" pitchFamily="34" charset="0"/>
                  <a:ea typeface="CENTENESANS-MEDIUM" panose="02000503000000020004" pitchFamily="2" charset="77"/>
                  <a:cs typeface="Calibri" panose="020F0502020204030204" pitchFamily="34" charset="0"/>
                  <a:sym typeface="Arial"/>
                </a:rPr>
                <a:t>Select a Benefits Platform</a:t>
              </a:r>
            </a:p>
            <a:p>
              <a:pPr>
                <a:lnSpc>
                  <a:spcPct val="80000"/>
                </a:lnSpc>
                <a:spcBef>
                  <a:spcPts val="600"/>
                </a:spcBef>
                <a:buClr>
                  <a:srgbClr val="000000"/>
                </a:buClr>
                <a:defRPr/>
              </a:pPr>
              <a:r>
                <a:rPr lang="en-US" sz="1400" i="1">
                  <a:solidFill>
                    <a:schemeClr val="accent1"/>
                  </a:solidFill>
                  <a:latin typeface="Aptos Light" panose="020B0004020202020204" pitchFamily="34" charset="0"/>
                  <a:ea typeface="CENTENESANS-LIGHTITALIC" panose="02000503000000020004" pitchFamily="2" charset="77"/>
                </a:rPr>
                <a:t>Administration, Transactions, Decision Support, Enrollment</a:t>
              </a:r>
            </a:p>
            <a:p>
              <a:pPr marL="0" marR="0" lvl="0" indent="0" algn="l" defTabSz="9144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000" b="1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ptos" panose="020B0004020202020204" pitchFamily="34" charset="0"/>
                <a:ea typeface="CENTENESANS-MEDIUM" panose="02000503000000020004" pitchFamily="2" charset="77"/>
                <a:cs typeface="Calibri" panose="020F0502020204030204" pitchFamily="34" charset="0"/>
                <a:sym typeface="Arial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000" b="1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ptos" panose="020B0004020202020204" pitchFamily="34" charset="0"/>
                <a:ea typeface="CENTENESANS-MEDIUM" panose="02000503000000020004" pitchFamily="2" charset="77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5B0613A5-2134-F2D7-7816-42D4A236814D}"/>
                </a:ext>
              </a:extLst>
            </p:cNvPr>
            <p:cNvSpPr/>
            <p:nvPr/>
          </p:nvSpPr>
          <p:spPr>
            <a:xfrm>
              <a:off x="593084" y="1475161"/>
              <a:ext cx="499718" cy="499718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>
                  <a:latin typeface="Aptos" panose="020B0004020202020204" pitchFamily="34" charset="0"/>
                  <a:ea typeface="CENTENESANS-REG" panose="02000503000000020004" pitchFamily="2" charset="77"/>
                  <a:cs typeface="Calibri" panose="020F0502020204030204" pitchFamily="34" charset="0"/>
                </a:rPr>
                <a:t>1</a:t>
              </a:r>
            </a:p>
          </p:txBody>
        </p:sp>
        <p:pic>
          <p:nvPicPr>
            <p:cNvPr id="28" name="Picture 27" descr="A computer screen with a check mark&#10;&#10;Description automatically generated">
              <a:extLst>
                <a:ext uri="{FF2B5EF4-FFF2-40B4-BE49-F238E27FC236}">
                  <a16:creationId xmlns:a16="http://schemas.microsoft.com/office/drawing/2014/main" id="{761D4137-2F9E-5358-76C9-4F60AF32D66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90008" y="3969848"/>
              <a:ext cx="2087831" cy="1343558"/>
            </a:xfrm>
            <a:prstGeom prst="rect">
              <a:avLst/>
            </a:prstGeom>
          </p:spPr>
        </p:pic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0CF2F516-4C36-7F0B-A01F-AA852B28F5B6}"/>
              </a:ext>
            </a:extLst>
          </p:cNvPr>
          <p:cNvGrpSpPr/>
          <p:nvPr/>
        </p:nvGrpSpPr>
        <p:grpSpPr>
          <a:xfrm>
            <a:off x="3305479" y="1475161"/>
            <a:ext cx="2802925" cy="4712986"/>
            <a:chOff x="3305479" y="1475161"/>
            <a:chExt cx="2802925" cy="4712986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93EFC78C-3179-158D-C324-1839F6615BF2}"/>
                </a:ext>
              </a:extLst>
            </p:cNvPr>
            <p:cNvCxnSpPr>
              <a:cxnSpLocks/>
            </p:cNvCxnSpPr>
            <p:nvPr/>
          </p:nvCxnSpPr>
          <p:spPr>
            <a:xfrm>
              <a:off x="3305479" y="1475161"/>
              <a:ext cx="0" cy="4649192"/>
            </a:xfrm>
            <a:prstGeom prst="line">
              <a:avLst/>
            </a:prstGeom>
            <a:ln w="31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DF58832-6B40-CA43-0610-07E23F961C97}"/>
                </a:ext>
              </a:extLst>
            </p:cNvPr>
            <p:cNvSpPr txBox="1"/>
            <p:nvPr/>
          </p:nvSpPr>
          <p:spPr>
            <a:xfrm>
              <a:off x="3517514" y="2123734"/>
              <a:ext cx="2498819" cy="1874616"/>
            </a:xfrm>
            <a:prstGeom prst="rect">
              <a:avLst/>
            </a:prstGeom>
            <a:noFill/>
          </p:spPr>
          <p:txBody>
            <a:bodyPr wrap="square" lIns="0" tIns="45720" rIns="0" bIns="91440">
              <a:spAutoFit/>
            </a:bodyPr>
            <a:lstStyle/>
            <a:p>
              <a:pPr>
                <a:lnSpc>
                  <a:spcPct val="80000"/>
                </a:lnSpc>
                <a:buClr>
                  <a:srgbClr val="000000"/>
                </a:buClr>
                <a:defRPr/>
              </a:pPr>
              <a:r>
                <a:rPr lang="en-US" sz="1600" b="1" kern="0">
                  <a:solidFill>
                    <a:schemeClr val="tx2"/>
                  </a:solidFill>
                  <a:latin typeface="Aptos" panose="020B0004020202020204" pitchFamily="34" charset="0"/>
                  <a:ea typeface="CENTENESANS-MEDIUM" panose="02000503000000020004" pitchFamily="2" charset="77"/>
                  <a:cs typeface="Calibri" panose="020F0502020204030204" pitchFamily="34" charset="0"/>
                  <a:sym typeface="Arial"/>
                </a:rPr>
                <a:t>Define Your Contribution</a:t>
              </a:r>
            </a:p>
            <a:p>
              <a:pPr marL="0" marR="0" lvl="0" indent="0" algn="l" defTabSz="914400" rtl="0" eaLnBrk="1" fontAlgn="auto" latinLnBrk="0" hangingPunct="1">
                <a:lnSpc>
                  <a:spcPct val="8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lang="en-US" sz="1400" i="1">
                  <a:solidFill>
                    <a:schemeClr val="accent1"/>
                  </a:solidFill>
                  <a:latin typeface="Aptos Light" panose="020B0004020202020204" pitchFamily="34" charset="0"/>
                  <a:ea typeface="CENTENESANS-LIGHTITALIC" panose="02000503000000020004" pitchFamily="2" charset="77"/>
                  <a:sym typeface="Arial"/>
                </a:rPr>
                <a:t>Set overall budget and the </a:t>
              </a:r>
              <a:br>
                <a:rPr lang="en-US" sz="1400" i="1">
                  <a:solidFill>
                    <a:schemeClr val="accent1"/>
                  </a:solidFill>
                  <a:latin typeface="Aptos Light" panose="020B0004020202020204" pitchFamily="34" charset="0"/>
                  <a:ea typeface="CENTENESANS-LIGHTITALIC" panose="02000503000000020004" pitchFamily="2" charset="77"/>
                  <a:sym typeface="Arial"/>
                </a:rPr>
              </a:br>
              <a:r>
                <a:rPr lang="en-US" sz="1400" i="1">
                  <a:solidFill>
                    <a:schemeClr val="accent1"/>
                  </a:solidFill>
                  <a:latin typeface="Aptos Light" panose="020B0004020202020204" pitchFamily="34" charset="0"/>
                  <a:ea typeface="CENTENESANS-LIGHTITALIC" panose="02000503000000020004" pitchFamily="2" charset="77"/>
                  <a:sym typeface="Arial"/>
                </a:rPr>
                <a:t>pre-tax contribution to employees</a:t>
              </a:r>
            </a:p>
            <a:p>
              <a:pPr marL="0" marR="0" lvl="0" indent="0" algn="l" defTabSz="9144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lang="en-US" sz="1600" i="1">
                <a:solidFill>
                  <a:schemeClr val="accent1"/>
                </a:solidFill>
                <a:latin typeface="Aptos Light" panose="020B0004020202020204" pitchFamily="34" charset="0"/>
                <a:ea typeface="CENTENESANS-LIGHTITALIC" panose="02000503000000020004" pitchFamily="2" charset="77"/>
                <a:sym typeface="Arial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000" b="1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ptos" panose="020B0004020202020204" pitchFamily="34" charset="0"/>
                <a:ea typeface="CENTENESANS-MEDIUM" panose="02000503000000020004" pitchFamily="2" charset="77"/>
                <a:cs typeface="Calibri" panose="020F0502020204030204" pitchFamily="34" charset="0"/>
                <a:sym typeface="Arial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000" b="1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ptos" panose="020B0004020202020204" pitchFamily="34" charset="0"/>
                <a:ea typeface="CENTENESANS-MEDIUM" panose="02000503000000020004" pitchFamily="2" charset="77"/>
                <a:cs typeface="Calibri" panose="020F0502020204030204" pitchFamily="34" charset="0"/>
                <a:sym typeface="Arial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000" b="1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ptos" panose="020B0004020202020204" pitchFamily="34" charset="0"/>
                <a:ea typeface="CENTENESANS-MEDIUM" panose="02000503000000020004" pitchFamily="2" charset="77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1FB2E9AA-D2FA-00F5-76AD-12E6FDEEDFFB}"/>
                </a:ext>
              </a:extLst>
            </p:cNvPr>
            <p:cNvSpPr/>
            <p:nvPr/>
          </p:nvSpPr>
          <p:spPr>
            <a:xfrm>
              <a:off x="3519162" y="1475161"/>
              <a:ext cx="499718" cy="499718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>
                  <a:latin typeface="Aptos" panose="020B0004020202020204" pitchFamily="34" charset="0"/>
                  <a:ea typeface="CENTENESANS-REG" panose="02000503000000020004" pitchFamily="2" charset="77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F62541EE-678B-7A17-BA71-A43FE0035E5E}"/>
                </a:ext>
              </a:extLst>
            </p:cNvPr>
            <p:cNvSpPr/>
            <p:nvPr/>
          </p:nvSpPr>
          <p:spPr>
            <a:xfrm>
              <a:off x="3429000" y="3200400"/>
              <a:ext cx="2679404" cy="298774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ptos Light" panose="020B0004020202020204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F196F11D-E1F3-A778-0ABF-0184208A8A76}"/>
                </a:ext>
              </a:extLst>
            </p:cNvPr>
            <p:cNvSpPr txBox="1"/>
            <p:nvPr/>
          </p:nvSpPr>
          <p:spPr>
            <a:xfrm>
              <a:off x="3823809" y="4059797"/>
              <a:ext cx="1092928" cy="523220"/>
            </a:xfrm>
            <a:prstGeom prst="rect">
              <a:avLst/>
            </a:prstGeom>
            <a:noFill/>
          </p:spPr>
          <p:txBody>
            <a:bodyPr wrap="none" lIns="45720" tIns="45720" rIns="0" bIns="45720" rtlCol="0">
              <a:spAutoFit/>
            </a:bodyPr>
            <a:lstStyle/>
            <a:p>
              <a:r>
                <a:rPr lang="en-US" sz="1200">
                  <a:solidFill>
                    <a:schemeClr val="bg2">
                      <a:lumMod val="40000"/>
                      <a:lumOff val="60000"/>
                    </a:schemeClr>
                  </a:solidFill>
                  <a:latin typeface="Aptos Light" panose="020B0004020202020204" pitchFamily="34" charset="0"/>
                  <a:cs typeface="Calibri" panose="020F0502020204030204" pitchFamily="34" charset="0"/>
                </a:rPr>
                <a:t>Class 1</a:t>
              </a:r>
            </a:p>
            <a:p>
              <a:pPr marL="73152" indent="-73152">
                <a:buClr>
                  <a:schemeClr val="bg2">
                    <a:lumMod val="40000"/>
                    <a:lumOff val="60000"/>
                  </a:schemeClr>
                </a:buClr>
                <a:buFont typeface="Arial" panose="020B0604020202020204" pitchFamily="34" charset="0"/>
                <a:buChar char="•"/>
              </a:pPr>
              <a:r>
                <a:rPr lang="en-US" sz="800">
                  <a:solidFill>
                    <a:schemeClr val="bg2">
                      <a:lumMod val="40000"/>
                      <a:lumOff val="60000"/>
                    </a:schemeClr>
                  </a:solidFill>
                  <a:latin typeface="Aptos Light" panose="020B0004020202020204" pitchFamily="34" charset="0"/>
                  <a:cs typeface="Calibri" panose="020F0502020204030204" pitchFamily="34" charset="0"/>
                </a:rPr>
                <a:t>Corporate home office</a:t>
              </a:r>
            </a:p>
            <a:p>
              <a:pPr marL="73152" indent="-73152">
                <a:buClr>
                  <a:schemeClr val="bg2">
                    <a:lumMod val="40000"/>
                    <a:lumOff val="60000"/>
                  </a:schemeClr>
                </a:buClr>
                <a:buFont typeface="Arial" panose="020B0604020202020204" pitchFamily="34" charset="0"/>
                <a:buChar char="•"/>
              </a:pPr>
              <a:r>
                <a:rPr lang="en-US" sz="800">
                  <a:solidFill>
                    <a:schemeClr val="bg2">
                      <a:lumMod val="40000"/>
                      <a:lumOff val="60000"/>
                    </a:schemeClr>
                  </a:solidFill>
                  <a:latin typeface="Aptos Light" panose="020B0004020202020204" pitchFamily="34" charset="0"/>
                  <a:cs typeface="Calibri" panose="020F0502020204030204" pitchFamily="34" charset="0"/>
                </a:rPr>
                <a:t>Group plan</a:t>
              </a:r>
            </a:p>
          </p:txBody>
        </p:sp>
        <p:pic>
          <p:nvPicPr>
            <p:cNvPr id="37" name="Picture 36" descr="A pink pen and black background&#10;&#10;Description automatically generated">
              <a:extLst>
                <a:ext uri="{FF2B5EF4-FFF2-40B4-BE49-F238E27FC236}">
                  <a16:creationId xmlns:a16="http://schemas.microsoft.com/office/drawing/2014/main" id="{2DC1AE15-D864-D952-E37A-4EF1E0543CD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543093" y="4097605"/>
              <a:ext cx="2457347" cy="1467582"/>
            </a:xfrm>
            <a:prstGeom prst="rect">
              <a:avLst/>
            </a:prstGeom>
          </p:spPr>
        </p:pic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45E5A4DC-0F7F-78E5-A4C0-39111D819021}"/>
              </a:ext>
            </a:extLst>
          </p:cNvPr>
          <p:cNvGrpSpPr/>
          <p:nvPr/>
        </p:nvGrpSpPr>
        <p:grpSpPr>
          <a:xfrm>
            <a:off x="6228370" y="1475161"/>
            <a:ext cx="2851834" cy="4712986"/>
            <a:chOff x="6228370" y="1475161"/>
            <a:chExt cx="2851834" cy="4712986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DDAC59D-58F3-EF54-FA67-953E485BD62A}"/>
                </a:ext>
              </a:extLst>
            </p:cNvPr>
            <p:cNvSpPr txBox="1"/>
            <p:nvPr/>
          </p:nvSpPr>
          <p:spPr>
            <a:xfrm>
              <a:off x="6440404" y="2123734"/>
              <a:ext cx="2629168" cy="1702261"/>
            </a:xfrm>
            <a:prstGeom prst="rect">
              <a:avLst/>
            </a:prstGeom>
            <a:noFill/>
          </p:spPr>
          <p:txBody>
            <a:bodyPr wrap="square" lIns="0" tIns="45720" rIns="0" bIns="91440">
              <a:spAutoFit/>
            </a:bodyPr>
            <a:lstStyle/>
            <a:p>
              <a:pPr marR="0" lvl="0" indent="0" fontAlgn="auto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lang="en-US" sz="1600" b="1" kern="0">
                  <a:solidFill>
                    <a:schemeClr val="tx2"/>
                  </a:solidFill>
                  <a:latin typeface="Aptos" panose="020B0004020202020204" pitchFamily="34" charset="0"/>
                  <a:ea typeface="CENTENESANS-MEDIUM" panose="02000503000000020004" pitchFamily="2" charset="77"/>
                  <a:cs typeface="Calibri" panose="020F0502020204030204" pitchFamily="34" charset="0"/>
                  <a:sym typeface="Arial"/>
                </a:rPr>
                <a:t>Employees Shop Marketplace Plans &amp; Enroll</a:t>
              </a:r>
            </a:p>
            <a:p>
              <a:pPr>
                <a:lnSpc>
                  <a:spcPct val="80000"/>
                </a:lnSpc>
                <a:spcBef>
                  <a:spcPts val="600"/>
                </a:spcBef>
                <a:buClr>
                  <a:srgbClr val="000000"/>
                </a:buClr>
                <a:defRPr/>
              </a:pPr>
              <a:r>
                <a:rPr lang="en-US" sz="1400" i="1">
                  <a:solidFill>
                    <a:schemeClr val="accent1"/>
                  </a:solidFill>
                  <a:latin typeface="Aptos Light" panose="020B0004020202020204" pitchFamily="34" charset="0"/>
                  <a:ea typeface="CENTENESANS-LIGHTITALIC" panose="02000503000000020004" pitchFamily="2" charset="77"/>
                  <a:sym typeface="Arial"/>
                </a:rPr>
                <a:t>Employees shop plans and enroll through chosen benefits platform</a:t>
              </a:r>
            </a:p>
            <a:p>
              <a:pPr marL="0" marR="0" lvl="0" indent="0" algn="l" defTabSz="9144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000" b="1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ptos" panose="020B0004020202020204" pitchFamily="34" charset="0"/>
                <a:ea typeface="CENTENESANS-MEDIUM" panose="02000503000000020004" pitchFamily="2" charset="77"/>
                <a:cs typeface="Calibri" panose="020F0502020204030204" pitchFamily="34" charset="0"/>
                <a:sym typeface="Arial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000" b="1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ptos" panose="020B0004020202020204" pitchFamily="34" charset="0"/>
                <a:ea typeface="CENTENESANS-MEDIUM" panose="02000503000000020004" pitchFamily="2" charset="77"/>
                <a:cs typeface="Calibri" panose="020F0502020204030204" pitchFamily="34" charset="0"/>
                <a:sym typeface="Arial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000" b="1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ptos" panose="020B0004020202020204" pitchFamily="34" charset="0"/>
                <a:ea typeface="CENTENESANS-MEDIUM" panose="02000503000000020004" pitchFamily="2" charset="77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FD0C48C9-8F9E-F9FE-AE0D-A7DE2AC86DB0}"/>
                </a:ext>
              </a:extLst>
            </p:cNvPr>
            <p:cNvSpPr/>
            <p:nvPr/>
          </p:nvSpPr>
          <p:spPr>
            <a:xfrm>
              <a:off x="6445240" y="1475161"/>
              <a:ext cx="499718" cy="499718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>
                  <a:latin typeface="Aptos" panose="020B0004020202020204" pitchFamily="34" charset="0"/>
                  <a:ea typeface="CENTENESANS-REG" panose="02000503000000020004" pitchFamily="2" charset="77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E3477BAA-FDA7-42C9-5D39-8D575ABCD42D}"/>
                </a:ext>
              </a:extLst>
            </p:cNvPr>
            <p:cNvSpPr/>
            <p:nvPr/>
          </p:nvSpPr>
          <p:spPr>
            <a:xfrm>
              <a:off x="6400800" y="3200400"/>
              <a:ext cx="2679404" cy="298774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ptos Light" panose="020B0004020202020204" pitchFamily="34" charset="0"/>
              </a:endParaRPr>
            </a:p>
          </p:txBody>
        </p: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075AC298-C9ED-C0C1-6C9A-02BA32A17A2F}"/>
                </a:ext>
              </a:extLst>
            </p:cNvPr>
            <p:cNvCxnSpPr>
              <a:cxnSpLocks/>
            </p:cNvCxnSpPr>
            <p:nvPr/>
          </p:nvCxnSpPr>
          <p:spPr>
            <a:xfrm>
              <a:off x="6228370" y="1475161"/>
              <a:ext cx="0" cy="4648062"/>
            </a:xfrm>
            <a:prstGeom prst="line">
              <a:avLst/>
            </a:prstGeom>
            <a:ln w="31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9" name="Picture 38" descr="A hand pointing at a pink circle with a purple circle with black text&#10;&#10;Description automatically generated">
              <a:extLst>
                <a:ext uri="{FF2B5EF4-FFF2-40B4-BE49-F238E27FC236}">
                  <a16:creationId xmlns:a16="http://schemas.microsoft.com/office/drawing/2014/main" id="{29D68553-4C87-08E9-8F48-EB6C867E596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709788" y="3899793"/>
              <a:ext cx="2142591" cy="1646621"/>
            </a:xfrm>
            <a:prstGeom prst="rect">
              <a:avLst/>
            </a:prstGeom>
          </p:spPr>
        </p:pic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23ACF74E-E72A-3B71-E9C6-E2D623599908}"/>
              </a:ext>
            </a:extLst>
          </p:cNvPr>
          <p:cNvGrpSpPr/>
          <p:nvPr/>
        </p:nvGrpSpPr>
        <p:grpSpPr>
          <a:xfrm>
            <a:off x="9151261" y="1475161"/>
            <a:ext cx="2842265" cy="4712986"/>
            <a:chOff x="9151261" y="1475161"/>
            <a:chExt cx="2842265" cy="4712986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DA70B9F-B92C-212E-180D-A5CEEB2A8197}"/>
                </a:ext>
              </a:extLst>
            </p:cNvPr>
            <p:cNvSpPr txBox="1"/>
            <p:nvPr/>
          </p:nvSpPr>
          <p:spPr>
            <a:xfrm>
              <a:off x="9363293" y="2123734"/>
              <a:ext cx="2630233" cy="1286763"/>
            </a:xfrm>
            <a:prstGeom prst="rect">
              <a:avLst/>
            </a:prstGeom>
            <a:noFill/>
          </p:spPr>
          <p:txBody>
            <a:bodyPr wrap="square" lIns="0" tIns="45720" rIns="0" bIns="91440">
              <a:spAutoFit/>
            </a:bodyPr>
            <a:lstStyle/>
            <a:p>
              <a:pPr>
                <a:lnSpc>
                  <a:spcPct val="80000"/>
                </a:lnSpc>
                <a:buClr>
                  <a:srgbClr val="000000"/>
                </a:buClr>
                <a:defRPr/>
              </a:pPr>
              <a:r>
                <a:rPr lang="en-US" sz="1600" b="1" kern="0">
                  <a:solidFill>
                    <a:schemeClr val="tx2"/>
                  </a:solidFill>
                  <a:latin typeface="Aptos" panose="020B0004020202020204" pitchFamily="34" charset="0"/>
                  <a:ea typeface="CENTENESANS-MEDIUM" panose="02000503000000020004" pitchFamily="2" charset="77"/>
                  <a:cs typeface="Calibri" panose="020F0502020204030204" pitchFamily="34" charset="0"/>
                  <a:sym typeface="Arial"/>
                </a:rPr>
                <a:t>Employees Get Reimbursed</a:t>
              </a:r>
            </a:p>
            <a:p>
              <a:pPr>
                <a:lnSpc>
                  <a:spcPct val="80000"/>
                </a:lnSpc>
                <a:spcBef>
                  <a:spcPts val="600"/>
                </a:spcBef>
                <a:buClr>
                  <a:srgbClr val="000000"/>
                </a:buClr>
                <a:defRPr/>
              </a:pPr>
              <a:r>
                <a:rPr lang="en-US" sz="1400" i="1">
                  <a:solidFill>
                    <a:schemeClr val="accent1"/>
                  </a:solidFill>
                  <a:latin typeface="Aptos Light" panose="020B0004020202020204" pitchFamily="34" charset="0"/>
                  <a:ea typeface="CENTENESANS-LIGHTITALIC" panose="02000503000000020004" pitchFamily="2" charset="77"/>
                  <a:sym typeface="Arial"/>
                </a:rPr>
                <a:t>Based on employer-defined contributions</a:t>
              </a:r>
            </a:p>
            <a:p>
              <a:pPr>
                <a:lnSpc>
                  <a:spcPct val="80000"/>
                </a:lnSpc>
                <a:spcBef>
                  <a:spcPts val="600"/>
                </a:spcBef>
                <a:buClr>
                  <a:srgbClr val="000000"/>
                </a:buClr>
                <a:defRPr/>
              </a:pPr>
              <a:endParaRPr lang="en-US" sz="1600" i="1">
                <a:solidFill>
                  <a:schemeClr val="accent1"/>
                </a:solidFill>
                <a:latin typeface="Aptos Light" panose="020B0004020202020204" pitchFamily="34" charset="0"/>
                <a:ea typeface="CENTENESANS-LIGHTITALIC" panose="02000503000000020004" pitchFamily="2" charset="77"/>
                <a:sym typeface="Arial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000" b="1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ptos" panose="020B0004020202020204" pitchFamily="34" charset="0"/>
                <a:ea typeface="CENTENESANS-MEDIUM" panose="02000503000000020004" pitchFamily="2" charset="77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57C8C6EB-B844-CAFA-5616-CCCE30754B17}"/>
                </a:ext>
              </a:extLst>
            </p:cNvPr>
            <p:cNvSpPr/>
            <p:nvPr/>
          </p:nvSpPr>
          <p:spPr>
            <a:xfrm>
              <a:off x="9358371" y="1475161"/>
              <a:ext cx="499718" cy="499718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>
                  <a:latin typeface="Aptos" panose="020B0004020202020204" pitchFamily="34" charset="0"/>
                  <a:ea typeface="CENTENESANS-REG" panose="02000503000000020004" pitchFamily="2" charset="77"/>
                  <a:cs typeface="Calibri" panose="020F0502020204030204" pitchFamily="34" charset="0"/>
                </a:rPr>
                <a:t>4</a:t>
              </a: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FA42BFB9-DD34-D17D-8289-0BE04514FB05}"/>
                </a:ext>
              </a:extLst>
            </p:cNvPr>
            <p:cNvSpPr/>
            <p:nvPr/>
          </p:nvSpPr>
          <p:spPr>
            <a:xfrm>
              <a:off x="9276907" y="3200400"/>
              <a:ext cx="2679404" cy="298774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ptos Light" panose="020B0004020202020204" pitchFamily="34" charset="0"/>
              </a:endParaRPr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6769D3F6-79E0-7C2E-63BF-BF39504F548C}"/>
                </a:ext>
              </a:extLst>
            </p:cNvPr>
            <p:cNvCxnSpPr>
              <a:cxnSpLocks/>
            </p:cNvCxnSpPr>
            <p:nvPr/>
          </p:nvCxnSpPr>
          <p:spPr>
            <a:xfrm>
              <a:off x="9151261" y="1475161"/>
              <a:ext cx="0" cy="4648062"/>
            </a:xfrm>
            <a:prstGeom prst="line">
              <a:avLst/>
            </a:prstGeom>
            <a:ln w="31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5" name="Picture 44" descr="A dollar sign and a person&#10;&#10;Description automatically generated">
              <a:extLst>
                <a:ext uri="{FF2B5EF4-FFF2-40B4-BE49-F238E27FC236}">
                  <a16:creationId xmlns:a16="http://schemas.microsoft.com/office/drawing/2014/main" id="{FA6F965E-0498-2C06-8BE4-B4A6896859D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300853" y="4010944"/>
              <a:ext cx="2588987" cy="143832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4319300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B56BAC4-CBB0-86EB-C25B-5B666A2755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94F2770-D1B2-8951-6CF0-10B4BD61D1D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35935" y="382773"/>
            <a:ext cx="11323674" cy="60180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atin typeface="Aptos Light" panose="020B0004020202020204" pitchFamily="34" charset="0"/>
              </a:rPr>
              <a:t>  </a:t>
            </a:r>
          </a:p>
        </p:txBody>
      </p:sp>
      <p:sp>
        <p:nvSpPr>
          <p:cNvPr id="11" name="Google Shape;183;p29">
            <a:extLst>
              <a:ext uri="{FF2B5EF4-FFF2-40B4-BE49-F238E27FC236}">
                <a16:creationId xmlns:a16="http://schemas.microsoft.com/office/drawing/2014/main" id="{E48FA2AC-2E68-4695-B8B3-91ADC234D36A}"/>
              </a:ext>
            </a:extLst>
          </p:cNvPr>
          <p:cNvSpPr txBox="1"/>
          <p:nvPr/>
        </p:nvSpPr>
        <p:spPr>
          <a:xfrm>
            <a:off x="1457841" y="1249537"/>
            <a:ext cx="3530009" cy="14157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accent1"/>
                </a:solidFill>
                <a:latin typeface="Aptos Light" panose="020B0004020202020204" pitchFamily="34" charset="0"/>
                <a:ea typeface="CENTENESANS-LIGHT" pitchFamily="2" charset="77"/>
              </a:rPr>
              <a:t>Group Insurance</a:t>
            </a:r>
            <a:endParaRPr sz="4000">
              <a:solidFill>
                <a:schemeClr val="accent1"/>
              </a:solidFill>
              <a:latin typeface="Aptos Light" panose="020B0004020202020204" pitchFamily="34" charset="0"/>
              <a:ea typeface="CENTENESANS-LIGHT" pitchFamily="2" charset="77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8E246E0-87C3-CDD1-F4C7-71614DE9F4D3}"/>
              </a:ext>
            </a:extLst>
          </p:cNvPr>
          <p:cNvSpPr txBox="1"/>
          <p:nvPr/>
        </p:nvSpPr>
        <p:spPr>
          <a:xfrm>
            <a:off x="847947" y="830744"/>
            <a:ext cx="60977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>
                <a:solidFill>
                  <a:schemeClr val="tx2"/>
                </a:solidFill>
                <a:latin typeface="Aptos" panose="020B0004020202020204" pitchFamily="34" charset="0"/>
                <a:ea typeface="CENTENESANS-MEDIUM" panose="02000503000000020004" pitchFamily="2" charset="77"/>
                <a:cs typeface="+mj-cs"/>
              </a:rPr>
              <a:t>ANALOGY</a:t>
            </a:r>
            <a:endParaRPr lang="en-US">
              <a:latin typeface="Aptos Light" panose="020B0004020202020204" pitchFamily="34" charset="0"/>
            </a:endParaRPr>
          </a:p>
        </p:txBody>
      </p:sp>
      <p:sp>
        <p:nvSpPr>
          <p:cNvPr id="2" name="Google Shape;183;p29">
            <a:extLst>
              <a:ext uri="{FF2B5EF4-FFF2-40B4-BE49-F238E27FC236}">
                <a16:creationId xmlns:a16="http://schemas.microsoft.com/office/drawing/2014/main" id="{9D61A1F7-09C0-FE50-B20E-634DDEB10D32}"/>
              </a:ext>
            </a:extLst>
          </p:cNvPr>
          <p:cNvSpPr txBox="1"/>
          <p:nvPr/>
        </p:nvSpPr>
        <p:spPr>
          <a:xfrm>
            <a:off x="7094516" y="1262237"/>
            <a:ext cx="3530009" cy="800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accent1"/>
                </a:solidFill>
                <a:latin typeface="Aptos Light" panose="020B0004020202020204" pitchFamily="34" charset="0"/>
                <a:ea typeface="CENTENESANS-LIGHT" pitchFamily="2" charset="77"/>
              </a:rPr>
              <a:t>ICHRAs</a:t>
            </a:r>
            <a:endParaRPr sz="4000">
              <a:solidFill>
                <a:schemeClr val="accent1"/>
              </a:solidFill>
              <a:latin typeface="Aptos Light" panose="020B0004020202020204" pitchFamily="34" charset="0"/>
              <a:ea typeface="CENTENESANS-LIGHT" pitchFamily="2" charset="77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DB7E218-778D-ED43-C14E-EC8DB2C41B5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504389" y="2362908"/>
            <a:ext cx="3457146" cy="217672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2893ADA-F015-79BF-44D5-1705479C10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41303" y="3592680"/>
            <a:ext cx="382919" cy="44338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B68E3EE-04C6-A528-0C12-983A334BB3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84795" y="3582700"/>
            <a:ext cx="437116" cy="43711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4C87FC1-3F17-79F1-05DA-3C0BCC1ABDF9}"/>
              </a:ext>
            </a:extLst>
          </p:cNvPr>
          <p:cNvSpPr txBox="1"/>
          <p:nvPr/>
        </p:nvSpPr>
        <p:spPr>
          <a:xfrm>
            <a:off x="2080437" y="3619495"/>
            <a:ext cx="3012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>
                <a:solidFill>
                  <a:schemeClr val="bg1"/>
                </a:solidFill>
                <a:latin typeface="Aptos" panose="020B0004020202020204" pitchFamily="34" charset="0"/>
                <a:ea typeface="CENTENESANS-MEDIUM" panose="02000503000000020004" pitchFamily="2" charset="77"/>
                <a:cs typeface="+mj-cs"/>
              </a:rPr>
              <a:t>A</a:t>
            </a:r>
            <a:endParaRPr lang="en-US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35BA85D-703E-9309-3362-6476771CDCC1}"/>
              </a:ext>
            </a:extLst>
          </p:cNvPr>
          <p:cNvSpPr txBox="1"/>
          <p:nvPr/>
        </p:nvSpPr>
        <p:spPr>
          <a:xfrm>
            <a:off x="3048000" y="3619495"/>
            <a:ext cx="3012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>
                <a:solidFill>
                  <a:schemeClr val="bg1"/>
                </a:solidFill>
                <a:latin typeface="Aptos" panose="020B0004020202020204" pitchFamily="34" charset="0"/>
                <a:ea typeface="CENTENESANS-MEDIUM" panose="02000503000000020004" pitchFamily="2" charset="77"/>
                <a:cs typeface="+mj-cs"/>
              </a:rPr>
              <a:t>B</a:t>
            </a:r>
            <a:endParaRPr lang="en-US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22" name="Google Shape;187;p29">
            <a:extLst>
              <a:ext uri="{FF2B5EF4-FFF2-40B4-BE49-F238E27FC236}">
                <a16:creationId xmlns:a16="http://schemas.microsoft.com/office/drawing/2014/main" id="{9CC8D619-BA2B-A3E7-5401-8732EC894BD1}"/>
              </a:ext>
            </a:extLst>
          </p:cNvPr>
          <p:cNvSpPr txBox="1"/>
          <p:nvPr/>
        </p:nvSpPr>
        <p:spPr>
          <a:xfrm>
            <a:off x="1577154" y="4979973"/>
            <a:ext cx="3223446" cy="12187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tx2"/>
                </a:solidFill>
                <a:latin typeface="Aptos" panose="020B0004020202020204" pitchFamily="34" charset="0"/>
                <a:ea typeface="CENTENESANS-REG" panose="02000503000000020004" pitchFamily="2" charset="77"/>
              </a:rPr>
              <a:t>Like an employer creating an insurance storefront that sells two options</a:t>
            </a:r>
          </a:p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2400">
              <a:solidFill>
                <a:schemeClr val="tx2"/>
              </a:solidFill>
              <a:latin typeface="Aptos" panose="020B0004020202020204" pitchFamily="34" charset="0"/>
              <a:ea typeface="CENTENESANS-REG" panose="02000503000000020004" pitchFamily="2" charset="77"/>
            </a:endParaRPr>
          </a:p>
        </p:txBody>
      </p:sp>
      <p:sp>
        <p:nvSpPr>
          <p:cNvPr id="16" name="Google Shape;183;p29">
            <a:extLst>
              <a:ext uri="{FF2B5EF4-FFF2-40B4-BE49-F238E27FC236}">
                <a16:creationId xmlns:a16="http://schemas.microsoft.com/office/drawing/2014/main" id="{91CFCE36-4E1C-7D7F-9D12-084BD0395C4A}"/>
              </a:ext>
            </a:extLst>
          </p:cNvPr>
          <p:cNvSpPr txBox="1"/>
          <p:nvPr/>
        </p:nvSpPr>
        <p:spPr>
          <a:xfrm>
            <a:off x="5283201" y="3083560"/>
            <a:ext cx="1206500" cy="800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accent1"/>
                </a:solidFill>
                <a:latin typeface="Aptos Light" panose="020B0004020202020204" pitchFamily="34" charset="0"/>
                <a:ea typeface="CENTENESANS-LIGHT" pitchFamily="2" charset="77"/>
              </a:rPr>
              <a:t>V</a:t>
            </a:r>
            <a:r>
              <a:rPr lang="en" sz="4000">
                <a:solidFill>
                  <a:schemeClr val="accent1"/>
                </a:solidFill>
                <a:latin typeface="Aptos Light" panose="020B0004020202020204" pitchFamily="34" charset="0"/>
                <a:ea typeface="CENTENESANS-LIGHT" pitchFamily="2" charset="77"/>
              </a:rPr>
              <a:t>s.</a:t>
            </a:r>
            <a:endParaRPr sz="4000">
              <a:solidFill>
                <a:schemeClr val="accent1"/>
              </a:solidFill>
              <a:latin typeface="Aptos Light" panose="020B0004020202020204" pitchFamily="34" charset="0"/>
              <a:ea typeface="CENTENESANS-LIGHT" pitchFamily="2" charset="77"/>
            </a:endParaRPr>
          </a:p>
        </p:txBody>
      </p:sp>
      <p:sp>
        <p:nvSpPr>
          <p:cNvPr id="18" name="Google Shape;187;p29">
            <a:extLst>
              <a:ext uri="{FF2B5EF4-FFF2-40B4-BE49-F238E27FC236}">
                <a16:creationId xmlns:a16="http://schemas.microsoft.com/office/drawing/2014/main" id="{E4C585EF-F03B-9430-F0E1-EF41E949180C}"/>
              </a:ext>
            </a:extLst>
          </p:cNvPr>
          <p:cNvSpPr txBox="1"/>
          <p:nvPr/>
        </p:nvSpPr>
        <p:spPr>
          <a:xfrm>
            <a:off x="7247797" y="4979973"/>
            <a:ext cx="3223446" cy="14649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tx2"/>
                </a:solidFill>
                <a:latin typeface="Aptos" panose="020B0004020202020204" pitchFamily="34" charset="0"/>
                <a:ea typeface="CENTENESANS-REG" panose="02000503000000020004" pitchFamily="2" charset="77"/>
              </a:rPr>
              <a:t>Like an employer offering a gift card that can buy many different options</a:t>
            </a:r>
          </a:p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2000">
              <a:solidFill>
                <a:schemeClr val="tx2"/>
              </a:solidFill>
              <a:latin typeface="Aptos" panose="020B0004020202020204" pitchFamily="34" charset="0"/>
              <a:ea typeface="CENTENESANS-REG" panose="02000503000000020004" pitchFamily="2" charset="77"/>
            </a:endParaRPr>
          </a:p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2400">
              <a:solidFill>
                <a:schemeClr val="tx2"/>
              </a:solidFill>
              <a:latin typeface="Aptos" panose="020B0004020202020204" pitchFamily="34" charset="0"/>
              <a:ea typeface="CENTENESANS-REG" panose="02000503000000020004" pitchFamily="2" charset="77"/>
            </a:endParaRPr>
          </a:p>
        </p:txBody>
      </p:sp>
      <p:pic>
        <p:nvPicPr>
          <p:cNvPr id="48" name="Picture 47">
            <a:extLst>
              <a:ext uri="{FF2B5EF4-FFF2-40B4-BE49-F238E27FC236}">
                <a16:creationId xmlns:a16="http://schemas.microsoft.com/office/drawing/2014/main" id="{6780A7E8-A3F1-0A90-76C8-551322D0645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8039753" y="2262425"/>
            <a:ext cx="1537934" cy="1099979"/>
          </a:xfrm>
          <a:prstGeom prst="rect">
            <a:avLst/>
          </a:prstGeom>
        </p:spPr>
      </p:pic>
      <p:sp>
        <p:nvSpPr>
          <p:cNvPr id="50" name="Left Brace 49">
            <a:extLst>
              <a:ext uri="{FF2B5EF4-FFF2-40B4-BE49-F238E27FC236}">
                <a16:creationId xmlns:a16="http://schemas.microsoft.com/office/drawing/2014/main" id="{36FDC30D-6700-173E-3893-E9E35087A5B6}"/>
              </a:ext>
            </a:extLst>
          </p:cNvPr>
          <p:cNvSpPr/>
          <p:nvPr/>
        </p:nvSpPr>
        <p:spPr>
          <a:xfrm rot="5400000">
            <a:off x="8600440" y="1772920"/>
            <a:ext cx="518160" cy="3860800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latin typeface="Aptos Light" panose="020B0004020202020204" pitchFamily="34" charset="0"/>
            </a:endParaRPr>
          </a:p>
        </p:txBody>
      </p:sp>
      <p:pic>
        <p:nvPicPr>
          <p:cNvPr id="10" name="Picture 9" descr="A purple and black logo&#10;&#10;Description automatically generated">
            <a:extLst>
              <a:ext uri="{FF2B5EF4-FFF2-40B4-BE49-F238E27FC236}">
                <a16:creationId xmlns:a16="http://schemas.microsoft.com/office/drawing/2014/main" id="{ADF310DC-B4DE-6130-A4AF-8795314A183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71436" y="3855212"/>
            <a:ext cx="3530600" cy="63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359350"/>
      </p:ext>
    </p:extLst>
  </p:cSld>
  <p:clrMapOvr>
    <a:masterClrMapping/>
  </p:clrMapOvr>
  <p:transition spd="med">
    <p:pull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51F69E-97A4-6CD5-00B5-FDE846C866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Rectangle 63">
            <a:extLst>
              <a:ext uri="{FF2B5EF4-FFF2-40B4-BE49-F238E27FC236}">
                <a16:creationId xmlns:a16="http://schemas.microsoft.com/office/drawing/2014/main" id="{80E6A697-1463-DE17-9E91-06AD485D7552}"/>
              </a:ext>
            </a:extLst>
          </p:cNvPr>
          <p:cNvSpPr/>
          <p:nvPr/>
        </p:nvSpPr>
        <p:spPr>
          <a:xfrm>
            <a:off x="6055359" y="2336799"/>
            <a:ext cx="5527041" cy="2936241"/>
          </a:xfrm>
          <a:prstGeom prst="rect">
            <a:avLst/>
          </a:prstGeom>
          <a:solidFill>
            <a:srgbClr val="FEF1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ptos Light" panose="020B0004020202020204" pitchFamily="34" charset="0"/>
            </a:endParaRPr>
          </a:p>
        </p:txBody>
      </p:sp>
      <p:sp>
        <p:nvSpPr>
          <p:cNvPr id="10" name=" 9">
            <a:extLst>
              <a:ext uri="{FF2B5EF4-FFF2-40B4-BE49-F238E27FC236}">
                <a16:creationId xmlns:a16="http://schemas.microsoft.com/office/drawing/2014/main" id="{9958A4C2-890F-0151-B904-0E988F97BCA0}"/>
              </a:ext>
            </a:extLst>
          </p:cNvPr>
          <p:cNvSpPr txBox="1">
            <a:spLocks/>
          </p:cNvSpPr>
          <p:nvPr/>
        </p:nvSpPr>
        <p:spPr>
          <a:xfrm>
            <a:off x="609599" y="446385"/>
            <a:ext cx="7598735" cy="819455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236538" indent="-225425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SzPct val="86000"/>
              <a:buFont typeface="Arial" panose="020B0604020202020204" pitchFamily="34" charset="0"/>
              <a:buChar char="•"/>
              <a:tabLst/>
              <a:defRPr sz="2800" b="0" i="0" kern="1200">
                <a:solidFill>
                  <a:schemeClr val="accent1"/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SzPct val="86000"/>
              <a:buFont typeface="Arial" panose="020B0604020202020204" pitchFamily="34" charset="0"/>
              <a:buChar char="•"/>
              <a:defRPr sz="2400" b="0" i="0" kern="1200">
                <a:solidFill>
                  <a:schemeClr val="accent1"/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SzPct val="86000"/>
              <a:buFont typeface="Arial" panose="020B0604020202020204" pitchFamily="34" charset="0"/>
              <a:buChar char="•"/>
              <a:defRPr sz="2000" b="0" i="0" kern="1200">
                <a:solidFill>
                  <a:schemeClr val="accent1"/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SzPct val="86000"/>
              <a:buFont typeface="Arial" panose="020B0604020202020204" pitchFamily="34" charset="0"/>
              <a:buChar char="•"/>
              <a:defRPr sz="1800" b="0" i="0" kern="1200">
                <a:solidFill>
                  <a:schemeClr val="accent1"/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SzPct val="86000"/>
              <a:buFont typeface="Arial" panose="020B0604020202020204" pitchFamily="34" charset="0"/>
              <a:buChar char="•"/>
              <a:defRPr sz="1800" b="0" i="0" kern="1200">
                <a:solidFill>
                  <a:schemeClr val="accent1"/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5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6000">
                <a:solidFill>
                  <a:schemeClr val="tx2"/>
                </a:solidFill>
                <a:latin typeface="Aptos Light" panose="020B0004020202020204" pitchFamily="34" charset="0"/>
                <a:cs typeface="+mj-cs"/>
              </a:rPr>
              <a:t>Flexible Contribution</a:t>
            </a:r>
          </a:p>
        </p:txBody>
      </p:sp>
      <p:graphicFrame>
        <p:nvGraphicFramePr>
          <p:cNvPr id="54" name="Table 53">
            <a:extLst>
              <a:ext uri="{FF2B5EF4-FFF2-40B4-BE49-F238E27FC236}">
                <a16:creationId xmlns:a16="http://schemas.microsoft.com/office/drawing/2014/main" id="{5FFAA3E2-DA4C-DF09-850C-B56B6DFAB5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7005310"/>
              </p:ext>
            </p:extLst>
          </p:nvPr>
        </p:nvGraphicFramePr>
        <p:xfrm>
          <a:off x="589280" y="2309706"/>
          <a:ext cx="4663440" cy="296333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663440">
                  <a:extLst>
                    <a:ext uri="{9D8B030D-6E8A-4147-A177-3AD203B41FA5}">
                      <a16:colId xmlns:a16="http://schemas.microsoft.com/office/drawing/2014/main" val="3423711684"/>
                    </a:ext>
                  </a:extLst>
                </a:gridCol>
              </a:tblGrid>
              <a:tr h="74083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>
                          <a:solidFill>
                            <a:schemeClr val="accent1"/>
                          </a:solidFill>
                          <a:latin typeface="Aptos Light" panose="020B0004020202020204" pitchFamily="34" charset="0"/>
                          <a:ea typeface="CENTENESANS-LIGHT" pitchFamily="2" charset="77"/>
                        </a:rPr>
                        <a:t>All receive ICHRA</a:t>
                      </a:r>
                    </a:p>
                  </a:txBody>
                  <a:tcPr marL="18288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8568627"/>
                  </a:ext>
                </a:extLst>
              </a:tr>
              <a:tr h="74083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>
                          <a:solidFill>
                            <a:schemeClr val="accent1"/>
                          </a:solidFill>
                          <a:latin typeface="Aptos Light" panose="020B0004020202020204" pitchFamily="34" charset="0"/>
                          <a:ea typeface="CENTENESANS-LIGHT" pitchFamily="2" charset="77"/>
                        </a:rPr>
                        <a:t>Some on ICHRA + Some with no benefits</a:t>
                      </a:r>
                    </a:p>
                  </a:txBody>
                  <a:tcPr marL="18288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007964"/>
                  </a:ext>
                </a:extLst>
              </a:tr>
              <a:tr h="740834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>
                          <a:solidFill>
                            <a:schemeClr val="accent1"/>
                          </a:solidFill>
                          <a:latin typeface="Aptos Light" panose="020B0004020202020204" pitchFamily="34" charset="0"/>
                          <a:ea typeface="CENTENESANS-LIGHT" pitchFamily="2" charset="77"/>
                        </a:rPr>
                        <a:t>Some on ICHRA + Some on Group </a:t>
                      </a:r>
                    </a:p>
                  </a:txBody>
                  <a:tcPr marL="18288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0582513"/>
                  </a:ext>
                </a:extLst>
              </a:tr>
              <a:tr h="74083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>
                          <a:solidFill>
                            <a:schemeClr val="accent1"/>
                          </a:solidFill>
                          <a:latin typeface="Aptos Light" panose="020B0004020202020204" pitchFamily="34" charset="0"/>
                          <a:ea typeface="CENTENESANS-LIGHT" pitchFamily="2" charset="77"/>
                        </a:rPr>
                        <a:t>All on ICHRA with varying contribution by classes</a:t>
                      </a:r>
                    </a:p>
                  </a:txBody>
                  <a:tcPr marL="18288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922282"/>
                  </a:ext>
                </a:extLst>
              </a:tr>
            </a:tbl>
          </a:graphicData>
        </a:graphic>
      </p:graphicFrame>
      <p:sp>
        <p:nvSpPr>
          <p:cNvPr id="57" name="Google Shape;187;p29">
            <a:extLst>
              <a:ext uri="{FF2B5EF4-FFF2-40B4-BE49-F238E27FC236}">
                <a16:creationId xmlns:a16="http://schemas.microsoft.com/office/drawing/2014/main" id="{74AEA90F-396E-8997-8266-308064C137CE}"/>
              </a:ext>
            </a:extLst>
          </p:cNvPr>
          <p:cNvSpPr txBox="1"/>
          <p:nvPr/>
        </p:nvSpPr>
        <p:spPr>
          <a:xfrm>
            <a:off x="591634" y="1677973"/>
            <a:ext cx="3223446" cy="775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tx2"/>
                </a:solidFill>
                <a:latin typeface="Aptos" panose="020B0004020202020204" pitchFamily="34" charset="0"/>
                <a:ea typeface="CENTENESANS-REG" panose="02000503000000020004" pitchFamily="2" charset="77"/>
              </a:rPr>
              <a:t>Sample Designs</a:t>
            </a:r>
          </a:p>
          <a:p>
            <a:pPr marL="0" lvl="0" indent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2400">
              <a:solidFill>
                <a:schemeClr val="tx2"/>
              </a:solidFill>
              <a:latin typeface="Aptos" panose="020B0004020202020204" pitchFamily="34" charset="0"/>
              <a:ea typeface="CENTENESANS-REG" panose="02000503000000020004" pitchFamily="2" charset="77"/>
            </a:endParaRPr>
          </a:p>
        </p:txBody>
      </p:sp>
      <p:sp>
        <p:nvSpPr>
          <p:cNvPr id="59" name="Google Shape;187;p29">
            <a:extLst>
              <a:ext uri="{FF2B5EF4-FFF2-40B4-BE49-F238E27FC236}">
                <a16:creationId xmlns:a16="http://schemas.microsoft.com/office/drawing/2014/main" id="{FEC47131-764E-4B64-960E-9B7BC4326873}"/>
              </a:ext>
            </a:extLst>
          </p:cNvPr>
          <p:cNvSpPr txBox="1"/>
          <p:nvPr/>
        </p:nvSpPr>
        <p:spPr>
          <a:xfrm>
            <a:off x="6022154" y="1677972"/>
            <a:ext cx="5123366" cy="775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tx2"/>
                </a:solidFill>
                <a:latin typeface="Aptos" panose="020B0004020202020204" pitchFamily="34" charset="0"/>
                <a:ea typeface="CENTENESANS-REG" panose="02000503000000020004" pitchFamily="2" charset="77"/>
              </a:rPr>
              <a:t>Sample Employee Asset Classes</a:t>
            </a:r>
          </a:p>
          <a:p>
            <a:pPr marL="0" lvl="0" indent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2400">
              <a:solidFill>
                <a:schemeClr val="tx2"/>
              </a:solidFill>
              <a:latin typeface="Aptos" panose="020B0004020202020204" pitchFamily="34" charset="0"/>
              <a:ea typeface="CENTENESANS-REG" panose="02000503000000020004" pitchFamily="2" charset="77"/>
            </a:endParaRPr>
          </a:p>
        </p:txBody>
      </p:sp>
      <p:sp>
        <p:nvSpPr>
          <p:cNvPr id="63" name="Content Placeholder 2">
            <a:extLst>
              <a:ext uri="{FF2B5EF4-FFF2-40B4-BE49-F238E27FC236}">
                <a16:creationId xmlns:a16="http://schemas.microsoft.com/office/drawing/2014/main" id="{A5272C84-97D3-D9F9-5A42-6A4635363C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4947" y="2529264"/>
            <a:ext cx="5135053" cy="2619680"/>
          </a:xfrm>
        </p:spPr>
        <p:txBody>
          <a:bodyPr numCol="2" spcCol="365760"/>
          <a:lstStyle/>
          <a:p>
            <a:pPr marL="171450" indent="-171450">
              <a:spcBef>
                <a:spcPts val="1200"/>
              </a:spcBef>
            </a:pPr>
            <a:r>
              <a:rPr lang="en-US" sz="1600"/>
              <a:t>Full-time employees</a:t>
            </a:r>
          </a:p>
          <a:p>
            <a:pPr marL="171450" indent="-171450">
              <a:spcBef>
                <a:spcPts val="1200"/>
              </a:spcBef>
            </a:pPr>
            <a:r>
              <a:rPr lang="en-US" sz="1600"/>
              <a:t>Part-time employees</a:t>
            </a:r>
          </a:p>
          <a:p>
            <a:pPr marL="171450" indent="-171450">
              <a:spcBef>
                <a:spcPts val="1200"/>
              </a:spcBef>
            </a:pPr>
            <a:r>
              <a:rPr lang="en-US" sz="1600"/>
              <a:t>Seasonal employees</a:t>
            </a:r>
          </a:p>
          <a:p>
            <a:pPr marL="171450" indent="-171450">
              <a:spcBef>
                <a:spcPts val="1200"/>
              </a:spcBef>
            </a:pPr>
            <a:r>
              <a:rPr lang="en-US" sz="1600"/>
              <a:t>Salaried workers</a:t>
            </a:r>
          </a:p>
          <a:p>
            <a:pPr marL="171450" indent="-171450">
              <a:spcBef>
                <a:spcPts val="1200"/>
              </a:spcBef>
            </a:pPr>
            <a:r>
              <a:rPr lang="en-US" sz="1600"/>
              <a:t>Non-salaried workers</a:t>
            </a:r>
          </a:p>
          <a:p>
            <a:pPr marL="171450" indent="-171450">
              <a:spcBef>
                <a:spcPts val="1200"/>
              </a:spcBef>
            </a:pPr>
            <a:r>
              <a:rPr lang="en-US" sz="1600"/>
              <a:t>Employees in a collective bargaining unit</a:t>
            </a:r>
          </a:p>
          <a:p>
            <a:pPr marL="171450" indent="-171450">
              <a:spcBef>
                <a:spcPts val="1200"/>
              </a:spcBef>
            </a:pPr>
            <a:r>
              <a:rPr lang="en-US" sz="1600"/>
              <a:t>Employees in waiting period</a:t>
            </a:r>
          </a:p>
          <a:p>
            <a:pPr marL="171450" indent="-171450">
              <a:spcBef>
                <a:spcPts val="1200"/>
              </a:spcBef>
            </a:pPr>
            <a:r>
              <a:rPr lang="en-US" sz="1600"/>
              <a:t>Foreign employees working abroad</a:t>
            </a:r>
          </a:p>
          <a:p>
            <a:pPr marL="171450" indent="-171450">
              <a:spcBef>
                <a:spcPts val="1200"/>
              </a:spcBef>
            </a:pPr>
            <a:r>
              <a:rPr lang="en-US" sz="1600"/>
              <a:t>Employees in same the rating area</a:t>
            </a:r>
          </a:p>
          <a:p>
            <a:pPr marL="171450" indent="-171450">
              <a:spcBef>
                <a:spcPts val="1200"/>
              </a:spcBef>
            </a:pPr>
            <a:r>
              <a:rPr lang="en-US" sz="1600"/>
              <a:t>Temporary employees</a:t>
            </a:r>
          </a:p>
          <a:p>
            <a:pPr marL="171450" indent="-171450">
              <a:spcBef>
                <a:spcPts val="1200"/>
              </a:spcBef>
            </a:pPr>
            <a:endParaRPr lang="en-US" sz="1600"/>
          </a:p>
        </p:txBody>
      </p:sp>
      <p:sp>
        <p:nvSpPr>
          <p:cNvPr id="65" name="Extract 64">
            <a:extLst>
              <a:ext uri="{FF2B5EF4-FFF2-40B4-BE49-F238E27FC236}">
                <a16:creationId xmlns:a16="http://schemas.microsoft.com/office/drawing/2014/main" id="{D380BE78-B437-0133-611D-30F23B8E0609}"/>
              </a:ext>
            </a:extLst>
          </p:cNvPr>
          <p:cNvSpPr/>
          <p:nvPr/>
        </p:nvSpPr>
        <p:spPr>
          <a:xfrm rot="5400000">
            <a:off x="4368800" y="3403600"/>
            <a:ext cx="2052320" cy="701040"/>
          </a:xfrm>
          <a:prstGeom prst="flowChartExtra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ptos Light" panose="020B0004020202020204" pitchFamily="34" charset="0"/>
            </a:endParaRPr>
          </a:p>
        </p:txBody>
      </p:sp>
      <p:sp>
        <p:nvSpPr>
          <p:cNvPr id="67" name="Slide Number Placeholder 3">
            <a:extLst>
              <a:ext uri="{FF2B5EF4-FFF2-40B4-BE49-F238E27FC236}">
                <a16:creationId xmlns:a16="http://schemas.microsoft.com/office/drawing/2014/main" id="{8A03A318-CC68-DD40-5544-7F511BDD65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20500" y="6465517"/>
            <a:ext cx="328286" cy="184666"/>
          </a:xfrm>
        </p:spPr>
        <p:txBody>
          <a:bodyPr/>
          <a:lstStyle/>
          <a:p>
            <a:fld id="{FE4377E2-3ACC-BC43-A7D4-336EBCC7B678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1337061"/>
      </p:ext>
    </p:extLst>
  </p:cSld>
  <p:clrMapOvr>
    <a:masterClrMapping/>
  </p:clrMapOvr>
  <p:transition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1D03305-F85E-053D-BBE6-FFB67E8906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 2">
            <a:extLst>
              <a:ext uri="{FF2B5EF4-FFF2-40B4-BE49-F238E27FC236}">
                <a16:creationId xmlns:a16="http://schemas.microsoft.com/office/drawing/2014/main" id="{EEF4126E-249A-D90F-09EF-96215BD4FB21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046538" y="2144340"/>
            <a:ext cx="7573962" cy="2232406"/>
          </a:xfrm>
          <a:prstGeom prst="rect">
            <a:avLst/>
          </a:prstGeom>
        </p:spPr>
        <p:txBody>
          <a:bodyPr/>
          <a:lstStyle/>
          <a:p>
            <a:pPr marL="11113" indent="0">
              <a:lnSpc>
                <a:spcPct val="75000"/>
              </a:lnSpc>
              <a:buNone/>
            </a:pPr>
            <a:r>
              <a:rPr lang="en-US" sz="9400" spc="-300">
                <a:solidFill>
                  <a:schemeClr val="bg1"/>
                </a:solidFill>
              </a:rPr>
              <a:t>Who Are ICHRAs For?</a:t>
            </a:r>
          </a:p>
        </p:txBody>
      </p:sp>
      <p:pic>
        <p:nvPicPr>
          <p:cNvPr id="2" name="Picture 1" descr="A white circle with black text&#10;&#10;Description automatically generated">
            <a:extLst>
              <a:ext uri="{FF2B5EF4-FFF2-40B4-BE49-F238E27FC236}">
                <a16:creationId xmlns:a16="http://schemas.microsoft.com/office/drawing/2014/main" id="{871F7478-62CC-BCBB-FF27-1945986EEE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4192" y="2060447"/>
            <a:ext cx="1969008" cy="2001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996210"/>
      </p:ext>
    </p:extLst>
  </p:cSld>
  <p:clrMapOvr>
    <a:masterClrMapping/>
  </p:clrMapOvr>
  <p:transition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CFDD28-BB28-151C-CC09-EC76B42E46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A1AE4A7-4A64-D701-4C30-1F59472EFCEE}"/>
              </a:ext>
            </a:extLst>
          </p:cNvPr>
          <p:cNvSpPr/>
          <p:nvPr/>
        </p:nvSpPr>
        <p:spPr>
          <a:xfrm>
            <a:off x="5178056" y="0"/>
            <a:ext cx="701394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ptos Light" panose="020B00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8C96DD-AACA-40C4-4A8A-0EC10B9A5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377E2-3ACC-BC43-A7D4-336EBCC7B678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10" name=" 9">
            <a:extLst>
              <a:ext uri="{FF2B5EF4-FFF2-40B4-BE49-F238E27FC236}">
                <a16:creationId xmlns:a16="http://schemas.microsoft.com/office/drawing/2014/main" id="{2C5C5667-3D09-0CFF-B7E3-FDAB1F1CF77B}"/>
              </a:ext>
            </a:extLst>
          </p:cNvPr>
          <p:cNvSpPr txBox="1">
            <a:spLocks/>
          </p:cNvSpPr>
          <p:nvPr/>
        </p:nvSpPr>
        <p:spPr>
          <a:xfrm>
            <a:off x="609600" y="1052146"/>
            <a:ext cx="4547191" cy="446038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236538" indent="-225425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SzPct val="86000"/>
              <a:buFont typeface="Arial" panose="020B0604020202020204" pitchFamily="34" charset="0"/>
              <a:buChar char="•"/>
              <a:tabLst/>
              <a:defRPr sz="2800" b="0" i="0" kern="1200">
                <a:solidFill>
                  <a:schemeClr val="accent1"/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SzPct val="86000"/>
              <a:buFont typeface="Arial" panose="020B0604020202020204" pitchFamily="34" charset="0"/>
              <a:buChar char="•"/>
              <a:defRPr sz="2400" b="0" i="0" kern="1200">
                <a:solidFill>
                  <a:schemeClr val="accent1"/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SzPct val="86000"/>
              <a:buFont typeface="Arial" panose="020B0604020202020204" pitchFamily="34" charset="0"/>
              <a:buChar char="•"/>
              <a:defRPr sz="2000" b="0" i="0" kern="1200">
                <a:solidFill>
                  <a:schemeClr val="accent1"/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SzPct val="86000"/>
              <a:buFont typeface="Arial" panose="020B0604020202020204" pitchFamily="34" charset="0"/>
              <a:buChar char="•"/>
              <a:defRPr sz="1800" b="0" i="0" kern="1200">
                <a:solidFill>
                  <a:schemeClr val="accent1"/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SzPct val="86000"/>
              <a:buFont typeface="Arial" panose="020B0604020202020204" pitchFamily="34" charset="0"/>
              <a:buChar char="•"/>
              <a:defRPr sz="1800" b="0" i="0" kern="1200">
                <a:solidFill>
                  <a:schemeClr val="accent1"/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6000">
                <a:solidFill>
                  <a:schemeClr val="tx2"/>
                </a:solidFill>
                <a:latin typeface="Aptos Light" panose="020B0004020202020204" pitchFamily="34" charset="0"/>
                <a:cs typeface="+mj-cs"/>
              </a:rPr>
              <a:t>ICHRAs Are </a:t>
            </a:r>
            <a:br>
              <a:rPr lang="en-US" sz="6000">
                <a:solidFill>
                  <a:schemeClr val="tx2"/>
                </a:solidFill>
                <a:latin typeface="Aptos Light" panose="020B0004020202020204" pitchFamily="34" charset="0"/>
                <a:cs typeface="+mj-cs"/>
              </a:rPr>
            </a:br>
            <a:r>
              <a:rPr lang="en-US" sz="6000">
                <a:solidFill>
                  <a:schemeClr val="tx2"/>
                </a:solidFill>
                <a:latin typeface="Aptos Light" panose="020B0004020202020204" pitchFamily="34" charset="0"/>
                <a:cs typeface="+mj-cs"/>
              </a:rPr>
              <a:t>For </a:t>
            </a:r>
            <a:r>
              <a:rPr lang="en-US" sz="5800">
                <a:solidFill>
                  <a:schemeClr val="tx2"/>
                </a:solidFill>
                <a:latin typeface="Aptos Light" panose="020B0004020202020204" pitchFamily="34" charset="0"/>
                <a:cs typeface="+mj-cs"/>
              </a:rPr>
              <a:t>Employers</a:t>
            </a:r>
            <a:r>
              <a:rPr lang="en-US" sz="6000">
                <a:solidFill>
                  <a:schemeClr val="tx2"/>
                </a:solidFill>
                <a:latin typeface="Aptos Light" panose="020B0004020202020204" pitchFamily="34" charset="0"/>
                <a:cs typeface="+mj-cs"/>
              </a:rPr>
              <a:t> Who: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6000">
              <a:solidFill>
                <a:schemeClr val="tx2"/>
              </a:solidFill>
              <a:latin typeface="Aptos Light" panose="020B0004020202020204" pitchFamily="34" charset="0"/>
              <a:cs typeface="+mj-cs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6000">
              <a:solidFill>
                <a:schemeClr val="tx2"/>
              </a:solidFill>
              <a:latin typeface="Aptos Light" panose="020B0004020202020204" pitchFamily="34" charset="0"/>
              <a:cs typeface="+mj-cs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6000">
              <a:solidFill>
                <a:schemeClr val="tx2"/>
              </a:solidFill>
              <a:latin typeface="Aptos Light" panose="020B0004020202020204" pitchFamily="34" charset="0"/>
              <a:cs typeface="+mj-cs"/>
            </a:endParaRP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3BB6B7F4-B7EC-EDB9-4170-53E358716B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47907" y="1071880"/>
            <a:ext cx="5475767" cy="5502275"/>
          </a:xfrm>
        </p:spPr>
        <p:txBody>
          <a:bodyPr/>
          <a:lstStyle/>
          <a:p>
            <a:pPr marL="342900" indent="-342900">
              <a:spcBef>
                <a:spcPts val="2400"/>
              </a:spcBef>
            </a:pPr>
            <a:r>
              <a:rPr lang="en-US" sz="2600" dirty="0"/>
              <a:t>Have unaffordable coverage or unsustainable premium increases</a:t>
            </a:r>
          </a:p>
          <a:p>
            <a:pPr marL="342900" indent="-342900">
              <a:spcBef>
                <a:spcPts val="2400"/>
              </a:spcBef>
            </a:pPr>
            <a:r>
              <a:rPr lang="en-US" sz="2600" dirty="0"/>
              <a:t>Have a diverse workforce with different healthcare needs</a:t>
            </a:r>
          </a:p>
          <a:p>
            <a:pPr marL="342900" indent="-342900">
              <a:spcBef>
                <a:spcPts val="2400"/>
              </a:spcBef>
            </a:pPr>
            <a:r>
              <a:rPr lang="en-US" sz="2600" dirty="0"/>
              <a:t>Want to offer more choice to </a:t>
            </a:r>
            <a:br>
              <a:rPr lang="en-US" sz="2600" dirty="0"/>
            </a:br>
            <a:r>
              <a:rPr lang="en-US" sz="2600" dirty="0"/>
              <a:t>attract talent</a:t>
            </a:r>
          </a:p>
          <a:p>
            <a:pPr marL="342900" indent="-342900">
              <a:spcBef>
                <a:spcPts val="2400"/>
              </a:spcBef>
            </a:pPr>
            <a:r>
              <a:rPr lang="en-US" sz="2600" dirty="0"/>
              <a:t>Have workers in multiple states without a single-carrier solution</a:t>
            </a:r>
          </a:p>
          <a:p>
            <a:pPr marL="342900" indent="-342900">
              <a:spcBef>
                <a:spcPts val="2400"/>
              </a:spcBef>
            </a:pPr>
            <a:r>
              <a:rPr lang="en-US" sz="2600" dirty="0"/>
              <a:t>No longer wish to manage health </a:t>
            </a:r>
            <a:br>
              <a:rPr lang="en-US" sz="2600" dirty="0"/>
            </a:br>
            <a:r>
              <a:rPr lang="en-US" sz="2600" dirty="0"/>
              <a:t>risk among their workforce</a:t>
            </a:r>
          </a:p>
          <a:p>
            <a:pPr marL="342900" indent="-342900">
              <a:spcBef>
                <a:spcPts val="2400"/>
              </a:spcBef>
            </a:pPr>
            <a:endParaRPr lang="en-US" sz="2600" dirty="0"/>
          </a:p>
        </p:txBody>
      </p:sp>
      <p:sp>
        <p:nvSpPr>
          <p:cNvPr id="2" name="Triangle 1">
            <a:extLst>
              <a:ext uri="{FF2B5EF4-FFF2-40B4-BE49-F238E27FC236}">
                <a16:creationId xmlns:a16="http://schemas.microsoft.com/office/drawing/2014/main" id="{29343ED6-24C4-0E20-5BF5-1B18124CB067}"/>
              </a:ext>
            </a:extLst>
          </p:cNvPr>
          <p:cNvSpPr/>
          <p:nvPr/>
        </p:nvSpPr>
        <p:spPr>
          <a:xfrm rot="5400000">
            <a:off x="4744778" y="1081860"/>
            <a:ext cx="1057946" cy="47846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atin typeface="Aptos Light" panose="020B00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0962321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uiExpand="1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1D03305-F85E-053D-BBE6-FFB67E8906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 2">
            <a:extLst>
              <a:ext uri="{FF2B5EF4-FFF2-40B4-BE49-F238E27FC236}">
                <a16:creationId xmlns:a16="http://schemas.microsoft.com/office/drawing/2014/main" id="{EEF4126E-249A-D90F-09EF-96215BD4FB21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046538" y="1631341"/>
            <a:ext cx="7573962" cy="3317318"/>
          </a:xfrm>
          <a:prstGeom prst="rect">
            <a:avLst/>
          </a:prstGeom>
        </p:spPr>
        <p:txBody>
          <a:bodyPr/>
          <a:lstStyle/>
          <a:p>
            <a:pPr marL="11113" indent="0">
              <a:lnSpc>
                <a:spcPct val="75000"/>
              </a:lnSpc>
              <a:buNone/>
            </a:pPr>
            <a:r>
              <a:rPr lang="en-US" sz="9400" spc="-300">
                <a:solidFill>
                  <a:schemeClr val="bg1"/>
                </a:solidFill>
              </a:rPr>
              <a:t>Finding the Right Benefits Platform </a:t>
            </a:r>
          </a:p>
        </p:txBody>
      </p:sp>
      <p:pic>
        <p:nvPicPr>
          <p:cNvPr id="2" name="Picture 1" descr="A white circle with black text&#10;&#10;Description automatically generated">
            <a:extLst>
              <a:ext uri="{FF2B5EF4-FFF2-40B4-BE49-F238E27FC236}">
                <a16:creationId xmlns:a16="http://schemas.microsoft.com/office/drawing/2014/main" id="{FB92CD10-2ACF-CCE8-ABE2-EC916CD424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4192" y="2060447"/>
            <a:ext cx="1969008" cy="2001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320647"/>
      </p:ext>
    </p:extLst>
  </p:cSld>
  <p:clrMapOvr>
    <a:masterClrMapping/>
  </p:clrMapOvr>
  <p:transition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28956E-6CC4-BE6A-9D08-60BEB9523D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 9">
            <a:extLst>
              <a:ext uri="{FF2B5EF4-FFF2-40B4-BE49-F238E27FC236}">
                <a16:creationId xmlns:a16="http://schemas.microsoft.com/office/drawing/2014/main" id="{FAA9FE94-E87E-9874-3BBD-DB96C6D2FD32}"/>
              </a:ext>
            </a:extLst>
          </p:cNvPr>
          <p:cNvSpPr txBox="1">
            <a:spLocks/>
          </p:cNvSpPr>
          <p:nvPr/>
        </p:nvSpPr>
        <p:spPr>
          <a:xfrm>
            <a:off x="609599" y="446385"/>
            <a:ext cx="7456715" cy="3156185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236538" indent="-225425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SzPct val="86000"/>
              <a:buFont typeface="Arial" panose="020B0604020202020204" pitchFamily="34" charset="0"/>
              <a:buChar char="•"/>
              <a:tabLst/>
              <a:defRPr sz="2800" b="0" i="0" kern="1200">
                <a:solidFill>
                  <a:schemeClr val="accent1"/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SzPct val="86000"/>
              <a:buFont typeface="Arial" panose="020B0604020202020204" pitchFamily="34" charset="0"/>
              <a:buChar char="•"/>
              <a:defRPr sz="2400" b="0" i="0" kern="1200">
                <a:solidFill>
                  <a:schemeClr val="accent1"/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SzPct val="86000"/>
              <a:buFont typeface="Arial" panose="020B0604020202020204" pitchFamily="34" charset="0"/>
              <a:buChar char="•"/>
              <a:defRPr sz="2000" b="0" i="0" kern="1200">
                <a:solidFill>
                  <a:schemeClr val="accent1"/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SzPct val="86000"/>
              <a:buFont typeface="Arial" panose="020B0604020202020204" pitchFamily="34" charset="0"/>
              <a:buChar char="•"/>
              <a:defRPr sz="1800" b="0" i="0" kern="1200">
                <a:solidFill>
                  <a:schemeClr val="accent1"/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SzPct val="86000"/>
              <a:buFont typeface="Arial" panose="020B0604020202020204" pitchFamily="34" charset="0"/>
              <a:buChar char="•"/>
              <a:defRPr sz="1800" b="0" i="0" kern="1200">
                <a:solidFill>
                  <a:schemeClr val="accent1"/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5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5800">
                <a:solidFill>
                  <a:schemeClr val="tx2"/>
                </a:solidFill>
                <a:latin typeface="Aptos Light" panose="020B0004020202020204" pitchFamily="34" charset="0"/>
                <a:cs typeface="+mj-cs"/>
              </a:rPr>
              <a:t>Finding the right solution starts with understanding your unique needs</a:t>
            </a:r>
          </a:p>
        </p:txBody>
      </p:sp>
      <p:sp>
        <p:nvSpPr>
          <p:cNvPr id="67" name="Slide Number Placeholder 3">
            <a:extLst>
              <a:ext uri="{FF2B5EF4-FFF2-40B4-BE49-F238E27FC236}">
                <a16:creationId xmlns:a16="http://schemas.microsoft.com/office/drawing/2014/main" id="{C957C615-5FFB-1F5A-70D7-C1406ACBB2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20500" y="6465517"/>
            <a:ext cx="328286" cy="184666"/>
          </a:xfrm>
        </p:spPr>
        <p:txBody>
          <a:bodyPr/>
          <a:lstStyle/>
          <a:p>
            <a:fld id="{FE4377E2-3ACC-BC43-A7D4-336EBCC7B678}" type="slidenum">
              <a:rPr lang="en-US" smtClean="0"/>
              <a:pPr/>
              <a:t>27</a:t>
            </a:fld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A372C9D-B45C-FCD9-9112-409074158B9B}"/>
              </a:ext>
            </a:extLst>
          </p:cNvPr>
          <p:cNvGrpSpPr/>
          <p:nvPr/>
        </p:nvGrpSpPr>
        <p:grpSpPr>
          <a:xfrm>
            <a:off x="609600" y="3942080"/>
            <a:ext cx="11010900" cy="1589772"/>
            <a:chOff x="457198" y="1780671"/>
            <a:chExt cx="8229602" cy="1973181"/>
          </a:xfrm>
          <a:gradFill flip="none" rotWithShape="1">
            <a:gsLst>
              <a:gs pos="0">
                <a:schemeClr val="bg1">
                  <a:lumMod val="9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8100000" scaled="1"/>
            <a:tileRect/>
          </a:gradFill>
        </p:grpSpPr>
        <p:sp>
          <p:nvSpPr>
            <p:cNvPr id="6" name="Pentagon 5">
              <a:extLst>
                <a:ext uri="{FF2B5EF4-FFF2-40B4-BE49-F238E27FC236}">
                  <a16:creationId xmlns:a16="http://schemas.microsoft.com/office/drawing/2014/main" id="{A0B93B7E-7151-29BD-FA1E-6128CCB996EE}"/>
                </a:ext>
              </a:extLst>
            </p:cNvPr>
            <p:cNvSpPr/>
            <p:nvPr/>
          </p:nvSpPr>
          <p:spPr>
            <a:xfrm>
              <a:off x="4572000" y="1780673"/>
              <a:ext cx="4114800" cy="1973179"/>
            </a:xfrm>
            <a:prstGeom prst="homePlate">
              <a:avLst>
                <a:gd name="adj" fmla="val 413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ptos Light" panose="020B0004020202020204" pitchFamily="34" charset="0"/>
              </a:endParaRPr>
            </a:p>
          </p:txBody>
        </p:sp>
        <p:sp>
          <p:nvSpPr>
            <p:cNvPr id="7" name="Pentagon 6">
              <a:extLst>
                <a:ext uri="{FF2B5EF4-FFF2-40B4-BE49-F238E27FC236}">
                  <a16:creationId xmlns:a16="http://schemas.microsoft.com/office/drawing/2014/main" id="{9D8E8352-4316-6B11-DEC3-6A37B36F9C96}"/>
                </a:ext>
              </a:extLst>
            </p:cNvPr>
            <p:cNvSpPr/>
            <p:nvPr/>
          </p:nvSpPr>
          <p:spPr>
            <a:xfrm rot="10800000">
              <a:off x="457198" y="1780671"/>
              <a:ext cx="4114801" cy="1973179"/>
            </a:xfrm>
            <a:prstGeom prst="homePlate">
              <a:avLst>
                <a:gd name="adj" fmla="val 3427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ptos Light" panose="020B0004020202020204" pitchFamily="34" charset="0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C300B712-3B4F-6FB8-0BD8-0188ACCBEF6E}"/>
              </a:ext>
            </a:extLst>
          </p:cNvPr>
          <p:cNvSpPr txBox="1"/>
          <p:nvPr/>
        </p:nvSpPr>
        <p:spPr>
          <a:xfrm>
            <a:off x="4865806" y="4383759"/>
            <a:ext cx="247234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i="1">
                <a:solidFill>
                  <a:schemeClr val="accent1"/>
                </a:solidFill>
                <a:latin typeface="Aptos" panose="020B0004020202020204" pitchFamily="34" charset="0"/>
                <a:ea typeface="CENTENESANS-REGITALIC" panose="02000503000000020004" pitchFamily="2" charset="77"/>
                <a:cs typeface="Calibri" panose="020F0502020204030204" pitchFamily="34" charset="0"/>
              </a:rPr>
              <a:t>Benefits Platform</a:t>
            </a:r>
          </a:p>
          <a:p>
            <a:pPr algn="ctr"/>
            <a:r>
              <a:rPr lang="en-US" sz="2400" i="1">
                <a:solidFill>
                  <a:schemeClr val="accent1"/>
                </a:solidFill>
                <a:latin typeface="Aptos" panose="020B0004020202020204" pitchFamily="34" charset="0"/>
                <a:ea typeface="CENTENESANS-REGITALIC" panose="02000503000000020004" pitchFamily="2" charset="77"/>
                <a:cs typeface="Calibri" panose="020F0502020204030204" pitchFamily="34" charset="0"/>
              </a:rPr>
              <a:t>that is…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A44A524-DE70-2640-C55B-EF86E191B340}"/>
              </a:ext>
            </a:extLst>
          </p:cNvPr>
          <p:cNvGrpSpPr/>
          <p:nvPr/>
        </p:nvGrpSpPr>
        <p:grpSpPr>
          <a:xfrm>
            <a:off x="1249680" y="4373181"/>
            <a:ext cx="3315598" cy="707393"/>
            <a:chOff x="1249680" y="4373181"/>
            <a:chExt cx="3315598" cy="707393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84CEE63-448D-3F18-24B1-65ED9B6F11CE}"/>
                </a:ext>
              </a:extLst>
            </p:cNvPr>
            <p:cNvSpPr txBox="1"/>
            <p:nvPr/>
          </p:nvSpPr>
          <p:spPr>
            <a:xfrm>
              <a:off x="1249680" y="4463119"/>
              <a:ext cx="30480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>
                  <a:solidFill>
                    <a:schemeClr val="tx2"/>
                  </a:solidFill>
                  <a:latin typeface="Aptos" panose="020B0004020202020204" pitchFamily="34" charset="0"/>
                  <a:ea typeface="CENTENESANS-MEDIUM" panose="02000503000000020004" pitchFamily="2" charset="77"/>
                  <a:cs typeface="Calibri" panose="020F0502020204030204" pitchFamily="34" charset="0"/>
                </a:rPr>
                <a:t>Tech-Led</a:t>
              </a:r>
            </a:p>
          </p:txBody>
        </p:sp>
        <p:sp>
          <p:nvSpPr>
            <p:cNvPr id="17" name="Triangle 16">
              <a:extLst>
                <a:ext uri="{FF2B5EF4-FFF2-40B4-BE49-F238E27FC236}">
                  <a16:creationId xmlns:a16="http://schemas.microsoft.com/office/drawing/2014/main" id="{6D780085-37CF-1EA7-F59C-922DF53D4D8E}"/>
                </a:ext>
              </a:extLst>
            </p:cNvPr>
            <p:cNvSpPr/>
            <p:nvPr/>
          </p:nvSpPr>
          <p:spPr>
            <a:xfrm rot="16200000">
              <a:off x="4070103" y="4585400"/>
              <a:ext cx="707393" cy="282956"/>
            </a:xfrm>
            <a:prstGeom prst="triangl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ptos Light" panose="020B0004020202020204" pitchFamily="34" charset="0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8C7B6389-9C9A-BBF6-C749-F8904C572FEA}"/>
              </a:ext>
            </a:extLst>
          </p:cNvPr>
          <p:cNvGrpSpPr/>
          <p:nvPr/>
        </p:nvGrpSpPr>
        <p:grpSpPr>
          <a:xfrm>
            <a:off x="7627502" y="4380231"/>
            <a:ext cx="3734664" cy="707388"/>
            <a:chOff x="7627502" y="4380231"/>
            <a:chExt cx="3734664" cy="707388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9DFC9BF-1BBD-D3C5-AC13-404EEBACAF90}"/>
                </a:ext>
              </a:extLst>
            </p:cNvPr>
            <p:cNvSpPr txBox="1"/>
            <p:nvPr/>
          </p:nvSpPr>
          <p:spPr>
            <a:xfrm>
              <a:off x="7958567" y="4469519"/>
              <a:ext cx="340359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>
                  <a:solidFill>
                    <a:schemeClr val="tx2"/>
                  </a:solidFill>
                  <a:latin typeface="Aptos" panose="020B0004020202020204" pitchFamily="34" charset="0"/>
                  <a:ea typeface="CENTENESANS-MEDIUM" panose="02000503000000020004" pitchFamily="2" charset="77"/>
                  <a:cs typeface="Calibri" panose="020F0502020204030204" pitchFamily="34" charset="0"/>
                </a:rPr>
                <a:t>Service-Led</a:t>
              </a:r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DA01F4B1-B988-7C99-0DFD-A80E193DAA1A}"/>
                </a:ext>
              </a:extLst>
            </p:cNvPr>
            <p:cNvSpPr/>
            <p:nvPr/>
          </p:nvSpPr>
          <p:spPr>
            <a:xfrm rot="5400000">
              <a:off x="7415285" y="4592448"/>
              <a:ext cx="707388" cy="282954"/>
            </a:xfrm>
            <a:prstGeom prst="triangl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ptos Light" panose="020B00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9355880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28956E-6CC4-BE6A-9D08-60BEB9523D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 9">
            <a:extLst>
              <a:ext uri="{FF2B5EF4-FFF2-40B4-BE49-F238E27FC236}">
                <a16:creationId xmlns:a16="http://schemas.microsoft.com/office/drawing/2014/main" id="{FAA9FE94-E87E-9874-3BBD-DB96C6D2FD32}"/>
              </a:ext>
            </a:extLst>
          </p:cNvPr>
          <p:cNvSpPr txBox="1">
            <a:spLocks/>
          </p:cNvSpPr>
          <p:nvPr/>
        </p:nvSpPr>
        <p:spPr>
          <a:xfrm>
            <a:off x="609599" y="446385"/>
            <a:ext cx="8948058" cy="1269194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236538" indent="-225425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SzPct val="86000"/>
              <a:buFont typeface="Arial" panose="020B0604020202020204" pitchFamily="34" charset="0"/>
              <a:buChar char="•"/>
              <a:tabLst/>
              <a:defRPr sz="2800" b="0" i="0" kern="1200">
                <a:solidFill>
                  <a:schemeClr val="accent1"/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SzPct val="86000"/>
              <a:buFont typeface="Arial" panose="020B0604020202020204" pitchFamily="34" charset="0"/>
              <a:buChar char="•"/>
              <a:defRPr sz="2400" b="0" i="0" kern="1200">
                <a:solidFill>
                  <a:schemeClr val="accent1"/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SzPct val="86000"/>
              <a:buFont typeface="Arial" panose="020B0604020202020204" pitchFamily="34" charset="0"/>
              <a:buChar char="•"/>
              <a:defRPr sz="2000" b="0" i="0" kern="1200">
                <a:solidFill>
                  <a:schemeClr val="accent1"/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SzPct val="86000"/>
              <a:buFont typeface="Arial" panose="020B0604020202020204" pitchFamily="34" charset="0"/>
              <a:buChar char="•"/>
              <a:defRPr sz="1800" b="0" i="0" kern="1200">
                <a:solidFill>
                  <a:schemeClr val="accent1"/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SzPct val="86000"/>
              <a:buFont typeface="Arial" panose="020B0604020202020204" pitchFamily="34" charset="0"/>
              <a:buChar char="•"/>
              <a:defRPr sz="1800" b="0" i="0" kern="1200">
                <a:solidFill>
                  <a:schemeClr val="accent1"/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5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4800">
                <a:solidFill>
                  <a:schemeClr val="tx2"/>
                </a:solidFill>
                <a:latin typeface="Aptos Light" panose="020B0004020202020204" pitchFamily="34" charset="0"/>
                <a:cs typeface="+mj-cs"/>
              </a:rPr>
              <a:t>We partner with a variety of solutions across the spectrum</a:t>
            </a:r>
          </a:p>
        </p:txBody>
      </p:sp>
      <p:sp>
        <p:nvSpPr>
          <p:cNvPr id="67" name="Slide Number Placeholder 3">
            <a:extLst>
              <a:ext uri="{FF2B5EF4-FFF2-40B4-BE49-F238E27FC236}">
                <a16:creationId xmlns:a16="http://schemas.microsoft.com/office/drawing/2014/main" id="{C957C615-5FFB-1F5A-70D7-C1406ACBB2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20500" y="6465517"/>
            <a:ext cx="328286" cy="184666"/>
          </a:xfrm>
        </p:spPr>
        <p:txBody>
          <a:bodyPr/>
          <a:lstStyle/>
          <a:p>
            <a:fld id="{FE4377E2-3ACC-BC43-A7D4-336EBCC7B678}" type="slidenum">
              <a:rPr lang="en-US" smtClean="0"/>
              <a:pPr/>
              <a:t>28</a:t>
            </a:fld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A372C9D-B45C-FCD9-9112-409074158B9B}"/>
              </a:ext>
            </a:extLst>
          </p:cNvPr>
          <p:cNvGrpSpPr/>
          <p:nvPr/>
        </p:nvGrpSpPr>
        <p:grpSpPr>
          <a:xfrm>
            <a:off x="609600" y="1991360"/>
            <a:ext cx="11010900" cy="508000"/>
            <a:chOff x="457198" y="1780671"/>
            <a:chExt cx="8229602" cy="1973181"/>
          </a:xfr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8100000" scaled="1"/>
          </a:gradFill>
        </p:grpSpPr>
        <p:sp>
          <p:nvSpPr>
            <p:cNvPr id="6" name="Pentagon 5">
              <a:extLst>
                <a:ext uri="{FF2B5EF4-FFF2-40B4-BE49-F238E27FC236}">
                  <a16:creationId xmlns:a16="http://schemas.microsoft.com/office/drawing/2014/main" id="{A0B93B7E-7151-29BD-FA1E-6128CCB996EE}"/>
                </a:ext>
              </a:extLst>
            </p:cNvPr>
            <p:cNvSpPr/>
            <p:nvPr/>
          </p:nvSpPr>
          <p:spPr>
            <a:xfrm>
              <a:off x="4572000" y="1780673"/>
              <a:ext cx="4114800" cy="1973179"/>
            </a:xfrm>
            <a:prstGeom prst="homePlate">
              <a:avLst>
                <a:gd name="adj" fmla="val 413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ptos Light" panose="020B0004020202020204" pitchFamily="34" charset="0"/>
              </a:endParaRPr>
            </a:p>
          </p:txBody>
        </p:sp>
        <p:sp>
          <p:nvSpPr>
            <p:cNvPr id="7" name="Pentagon 6">
              <a:extLst>
                <a:ext uri="{FF2B5EF4-FFF2-40B4-BE49-F238E27FC236}">
                  <a16:creationId xmlns:a16="http://schemas.microsoft.com/office/drawing/2014/main" id="{9D8E8352-4316-6B11-DEC3-6A37B36F9C96}"/>
                </a:ext>
              </a:extLst>
            </p:cNvPr>
            <p:cNvSpPr/>
            <p:nvPr/>
          </p:nvSpPr>
          <p:spPr>
            <a:xfrm rot="10800000">
              <a:off x="457198" y="1780671"/>
              <a:ext cx="4114801" cy="1973179"/>
            </a:xfrm>
            <a:prstGeom prst="homePlate">
              <a:avLst>
                <a:gd name="adj" fmla="val 3427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ptos Light" panose="020B0004020202020204" pitchFamily="34" charset="0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B84CEE63-448D-3F18-24B1-65ED9B6F11CE}"/>
              </a:ext>
            </a:extLst>
          </p:cNvPr>
          <p:cNvSpPr txBox="1"/>
          <p:nvPr/>
        </p:nvSpPr>
        <p:spPr>
          <a:xfrm>
            <a:off x="1320800" y="2014559"/>
            <a:ext cx="20624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chemeClr val="tx2"/>
                </a:solidFill>
                <a:latin typeface="Aptos" panose="020B0004020202020204" pitchFamily="34" charset="0"/>
                <a:ea typeface="CENTENESANS-MEDIUM" panose="02000503000000020004" pitchFamily="2" charset="77"/>
                <a:cs typeface="Calibri" panose="020F0502020204030204" pitchFamily="34" charset="0"/>
              </a:rPr>
              <a:t>Tech-Led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9DFC9BF-1BBD-D3C5-AC13-404EEBACAF90}"/>
              </a:ext>
            </a:extLst>
          </p:cNvPr>
          <p:cNvSpPr txBox="1"/>
          <p:nvPr/>
        </p:nvSpPr>
        <p:spPr>
          <a:xfrm>
            <a:off x="8727440" y="2007512"/>
            <a:ext cx="2021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b="1">
                <a:solidFill>
                  <a:schemeClr val="tx2"/>
                </a:solidFill>
                <a:latin typeface="Aptos" panose="020B0004020202020204" pitchFamily="34" charset="0"/>
                <a:ea typeface="CENTENESANS-MEDIUM" panose="02000503000000020004" pitchFamily="2" charset="77"/>
                <a:cs typeface="Calibri" panose="020F0502020204030204" pitchFamily="34" charset="0"/>
              </a:rPr>
              <a:t>Service-Led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300B712-3B4F-6FB8-0BD8-0188ACCBEF6E}"/>
              </a:ext>
            </a:extLst>
          </p:cNvPr>
          <p:cNvSpPr txBox="1"/>
          <p:nvPr/>
        </p:nvSpPr>
        <p:spPr>
          <a:xfrm>
            <a:off x="4196072" y="2057119"/>
            <a:ext cx="38379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i="1">
                <a:solidFill>
                  <a:schemeClr val="accent1"/>
                </a:solidFill>
                <a:latin typeface="Aptos" panose="020B0004020202020204" pitchFamily="34" charset="0"/>
                <a:ea typeface="CENTENESANS-REGITALIC" panose="02000503000000020004" pitchFamily="2" charset="77"/>
                <a:cs typeface="Calibri" panose="020F0502020204030204" pitchFamily="34" charset="0"/>
              </a:rPr>
              <a:t>Benefits Platform that is…</a:t>
            </a:r>
          </a:p>
        </p:txBody>
      </p:sp>
      <p:sp>
        <p:nvSpPr>
          <p:cNvPr id="17" name="Triangle 16">
            <a:extLst>
              <a:ext uri="{FF2B5EF4-FFF2-40B4-BE49-F238E27FC236}">
                <a16:creationId xmlns:a16="http://schemas.microsoft.com/office/drawing/2014/main" id="{6D780085-37CF-1EA7-F59C-922DF53D4D8E}"/>
              </a:ext>
            </a:extLst>
          </p:cNvPr>
          <p:cNvSpPr/>
          <p:nvPr/>
        </p:nvSpPr>
        <p:spPr>
          <a:xfrm rot="16200000">
            <a:off x="4216051" y="2143898"/>
            <a:ext cx="452819" cy="176826"/>
          </a:xfrm>
          <a:prstGeom prst="triangl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ptos Light" panose="020B0004020202020204" pitchFamily="34" charset="0"/>
            </a:endParaRPr>
          </a:p>
        </p:txBody>
      </p:sp>
      <p:sp>
        <p:nvSpPr>
          <p:cNvPr id="18" name="Triangle 17">
            <a:extLst>
              <a:ext uri="{FF2B5EF4-FFF2-40B4-BE49-F238E27FC236}">
                <a16:creationId xmlns:a16="http://schemas.microsoft.com/office/drawing/2014/main" id="{DA01F4B1-B988-7C99-0DFD-A80E193DAA1A}"/>
              </a:ext>
            </a:extLst>
          </p:cNvPr>
          <p:cNvSpPr/>
          <p:nvPr/>
        </p:nvSpPr>
        <p:spPr>
          <a:xfrm rot="5400000">
            <a:off x="7561230" y="2150948"/>
            <a:ext cx="452818" cy="176826"/>
          </a:xfrm>
          <a:prstGeom prst="triangl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ptos Light" panose="020B00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DF722A7-E732-AE02-4C91-98C37FF38B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1050" y="4876310"/>
            <a:ext cx="1157288" cy="115728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A40CAEF-D645-FCB3-7FD4-BA3E7FDFA9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44327" y="4030384"/>
            <a:ext cx="1159369" cy="60198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EB7B883-8243-D66F-C7BA-FAC2D6EBF582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20416" y="4734102"/>
            <a:ext cx="1389268" cy="497840"/>
          </a:xfrm>
          <a:prstGeom prst="rect">
            <a:avLst/>
          </a:prstGeom>
        </p:spPr>
      </p:pic>
      <p:pic>
        <p:nvPicPr>
          <p:cNvPr id="11" name="Picture 2" descr="A letter from our founder">
            <a:extLst>
              <a:ext uri="{FF2B5EF4-FFF2-40B4-BE49-F238E27FC236}">
                <a16:creationId xmlns:a16="http://schemas.microsoft.com/office/drawing/2014/main" id="{B2B999EE-1BC7-8718-7EA7-EDF98B3D54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74236" y="2915920"/>
            <a:ext cx="1481628" cy="373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9E424F0-D93D-1204-2DDF-15D92D0ED0C8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42096" y="3571432"/>
            <a:ext cx="1545909" cy="24276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2C1789A-79DD-3556-AAD0-0BC45B47D225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82662" y="4096329"/>
            <a:ext cx="1464776" cy="35564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4EC1026C-C285-4D59-C637-E2A4F7BE58C6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63548" y="5514074"/>
            <a:ext cx="1903005" cy="19589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5F42A3DF-8A29-0B3C-0F13-DD1DA1F45E5E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00165" y="5992104"/>
            <a:ext cx="1029771" cy="24066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8BC83098-D1F1-E9A7-BE21-A8E1C4250AF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240146" y="2688657"/>
            <a:ext cx="1229724" cy="1229724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A8FA05DB-9CF5-2AAA-37B2-15B63646FD51}"/>
              </a:ext>
            </a:extLst>
          </p:cNvPr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27272" y="3889069"/>
            <a:ext cx="1903005" cy="673334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39041999-5488-E491-98FE-E02D96CA8BC1}"/>
              </a:ext>
            </a:extLst>
          </p:cNvPr>
          <p:cNvGrpSpPr/>
          <p:nvPr/>
        </p:nvGrpSpPr>
        <p:grpSpPr>
          <a:xfrm>
            <a:off x="4037330" y="2814320"/>
            <a:ext cx="4155440" cy="3522263"/>
            <a:chOff x="4457700" y="2814320"/>
            <a:chExt cx="3619500" cy="3522263"/>
          </a:xfrm>
        </p:grpSpPr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A508659E-59F3-DFE4-706D-23135DFD5359}"/>
                </a:ext>
              </a:extLst>
            </p:cNvPr>
            <p:cNvCxnSpPr>
              <a:cxnSpLocks/>
            </p:cNvCxnSpPr>
            <p:nvPr/>
          </p:nvCxnSpPr>
          <p:spPr>
            <a:xfrm>
              <a:off x="4457700" y="2814320"/>
              <a:ext cx="0" cy="3522263"/>
            </a:xfrm>
            <a:prstGeom prst="line">
              <a:avLst/>
            </a:prstGeom>
            <a:ln w="31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1438AE4A-336C-6F89-4E45-81BEBEEF0DF2}"/>
                </a:ext>
              </a:extLst>
            </p:cNvPr>
            <p:cNvCxnSpPr>
              <a:cxnSpLocks/>
            </p:cNvCxnSpPr>
            <p:nvPr/>
          </p:nvCxnSpPr>
          <p:spPr>
            <a:xfrm>
              <a:off x="8077200" y="2814320"/>
              <a:ext cx="0" cy="3522263"/>
            </a:xfrm>
            <a:prstGeom prst="line">
              <a:avLst/>
            </a:prstGeom>
            <a:ln w="31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0" name="Graphic 29">
            <a:extLst>
              <a:ext uri="{FF2B5EF4-FFF2-40B4-BE49-F238E27FC236}">
                <a16:creationId xmlns:a16="http://schemas.microsoft.com/office/drawing/2014/main" id="{CFED2A99-E9EC-D775-4518-5D847B28DF1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203959" y="3086751"/>
            <a:ext cx="1701801" cy="411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8995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1D03305-F85E-053D-BBE6-FFB67E8906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 2">
            <a:extLst>
              <a:ext uri="{FF2B5EF4-FFF2-40B4-BE49-F238E27FC236}">
                <a16:creationId xmlns:a16="http://schemas.microsoft.com/office/drawing/2014/main" id="{EEF4126E-249A-D90F-09EF-96215BD4FB21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046538" y="2144343"/>
            <a:ext cx="7962582" cy="2232406"/>
          </a:xfrm>
          <a:prstGeom prst="rect">
            <a:avLst/>
          </a:prstGeom>
        </p:spPr>
        <p:txBody>
          <a:bodyPr/>
          <a:lstStyle/>
          <a:p>
            <a:pPr marL="11113" indent="0">
              <a:lnSpc>
                <a:spcPct val="75000"/>
              </a:lnSpc>
              <a:buNone/>
            </a:pPr>
            <a:r>
              <a:rPr lang="en-US" sz="9400" spc="-300">
                <a:solidFill>
                  <a:schemeClr val="bg1"/>
                </a:solidFill>
              </a:rPr>
              <a:t>Myths &amp; Misperceptions</a:t>
            </a:r>
          </a:p>
        </p:txBody>
      </p:sp>
      <p:pic>
        <p:nvPicPr>
          <p:cNvPr id="2" name="Picture 1" descr="A white circle with black text&#10;&#10;Description automatically generated">
            <a:extLst>
              <a:ext uri="{FF2B5EF4-FFF2-40B4-BE49-F238E27FC236}">
                <a16:creationId xmlns:a16="http://schemas.microsoft.com/office/drawing/2014/main" id="{745F6ED9-A530-D115-0606-D5B902BFCA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4192" y="2060447"/>
            <a:ext cx="1969008" cy="2001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953771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6C9639-F98E-D9BD-5A85-BBF69256E0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2528657"/>
            <a:ext cx="4227576" cy="2485873"/>
          </a:xfrm>
        </p:spPr>
        <p:txBody>
          <a:bodyPr/>
          <a:lstStyle/>
          <a:p>
            <a:pPr marL="0" lvl="0" indent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000">
                <a:solidFill>
                  <a:schemeClr val="tx2"/>
                </a:solidFill>
                <a:cs typeface="+mj-cs"/>
              </a:rPr>
              <a:t>America’s #1 Marketplace Health Insurance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3E8E42-E4B3-FABF-621F-287D95531C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377E2-3ACC-BC43-A7D4-336EBCC7B678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386B28D-30EE-4FD9-C2AD-08E94E32753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09600" y="399961"/>
            <a:ext cx="1629334" cy="162933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87C7D4B-1EF5-AAF3-91BD-92A3A56A5CE8}"/>
              </a:ext>
            </a:extLst>
          </p:cNvPr>
          <p:cNvSpPr/>
          <p:nvPr/>
        </p:nvSpPr>
        <p:spPr>
          <a:xfrm>
            <a:off x="4457700" y="0"/>
            <a:ext cx="77343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" sz="5400">
              <a:solidFill>
                <a:schemeClr val="tx2"/>
              </a:solidFill>
              <a:latin typeface="Aptos Light" panose="020B0004020202020204" pitchFamily="34" charset="0"/>
              <a:ea typeface="CENTENESANS-LIGHT" pitchFamily="2" charset="77"/>
              <a:cs typeface="+mj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034FF63-2EF0-1B07-A266-C50CEC85EBE1}"/>
              </a:ext>
            </a:extLst>
          </p:cNvPr>
          <p:cNvSpPr txBox="1"/>
          <p:nvPr/>
        </p:nvSpPr>
        <p:spPr>
          <a:xfrm>
            <a:off x="7332237" y="2356010"/>
            <a:ext cx="1935091" cy="7656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">
                <a:solidFill>
                  <a:schemeClr val="tx2"/>
                </a:solidFill>
                <a:latin typeface="Aptos Light" panose="020B0004020202020204" pitchFamily="34" charset="0"/>
                <a:ea typeface="CENTENESANS-LIGHT" pitchFamily="2" charset="77"/>
                <a:cs typeface="+mj-cs"/>
              </a:rPr>
              <a:t>5.4 Million</a:t>
            </a:r>
          </a:p>
          <a:p>
            <a:pPr marL="0" indent="0" algn="ctr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">
                <a:solidFill>
                  <a:schemeClr val="tx2"/>
                </a:solidFill>
                <a:latin typeface="Aptos Light" panose="020B0004020202020204" pitchFamily="34" charset="0"/>
                <a:ea typeface="CENTENESANS-LIGHT" pitchFamily="2" charset="77"/>
                <a:cs typeface="+mj-cs"/>
              </a:rPr>
              <a:t>Members (one person at a time)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81261D4-AACC-94B3-C6D1-0AD7C5FF2582}"/>
              </a:ext>
            </a:extLst>
          </p:cNvPr>
          <p:cNvSpPr txBox="1"/>
          <p:nvPr/>
        </p:nvSpPr>
        <p:spPr>
          <a:xfrm>
            <a:off x="4992812" y="2356010"/>
            <a:ext cx="1815989" cy="9872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>
                <a:solidFill>
                  <a:schemeClr val="tx2"/>
                </a:solidFill>
                <a:latin typeface="Aptos Light" panose="020B0004020202020204" pitchFamily="34" charset="0"/>
                <a:ea typeface="CENTENESANS-LIGHT" pitchFamily="2" charset="77"/>
                <a:cs typeface="+mj-cs"/>
              </a:rPr>
              <a:t>ACA Shoppers Choose Ambetter Health</a:t>
            </a:r>
          </a:p>
          <a:p>
            <a:pPr marL="0" indent="0" algn="ctr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>
              <a:solidFill>
                <a:schemeClr val="tx2"/>
              </a:solidFill>
              <a:latin typeface="Aptos Light" panose="020B0004020202020204" pitchFamily="34" charset="0"/>
              <a:ea typeface="CENTENESANS-LIGHT" pitchFamily="2" charset="77"/>
              <a:cs typeface="+mj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CD6FB5C-7BC4-4AAF-1A0A-0DB7F6D449D1}"/>
              </a:ext>
            </a:extLst>
          </p:cNvPr>
          <p:cNvSpPr txBox="1"/>
          <p:nvPr/>
        </p:nvSpPr>
        <p:spPr>
          <a:xfrm>
            <a:off x="4943613" y="5080015"/>
            <a:ext cx="1914387" cy="9872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>
                <a:solidFill>
                  <a:schemeClr val="tx2"/>
                </a:solidFill>
                <a:latin typeface="Aptos Light" panose="020B0004020202020204" pitchFamily="34" charset="0"/>
                <a:ea typeface="CENTENESANS-LIGHT" pitchFamily="2" charset="77"/>
                <a:cs typeface="+mj-cs"/>
              </a:rPr>
              <a:t>29-State Network</a:t>
            </a:r>
          </a:p>
          <a:p>
            <a:pPr marL="0" indent="0" algn="ctr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>
                <a:solidFill>
                  <a:schemeClr val="tx2"/>
                </a:solidFill>
                <a:latin typeface="Aptos Light" panose="020B0004020202020204" pitchFamily="34" charset="0"/>
                <a:ea typeface="CENTENESANS-LIGHT" pitchFamily="2" charset="77"/>
                <a:cs typeface="+mj-cs"/>
              </a:rPr>
              <a:t>Marketplace &amp; </a:t>
            </a:r>
            <a:br>
              <a:rPr lang="en-US">
                <a:solidFill>
                  <a:schemeClr val="tx2"/>
                </a:solidFill>
                <a:latin typeface="Aptos Light" panose="020B0004020202020204" pitchFamily="34" charset="0"/>
                <a:ea typeface="CENTENESANS-LIGHT" pitchFamily="2" charset="77"/>
                <a:cs typeface="+mj-cs"/>
              </a:rPr>
            </a:br>
            <a:r>
              <a:rPr lang="en-US">
                <a:solidFill>
                  <a:schemeClr val="tx2"/>
                </a:solidFill>
                <a:latin typeface="Aptos Light" panose="020B0004020202020204" pitchFamily="34" charset="0"/>
                <a:ea typeface="CENTENESANS-LIGHT" pitchFamily="2" charset="77"/>
                <a:cs typeface="+mj-cs"/>
              </a:rPr>
              <a:t>Off-Exchange</a:t>
            </a:r>
          </a:p>
          <a:p>
            <a:pPr marL="0" indent="0" algn="ctr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>
              <a:solidFill>
                <a:schemeClr val="tx2"/>
              </a:solidFill>
              <a:latin typeface="Aptos Light" panose="020B0004020202020204" pitchFamily="34" charset="0"/>
              <a:ea typeface="CENTENESANS-LIGHT" pitchFamily="2" charset="77"/>
              <a:cs typeface="+mj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D4CE9CC-7377-071F-4755-6AAA45F17B20}"/>
              </a:ext>
            </a:extLst>
          </p:cNvPr>
          <p:cNvSpPr txBox="1"/>
          <p:nvPr/>
        </p:nvSpPr>
        <p:spPr>
          <a:xfrm>
            <a:off x="7455743" y="5092327"/>
            <a:ext cx="1688078" cy="7656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>
                <a:solidFill>
                  <a:schemeClr val="tx2"/>
                </a:solidFill>
                <a:latin typeface="Aptos Light" panose="020B0004020202020204" pitchFamily="34" charset="0"/>
                <a:ea typeface="CENTENESANS-LIGHT" pitchFamily="2" charset="77"/>
                <a:cs typeface="+mj-cs"/>
              </a:rPr>
              <a:t>40+ Years in Managed Care</a:t>
            </a:r>
          </a:p>
          <a:p>
            <a:pPr marL="0" indent="0" algn="ctr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>
              <a:solidFill>
                <a:schemeClr val="tx2"/>
              </a:solidFill>
              <a:latin typeface="Aptos Light" panose="020B0004020202020204" pitchFamily="34" charset="0"/>
              <a:ea typeface="CENTENESANS-LIGHT" pitchFamily="2" charset="77"/>
              <a:cs typeface="+mj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3EE2407-4354-AF2A-D11D-475E8F55F413}"/>
              </a:ext>
            </a:extLst>
          </p:cNvPr>
          <p:cNvSpPr txBox="1"/>
          <p:nvPr/>
        </p:nvSpPr>
        <p:spPr>
          <a:xfrm>
            <a:off x="9530534" y="2356010"/>
            <a:ext cx="2127677" cy="9872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>
                <a:solidFill>
                  <a:schemeClr val="tx2"/>
                </a:solidFill>
                <a:latin typeface="Aptos Light" panose="020B0004020202020204" pitchFamily="34" charset="0"/>
                <a:ea typeface="CENTENESANS-LIGHT" pitchFamily="2" charset="77"/>
                <a:cs typeface="+mj-cs"/>
              </a:rPr>
              <a:t>A Fortune “World’s Most Admired Company”</a:t>
            </a:r>
          </a:p>
          <a:p>
            <a:pPr marL="0" indent="0" algn="ctr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>
              <a:solidFill>
                <a:schemeClr val="tx2"/>
              </a:solidFill>
              <a:latin typeface="Aptos Light" panose="020B0004020202020204" pitchFamily="34" charset="0"/>
              <a:ea typeface="CENTENESANS-LIGHT" pitchFamily="2" charset="77"/>
              <a:cs typeface="+mj-cs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8734719-D175-143F-D0BB-28C05157D760}"/>
              </a:ext>
            </a:extLst>
          </p:cNvPr>
          <p:cNvSpPr txBox="1"/>
          <p:nvPr/>
        </p:nvSpPr>
        <p:spPr>
          <a:xfrm>
            <a:off x="9750333" y="5092327"/>
            <a:ext cx="1688078" cy="7656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>
                <a:solidFill>
                  <a:schemeClr val="tx2"/>
                </a:solidFill>
                <a:latin typeface="Aptos Light" panose="020B0004020202020204" pitchFamily="34" charset="0"/>
                <a:ea typeface="CENTENESANS-LIGHT" pitchFamily="2" charset="77"/>
                <a:cs typeface="+mj-cs"/>
              </a:rPr>
              <a:t>#22 on </a:t>
            </a:r>
            <a:br>
              <a:rPr lang="en-US">
                <a:solidFill>
                  <a:schemeClr val="tx2"/>
                </a:solidFill>
                <a:latin typeface="Aptos Light" panose="020B0004020202020204" pitchFamily="34" charset="0"/>
                <a:ea typeface="CENTENESANS-LIGHT" pitchFamily="2" charset="77"/>
                <a:cs typeface="+mj-cs"/>
              </a:rPr>
            </a:br>
            <a:r>
              <a:rPr lang="en-US">
                <a:solidFill>
                  <a:schemeClr val="tx2"/>
                </a:solidFill>
                <a:latin typeface="Aptos Light" panose="020B0004020202020204" pitchFamily="34" charset="0"/>
                <a:ea typeface="CENTENESANS-LIGHT" pitchFamily="2" charset="77"/>
                <a:cs typeface="+mj-cs"/>
              </a:rPr>
              <a:t>Fortune 500</a:t>
            </a:r>
          </a:p>
          <a:p>
            <a:pPr marL="0" indent="0" algn="ctr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>
              <a:solidFill>
                <a:schemeClr val="tx2"/>
              </a:solidFill>
              <a:latin typeface="Aptos Light" panose="020B0004020202020204" pitchFamily="34" charset="0"/>
              <a:ea typeface="CENTENESANS-LIGHT" pitchFamily="2" charset="77"/>
              <a:cs typeface="+mj-cs"/>
            </a:endParaRPr>
          </a:p>
        </p:txBody>
      </p:sp>
      <p:pic>
        <p:nvPicPr>
          <p:cNvPr id="8" name="Picture 7" descr="A white circle with pink numbers&#10;&#10;Description automatically generated">
            <a:extLst>
              <a:ext uri="{FF2B5EF4-FFF2-40B4-BE49-F238E27FC236}">
                <a16:creationId xmlns:a16="http://schemas.microsoft.com/office/drawing/2014/main" id="{02B250CE-4EF8-D74D-13A8-DB900DE5E0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41767" y="891720"/>
            <a:ext cx="1318079" cy="1318079"/>
          </a:xfrm>
          <a:prstGeom prst="rect">
            <a:avLst/>
          </a:prstGeom>
        </p:spPr>
      </p:pic>
      <p:pic>
        <p:nvPicPr>
          <p:cNvPr id="12" name="Picture 11" descr="A pink silhouette of a couple of people&#10;&#10;Description automatically generated">
            <a:extLst>
              <a:ext uri="{FF2B5EF4-FFF2-40B4-BE49-F238E27FC236}">
                <a16:creationId xmlns:a16="http://schemas.microsoft.com/office/drawing/2014/main" id="{F5E45ADC-8D9D-B358-0975-3A177B9CF5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40743" y="891720"/>
            <a:ext cx="1318079" cy="1318079"/>
          </a:xfrm>
          <a:prstGeom prst="rect">
            <a:avLst/>
          </a:prstGeom>
        </p:spPr>
      </p:pic>
      <p:pic>
        <p:nvPicPr>
          <p:cNvPr id="17" name="Picture 16" descr="A white circle with pink text&#10;&#10;Description automatically generated">
            <a:extLst>
              <a:ext uri="{FF2B5EF4-FFF2-40B4-BE49-F238E27FC236}">
                <a16:creationId xmlns:a16="http://schemas.microsoft.com/office/drawing/2014/main" id="{1BD83911-2FB4-7215-8145-FD09B80A980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26990" y="891720"/>
            <a:ext cx="1334764" cy="1318079"/>
          </a:xfrm>
          <a:prstGeom prst="rect">
            <a:avLst/>
          </a:prstGeom>
        </p:spPr>
      </p:pic>
      <p:pic>
        <p:nvPicPr>
          <p:cNvPr id="19" name="Picture 18" descr="A pink map with white text&#10;&#10;Description automatically generated">
            <a:extLst>
              <a:ext uri="{FF2B5EF4-FFF2-40B4-BE49-F238E27FC236}">
                <a16:creationId xmlns:a16="http://schemas.microsoft.com/office/drawing/2014/main" id="{C735B957-34DF-FB38-DE09-3B254F3D989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33424" y="3656692"/>
            <a:ext cx="1334764" cy="1318079"/>
          </a:xfrm>
          <a:prstGeom prst="rect">
            <a:avLst/>
          </a:prstGeom>
        </p:spPr>
      </p:pic>
      <p:pic>
        <p:nvPicPr>
          <p:cNvPr id="28" name="Picture 27" descr="A white circle with pink numbers&#10;&#10;Description automatically generated">
            <a:extLst>
              <a:ext uri="{FF2B5EF4-FFF2-40B4-BE49-F238E27FC236}">
                <a16:creationId xmlns:a16="http://schemas.microsoft.com/office/drawing/2014/main" id="{AC3BB546-3063-BC03-8A7F-BB43B6190EE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32400" y="3656692"/>
            <a:ext cx="1334764" cy="1318079"/>
          </a:xfrm>
          <a:prstGeom prst="rect">
            <a:avLst/>
          </a:prstGeom>
        </p:spPr>
      </p:pic>
      <p:pic>
        <p:nvPicPr>
          <p:cNvPr id="30" name="Picture 29" descr="A number in a circle&#10;&#10;Description automatically generated">
            <a:extLst>
              <a:ext uri="{FF2B5EF4-FFF2-40B4-BE49-F238E27FC236}">
                <a16:creationId xmlns:a16="http://schemas.microsoft.com/office/drawing/2014/main" id="{3516B7F2-3A68-A07B-1A9E-1D07EA7062C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926990" y="3656692"/>
            <a:ext cx="1334764" cy="1318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18500"/>
      </p:ext>
    </p:extLst>
  </p:cSld>
  <p:clrMapOvr>
    <a:masterClrMapping/>
  </p:clrMapOvr>
  <p:transition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C2EBED-E3AE-33F0-C9EB-F53C7CAF5C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D03B7D-AB56-D184-DEC1-86C8ABF056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377E2-3ACC-BC43-A7D4-336EBCC7B678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6460D75-2966-C190-F7F6-B3362B4EF7E1}"/>
              </a:ext>
            </a:extLst>
          </p:cNvPr>
          <p:cNvSpPr/>
          <p:nvPr/>
        </p:nvSpPr>
        <p:spPr>
          <a:xfrm>
            <a:off x="605117" y="457200"/>
            <a:ext cx="887506" cy="37651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ptos Light" panose="020B0004020202020204" pitchFamily="34" charset="0"/>
            </a:endParaRPr>
          </a:p>
        </p:txBody>
      </p:sp>
      <p:sp>
        <p:nvSpPr>
          <p:cNvPr id="10" name=" 9">
            <a:extLst>
              <a:ext uri="{FF2B5EF4-FFF2-40B4-BE49-F238E27FC236}">
                <a16:creationId xmlns:a16="http://schemas.microsoft.com/office/drawing/2014/main" id="{03A5BCC2-3AD9-9A8F-EC3E-2EC22A73AFE9}"/>
              </a:ext>
            </a:extLst>
          </p:cNvPr>
          <p:cNvSpPr txBox="1">
            <a:spLocks/>
          </p:cNvSpPr>
          <p:nvPr/>
        </p:nvSpPr>
        <p:spPr>
          <a:xfrm>
            <a:off x="609600" y="1052146"/>
            <a:ext cx="5172635" cy="4014369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236538" indent="-225425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SzPct val="86000"/>
              <a:buFont typeface="Arial" panose="020B0604020202020204" pitchFamily="34" charset="0"/>
              <a:buChar char="•"/>
              <a:tabLst/>
              <a:defRPr sz="2800" b="0" i="0" kern="1200">
                <a:solidFill>
                  <a:schemeClr val="accent1"/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SzPct val="86000"/>
              <a:buFont typeface="Arial" panose="020B0604020202020204" pitchFamily="34" charset="0"/>
              <a:buChar char="•"/>
              <a:defRPr sz="2400" b="0" i="0" kern="1200">
                <a:solidFill>
                  <a:schemeClr val="accent1"/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SzPct val="86000"/>
              <a:buFont typeface="Arial" panose="020B0604020202020204" pitchFamily="34" charset="0"/>
              <a:buChar char="•"/>
              <a:defRPr sz="2000" b="0" i="0" kern="1200">
                <a:solidFill>
                  <a:schemeClr val="accent1"/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SzPct val="86000"/>
              <a:buFont typeface="Arial" panose="020B0604020202020204" pitchFamily="34" charset="0"/>
              <a:buChar char="•"/>
              <a:defRPr sz="1800" b="0" i="0" kern="1200">
                <a:solidFill>
                  <a:schemeClr val="accent1"/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SzPct val="86000"/>
              <a:buFont typeface="Arial" panose="020B0604020202020204" pitchFamily="34" charset="0"/>
              <a:buChar char="•"/>
              <a:defRPr sz="1800" b="0" i="0" kern="1200">
                <a:solidFill>
                  <a:schemeClr val="accent1"/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5400">
                <a:solidFill>
                  <a:schemeClr val="accent2"/>
                </a:solidFill>
                <a:latin typeface="Aptos Light" panose="020B0004020202020204" pitchFamily="34" charset="0"/>
                <a:cs typeface="+mj-cs"/>
              </a:rPr>
              <a:t>ICHRAs are only for catastrophic insurance.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5400">
              <a:solidFill>
                <a:schemeClr val="accent2"/>
              </a:solidFill>
              <a:latin typeface="Aptos Light" panose="020B0004020202020204" pitchFamily="34" charset="0"/>
              <a:cs typeface="+mj-cs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5400">
              <a:solidFill>
                <a:schemeClr val="accent2"/>
              </a:solidFill>
              <a:latin typeface="Aptos Light" panose="020B0004020202020204" pitchFamily="34" charset="0"/>
              <a:cs typeface="+mj-cs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5400">
              <a:solidFill>
                <a:schemeClr val="accent2"/>
              </a:solidFill>
              <a:latin typeface="Aptos Light" panose="020B0004020202020204" pitchFamily="34" charset="0"/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A81B651-CC0F-1FAF-F752-1A0F0F62CD0C}"/>
              </a:ext>
            </a:extLst>
          </p:cNvPr>
          <p:cNvSpPr txBox="1"/>
          <p:nvPr/>
        </p:nvSpPr>
        <p:spPr>
          <a:xfrm>
            <a:off x="649941" y="443610"/>
            <a:ext cx="96370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>
                <a:solidFill>
                  <a:schemeClr val="bg1"/>
                </a:solidFill>
                <a:latin typeface="Aptos" panose="020B0004020202020204" pitchFamily="34" charset="0"/>
                <a:ea typeface="CENTENESANS-REG" panose="02000503000000020004" pitchFamily="2" charset="77"/>
                <a:cs typeface="+mj-cs"/>
              </a:rPr>
              <a:t>MYTH</a:t>
            </a:r>
            <a:endParaRPr lang="en-US" sz="2000">
              <a:solidFill>
                <a:schemeClr val="bg1"/>
              </a:solidFill>
              <a:latin typeface="Aptos" panose="020B0004020202020204" pitchFamily="34" charset="0"/>
              <a:ea typeface="CENTENESANS-REG" panose="02000503000000020004" pitchFamily="2" charset="77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6B0BA2D2-7F56-2DEF-2AF6-CD6319570AF5}"/>
              </a:ext>
            </a:extLst>
          </p:cNvPr>
          <p:cNvGrpSpPr/>
          <p:nvPr/>
        </p:nvGrpSpPr>
        <p:grpSpPr>
          <a:xfrm>
            <a:off x="5962365" y="0"/>
            <a:ext cx="6229635" cy="6858000"/>
            <a:chOff x="5962365" y="0"/>
            <a:chExt cx="6229635" cy="6858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91688738-4777-69E8-7593-558D90601CFE}"/>
                </a:ext>
              </a:extLst>
            </p:cNvPr>
            <p:cNvSpPr/>
            <p:nvPr/>
          </p:nvSpPr>
          <p:spPr>
            <a:xfrm>
              <a:off x="6105903" y="0"/>
              <a:ext cx="6086097" cy="6858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ptos Light" panose="020B0004020202020204" pitchFamily="34" charset="0"/>
              </a:endParaRPr>
            </a:p>
          </p:txBody>
        </p:sp>
        <p:sp>
          <p:nvSpPr>
            <p:cNvPr id="2" name="Triangle 1">
              <a:extLst>
                <a:ext uri="{FF2B5EF4-FFF2-40B4-BE49-F238E27FC236}">
                  <a16:creationId xmlns:a16="http://schemas.microsoft.com/office/drawing/2014/main" id="{30FEF70B-5BF1-12E6-F589-30A80B60AB17}"/>
                </a:ext>
              </a:extLst>
            </p:cNvPr>
            <p:cNvSpPr/>
            <p:nvPr/>
          </p:nvSpPr>
          <p:spPr>
            <a:xfrm rot="5400000">
              <a:off x="5672625" y="1081860"/>
              <a:ext cx="1057946" cy="478465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>
                  <a:latin typeface="Aptos Light" panose="020B0004020202020204" pitchFamily="34" charset="0"/>
                </a:rPr>
                <a:t> </a:t>
              </a:r>
            </a:p>
          </p:txBody>
        </p:sp>
        <p:sp>
          <p:nvSpPr>
            <p:cNvPr id="9" name=" 9">
              <a:extLst>
                <a:ext uri="{FF2B5EF4-FFF2-40B4-BE49-F238E27FC236}">
                  <a16:creationId xmlns:a16="http://schemas.microsoft.com/office/drawing/2014/main" id="{D73EF345-D9A3-79C2-8EFD-0A889F833479}"/>
                </a:ext>
              </a:extLst>
            </p:cNvPr>
            <p:cNvSpPr txBox="1">
              <a:spLocks/>
            </p:cNvSpPr>
            <p:nvPr/>
          </p:nvSpPr>
          <p:spPr>
            <a:xfrm>
              <a:off x="6781800" y="1052146"/>
              <a:ext cx="5410200" cy="5343963"/>
            </a:xfrm>
            <a:prstGeom prst="rect">
              <a:avLst/>
            </a:prstGeom>
          </p:spPr>
          <p:txBody>
            <a:bodyPr vert="horz" wrap="square" lIns="0" tIns="0" rIns="0" bIns="0" rtlCol="0" anchor="t" anchorCtr="0">
              <a:spAutoFit/>
            </a:bodyPr>
            <a:lstStyle>
              <a:lvl1pPr marL="236538" indent="-225425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tx2"/>
                </a:buClr>
                <a:buSzPct val="86000"/>
                <a:buFont typeface="Arial" panose="020B0604020202020204" pitchFamily="34" charset="0"/>
                <a:buChar char="•"/>
                <a:tabLst/>
                <a:defRPr sz="2800" b="0" i="0" kern="1200">
                  <a:solidFill>
                    <a:schemeClr val="accent1"/>
                  </a:solidFill>
                  <a:latin typeface="CENTENESANS-LIGHT" pitchFamily="2" charset="77"/>
                  <a:ea typeface="CENTENESANS-LIGHT" pitchFamily="2" charset="77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tx2"/>
                </a:buClr>
                <a:buSzPct val="86000"/>
                <a:buFont typeface="Arial" panose="020B0604020202020204" pitchFamily="34" charset="0"/>
                <a:buChar char="•"/>
                <a:defRPr sz="2400" b="0" i="0" kern="1200">
                  <a:solidFill>
                    <a:schemeClr val="accent1"/>
                  </a:solidFill>
                  <a:latin typeface="CENTENESANS-LIGHT" pitchFamily="2" charset="77"/>
                  <a:ea typeface="CENTENESANS-LIGHT" pitchFamily="2" charset="77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tx2"/>
                </a:buClr>
                <a:buSzPct val="86000"/>
                <a:buFont typeface="Arial" panose="020B0604020202020204" pitchFamily="34" charset="0"/>
                <a:buChar char="•"/>
                <a:defRPr sz="2000" b="0" i="0" kern="1200">
                  <a:solidFill>
                    <a:schemeClr val="accent1"/>
                  </a:solidFill>
                  <a:latin typeface="CENTENESANS-LIGHT" pitchFamily="2" charset="77"/>
                  <a:ea typeface="CENTENESANS-LIGHT" pitchFamily="2" charset="77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tx2"/>
                </a:buClr>
                <a:buSzPct val="86000"/>
                <a:buFont typeface="Arial" panose="020B0604020202020204" pitchFamily="34" charset="0"/>
                <a:buChar char="•"/>
                <a:defRPr sz="1800" b="0" i="0" kern="1200">
                  <a:solidFill>
                    <a:schemeClr val="accent1"/>
                  </a:solidFill>
                  <a:latin typeface="CENTENESANS-LIGHT" pitchFamily="2" charset="77"/>
                  <a:ea typeface="CENTENESANS-LIGHT" pitchFamily="2" charset="77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tx2"/>
                </a:buClr>
                <a:buSzPct val="86000"/>
                <a:buFont typeface="Arial" panose="020B0604020202020204" pitchFamily="34" charset="0"/>
                <a:buChar char="•"/>
                <a:defRPr sz="1800" b="0" i="0" kern="1200">
                  <a:solidFill>
                    <a:schemeClr val="accent1"/>
                  </a:solidFill>
                  <a:latin typeface="CENTENESANS-LIGHT" pitchFamily="2" charset="77"/>
                  <a:ea typeface="CENTENESANS-LIGHT" pitchFamily="2" charset="77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8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en-US" sz="5400">
                  <a:solidFill>
                    <a:schemeClr val="bg1"/>
                  </a:solidFill>
                  <a:latin typeface="Aptos Light" panose="020B0004020202020204" pitchFamily="34" charset="0"/>
                  <a:cs typeface="+mj-cs"/>
                </a:rPr>
                <a:t>ICHRA plans mirror those offered in group insurance.</a:t>
              </a:r>
            </a:p>
            <a:p>
              <a:pPr marL="0" indent="0">
                <a:lnSpc>
                  <a:spcPct val="8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endParaRPr lang="en-US" sz="5400">
                <a:solidFill>
                  <a:schemeClr val="bg1"/>
                </a:solidFill>
                <a:latin typeface="Aptos Light" panose="020B0004020202020204" pitchFamily="34" charset="0"/>
                <a:cs typeface="+mj-cs"/>
              </a:endParaRPr>
            </a:p>
            <a:p>
              <a:pPr marL="0" indent="0">
                <a:lnSpc>
                  <a:spcPct val="8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endParaRPr lang="en-US" sz="5400">
                <a:solidFill>
                  <a:schemeClr val="bg1"/>
                </a:solidFill>
                <a:latin typeface="Aptos Light" panose="020B0004020202020204" pitchFamily="34" charset="0"/>
                <a:cs typeface="+mj-cs"/>
              </a:endParaRPr>
            </a:p>
            <a:p>
              <a:pPr marL="0" indent="0">
                <a:lnSpc>
                  <a:spcPct val="8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endParaRPr lang="en-US" sz="5400">
                <a:solidFill>
                  <a:schemeClr val="bg1"/>
                </a:solidFill>
                <a:latin typeface="Aptos Light" panose="020B0004020202020204" pitchFamily="34" charset="0"/>
                <a:cs typeface="+mj-cs"/>
              </a:endParaRPr>
            </a:p>
            <a:p>
              <a:pPr marL="0" indent="0">
                <a:lnSpc>
                  <a:spcPct val="8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endParaRPr lang="en-US" sz="5400">
                <a:solidFill>
                  <a:schemeClr val="bg1"/>
                </a:solidFill>
                <a:latin typeface="Aptos Light" panose="020B0004020202020204" pitchFamily="34" charset="0"/>
                <a:cs typeface="+mj-cs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A3B0F84-180C-C1A1-DAEE-34E81590571F}"/>
                </a:ext>
              </a:extLst>
            </p:cNvPr>
            <p:cNvSpPr/>
            <p:nvPr/>
          </p:nvSpPr>
          <p:spPr>
            <a:xfrm>
              <a:off x="6759388" y="457200"/>
              <a:ext cx="887506" cy="3765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ptos Light" panose="020B0004020202020204" pitchFamily="34" charset="0"/>
              </a:endParaRP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58E29840-2649-C3B0-B809-8BDD96C734F9}"/>
                </a:ext>
              </a:extLst>
            </p:cNvPr>
            <p:cNvSpPr txBox="1"/>
            <p:nvPr/>
          </p:nvSpPr>
          <p:spPr>
            <a:xfrm>
              <a:off x="6786282" y="443610"/>
              <a:ext cx="905436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000">
                  <a:latin typeface="Aptos" panose="020B0004020202020204" pitchFamily="34" charset="0"/>
                  <a:ea typeface="CENTENESANS-REG" panose="02000503000000020004" pitchFamily="2" charset="77"/>
                  <a:cs typeface="+mj-cs"/>
                </a:rPr>
                <a:t>FACT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075100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B56BAC4-CBB0-86EB-C25B-5B666A2755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2E9CBF-802E-B207-C72F-5E7BF7A79C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377E2-3ACC-BC43-A7D4-336EBCC7B678}" type="slidenum">
              <a:rPr lang="en-US" smtClean="0"/>
              <a:pPr/>
              <a:t>31</a:t>
            </a:fld>
            <a:endParaRPr lang="en-US"/>
          </a:p>
        </p:txBody>
      </p:sp>
      <p:sp>
        <p:nvSpPr>
          <p:cNvPr id="10" name=" 9">
            <a:extLst>
              <a:ext uri="{FF2B5EF4-FFF2-40B4-BE49-F238E27FC236}">
                <a16:creationId xmlns:a16="http://schemas.microsoft.com/office/drawing/2014/main" id="{848890D4-35F0-916F-16CA-891A7F58335F}"/>
              </a:ext>
            </a:extLst>
          </p:cNvPr>
          <p:cNvSpPr txBox="1">
            <a:spLocks/>
          </p:cNvSpPr>
          <p:nvPr/>
        </p:nvSpPr>
        <p:spPr>
          <a:xfrm>
            <a:off x="609600" y="2126034"/>
            <a:ext cx="9501963" cy="2007665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236538" indent="-225425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SzPct val="86000"/>
              <a:buFont typeface="Arial" panose="020B0604020202020204" pitchFamily="34" charset="0"/>
              <a:buChar char="•"/>
              <a:tabLst/>
              <a:defRPr sz="2800" b="0" i="0" kern="1200">
                <a:solidFill>
                  <a:schemeClr val="accent1"/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SzPct val="86000"/>
              <a:buFont typeface="Arial" panose="020B0604020202020204" pitchFamily="34" charset="0"/>
              <a:buChar char="•"/>
              <a:defRPr sz="2400" b="0" i="0" kern="1200">
                <a:solidFill>
                  <a:schemeClr val="accent1"/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SzPct val="86000"/>
              <a:buFont typeface="Arial" panose="020B0604020202020204" pitchFamily="34" charset="0"/>
              <a:buChar char="•"/>
              <a:defRPr sz="2000" b="0" i="0" kern="1200">
                <a:solidFill>
                  <a:schemeClr val="accent1"/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SzPct val="86000"/>
              <a:buFont typeface="Arial" panose="020B0604020202020204" pitchFamily="34" charset="0"/>
              <a:buChar char="•"/>
              <a:defRPr sz="1800" b="0" i="0" kern="1200">
                <a:solidFill>
                  <a:schemeClr val="accent1"/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SzPct val="86000"/>
              <a:buFont typeface="Arial" panose="020B0604020202020204" pitchFamily="34" charset="0"/>
              <a:buChar char="•"/>
              <a:defRPr sz="1800" b="0" i="0" kern="1200">
                <a:solidFill>
                  <a:schemeClr val="accent1"/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8000">
                <a:solidFill>
                  <a:schemeClr val="tx2"/>
                </a:solidFill>
                <a:latin typeface="Aptos Light" panose="020B0004020202020204" pitchFamily="34" charset="0"/>
                <a:cs typeface="+mj-cs"/>
              </a:rPr>
              <a:t>What else have you heard about ICHRAs?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13D5123-68D0-C237-F5B2-A2734B74F4AB}"/>
              </a:ext>
            </a:extLst>
          </p:cNvPr>
          <p:cNvSpPr txBox="1"/>
          <p:nvPr/>
        </p:nvSpPr>
        <p:spPr>
          <a:xfrm>
            <a:off x="609600" y="564634"/>
            <a:ext cx="360089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>
                <a:solidFill>
                  <a:schemeClr val="accent1"/>
                </a:solidFill>
                <a:latin typeface="Aptos" panose="020B0004020202020204" pitchFamily="34" charset="0"/>
                <a:ea typeface="CENTENESANS-MEDIUM" panose="02000503000000020004" pitchFamily="2" charset="77"/>
                <a:cs typeface="+mj-cs"/>
              </a:rPr>
              <a:t>MYTHS &amp; MISPERCEPTIONS</a:t>
            </a:r>
          </a:p>
        </p:txBody>
      </p:sp>
    </p:spTree>
    <p:extLst>
      <p:ext uri="{BB962C8B-B14F-4D97-AF65-F5344CB8AC3E}">
        <p14:creationId xmlns:p14="http://schemas.microsoft.com/office/powerpoint/2010/main" val="24878988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1D03305-F85E-053D-BBE6-FFB67E8906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 2">
            <a:extLst>
              <a:ext uri="{FF2B5EF4-FFF2-40B4-BE49-F238E27FC236}">
                <a16:creationId xmlns:a16="http://schemas.microsoft.com/office/drawing/2014/main" id="{EEF4126E-249A-D90F-09EF-96215BD4FB21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046538" y="2673499"/>
            <a:ext cx="7962582" cy="1147494"/>
          </a:xfrm>
          <a:prstGeom prst="rect">
            <a:avLst/>
          </a:prstGeom>
        </p:spPr>
        <p:txBody>
          <a:bodyPr/>
          <a:lstStyle/>
          <a:p>
            <a:pPr marL="11113" indent="0">
              <a:lnSpc>
                <a:spcPct val="75000"/>
              </a:lnSpc>
              <a:buNone/>
            </a:pPr>
            <a:r>
              <a:rPr lang="en-US" sz="9400" spc="-300">
                <a:solidFill>
                  <a:schemeClr val="bg1"/>
                </a:solidFill>
              </a:rPr>
              <a:t>Next Steps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0462B2D2-76A5-C28F-F350-AC28484DAC1A}"/>
              </a:ext>
            </a:extLst>
          </p:cNvPr>
          <p:cNvSpPr/>
          <p:nvPr/>
        </p:nvSpPr>
        <p:spPr>
          <a:xfrm flipV="1">
            <a:off x="6127311" y="-3718144"/>
            <a:ext cx="1349986" cy="134998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ptos Light" panose="020B0004020202020204" pitchFamily="34" charset="0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FE1C648D-1F28-CEC5-79FF-376A3E534245}"/>
              </a:ext>
            </a:extLst>
          </p:cNvPr>
          <p:cNvSpPr/>
          <p:nvPr/>
        </p:nvSpPr>
        <p:spPr>
          <a:xfrm flipV="1">
            <a:off x="8459032" y="-3635017"/>
            <a:ext cx="1349986" cy="134998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ptos Light" panose="020B0004020202020204" pitchFamily="34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EE8E6BCB-25CD-CA1C-1FFD-43ECDB7EFA63}"/>
              </a:ext>
            </a:extLst>
          </p:cNvPr>
          <p:cNvSpPr/>
          <p:nvPr/>
        </p:nvSpPr>
        <p:spPr>
          <a:xfrm flipV="1">
            <a:off x="7365907" y="-2959330"/>
            <a:ext cx="1349986" cy="134998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ptos Light" panose="020B0004020202020204" pitchFamily="34" charset="0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A3B3376F-9A87-98E5-0DB4-EFCE698899E6}"/>
              </a:ext>
            </a:extLst>
          </p:cNvPr>
          <p:cNvSpPr/>
          <p:nvPr/>
        </p:nvSpPr>
        <p:spPr>
          <a:xfrm flipV="1">
            <a:off x="5337602" y="-2959330"/>
            <a:ext cx="1349986" cy="134998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ptos Light" panose="020B0004020202020204" pitchFamily="34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C8BC56CC-9D35-1050-664A-9DC4368D4856}"/>
              </a:ext>
            </a:extLst>
          </p:cNvPr>
          <p:cNvSpPr/>
          <p:nvPr/>
        </p:nvSpPr>
        <p:spPr>
          <a:xfrm flipV="1">
            <a:off x="9290304" y="-2959330"/>
            <a:ext cx="1349986" cy="134998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ptos Light" panose="020B0004020202020204" pitchFamily="34" charset="0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4C23C95-8391-ED7B-E4BC-659ECFEAAC28}"/>
              </a:ext>
            </a:extLst>
          </p:cNvPr>
          <p:cNvSpPr/>
          <p:nvPr/>
        </p:nvSpPr>
        <p:spPr>
          <a:xfrm flipV="1">
            <a:off x="7324344" y="-3034006"/>
            <a:ext cx="1349986" cy="134998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ptos Light" panose="020B0004020202020204" pitchFamily="34" charset="0"/>
            </a:endParaRPr>
          </a:p>
        </p:txBody>
      </p:sp>
      <p:pic>
        <p:nvPicPr>
          <p:cNvPr id="7" name="Picture 6" descr="A white circle with black text&#10;&#10;Description automatically generated">
            <a:extLst>
              <a:ext uri="{FF2B5EF4-FFF2-40B4-BE49-F238E27FC236}">
                <a16:creationId xmlns:a16="http://schemas.microsoft.com/office/drawing/2014/main" id="{FB00A5AE-390D-6C11-9047-FBD7AEADB5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4192" y="2060447"/>
            <a:ext cx="1969008" cy="2001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202561"/>
      </p:ext>
    </p:extLst>
  </p:cSld>
  <p:clrMapOvr>
    <a:masterClrMapping/>
  </p:clrMapOvr>
  <p:transition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C0D6FF-23D4-03E5-3E27-21683D079D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 9">
            <a:extLst>
              <a:ext uri="{FF2B5EF4-FFF2-40B4-BE49-F238E27FC236}">
                <a16:creationId xmlns:a16="http://schemas.microsoft.com/office/drawing/2014/main" id="{389D44C3-F016-808A-59A5-8371E727C6D7}"/>
              </a:ext>
            </a:extLst>
          </p:cNvPr>
          <p:cNvSpPr txBox="1">
            <a:spLocks/>
          </p:cNvSpPr>
          <p:nvPr/>
        </p:nvSpPr>
        <p:spPr>
          <a:xfrm>
            <a:off x="609599" y="446385"/>
            <a:ext cx="7598735" cy="1533690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236538" indent="-225425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SzPct val="86000"/>
              <a:buFont typeface="Arial" panose="020B0604020202020204" pitchFamily="34" charset="0"/>
              <a:buChar char="•"/>
              <a:tabLst/>
              <a:defRPr sz="2800" b="0" i="0" kern="1200">
                <a:solidFill>
                  <a:schemeClr val="accent1"/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SzPct val="86000"/>
              <a:buFont typeface="Arial" panose="020B0604020202020204" pitchFamily="34" charset="0"/>
              <a:buChar char="•"/>
              <a:defRPr sz="2400" b="0" i="0" kern="1200">
                <a:solidFill>
                  <a:schemeClr val="accent1"/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SzPct val="86000"/>
              <a:buFont typeface="Arial" panose="020B0604020202020204" pitchFamily="34" charset="0"/>
              <a:buChar char="•"/>
              <a:defRPr sz="2000" b="0" i="0" kern="1200">
                <a:solidFill>
                  <a:schemeClr val="accent1"/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SzPct val="86000"/>
              <a:buFont typeface="Arial" panose="020B0604020202020204" pitchFamily="34" charset="0"/>
              <a:buChar char="•"/>
              <a:defRPr sz="1800" b="0" i="0" kern="1200">
                <a:solidFill>
                  <a:schemeClr val="accent1"/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SzPct val="86000"/>
              <a:buFont typeface="Arial" panose="020B0604020202020204" pitchFamily="34" charset="0"/>
              <a:buChar char="•"/>
              <a:defRPr sz="1800" b="0" i="0" kern="1200">
                <a:solidFill>
                  <a:schemeClr val="accent1"/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5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5800">
                <a:solidFill>
                  <a:schemeClr val="tx2"/>
                </a:solidFill>
                <a:latin typeface="Aptos Light" panose="020B0004020202020204" pitchFamily="34" charset="0"/>
                <a:cs typeface="+mj-cs"/>
              </a:rPr>
              <a:t>Looking Ahead: </a:t>
            </a:r>
            <a:r>
              <a:rPr lang="en-US" sz="5800" i="1">
                <a:solidFill>
                  <a:schemeClr val="tx2"/>
                </a:solidFill>
                <a:latin typeface="Aptos Light" panose="020B0004020202020204" pitchFamily="34" charset="0"/>
                <a:ea typeface="CENTENESANS-LIGHTITALIC" panose="02000503000000020004" pitchFamily="2" charset="77"/>
                <a:cs typeface="+mj-cs"/>
              </a:rPr>
              <a:t>Suggested Next Steps</a:t>
            </a:r>
          </a:p>
        </p:txBody>
      </p:sp>
      <p:sp>
        <p:nvSpPr>
          <p:cNvPr id="67" name="Slide Number Placeholder 3">
            <a:extLst>
              <a:ext uri="{FF2B5EF4-FFF2-40B4-BE49-F238E27FC236}">
                <a16:creationId xmlns:a16="http://schemas.microsoft.com/office/drawing/2014/main" id="{AE8BC60F-D4DC-A9C8-2706-AC2004C64A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20500" y="6465517"/>
            <a:ext cx="328286" cy="184666"/>
          </a:xfrm>
        </p:spPr>
        <p:txBody>
          <a:bodyPr/>
          <a:lstStyle/>
          <a:p>
            <a:fld id="{FE4377E2-3ACC-BC43-A7D4-336EBCC7B678}" type="slidenum">
              <a:rPr lang="en-US" smtClean="0"/>
              <a:pPr/>
              <a:t>33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05B539D-BF6A-6674-C0D8-711F11063F55}"/>
              </a:ext>
            </a:extLst>
          </p:cNvPr>
          <p:cNvSpPr txBox="1"/>
          <p:nvPr/>
        </p:nvSpPr>
        <p:spPr>
          <a:xfrm>
            <a:off x="609600" y="2790371"/>
            <a:ext cx="3046810" cy="28992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2400">
                <a:solidFill>
                  <a:schemeClr val="tx2"/>
                </a:solidFill>
                <a:latin typeface="Aptos" panose="020B0004020202020204" pitchFamily="34" charset="0"/>
                <a:ea typeface="CENTENESANS-REG" panose="02000503000000020004" pitchFamily="2" charset="77"/>
              </a:rPr>
              <a:t>Get familiar </a:t>
            </a:r>
          </a:p>
          <a:p>
            <a:pPr>
              <a:lnSpc>
                <a:spcPct val="80000"/>
              </a:lnSpc>
            </a:pPr>
            <a:r>
              <a:rPr lang="en-US" sz="2400">
                <a:solidFill>
                  <a:schemeClr val="tx2"/>
                </a:solidFill>
                <a:latin typeface="Aptos" panose="020B0004020202020204" pitchFamily="34" charset="0"/>
                <a:ea typeface="CENTENESANS-REG" panose="02000503000000020004" pitchFamily="2" charset="77"/>
              </a:rPr>
              <a:t>with ICHRAs</a:t>
            </a:r>
          </a:p>
          <a:p>
            <a:endParaRPr lang="en-US">
              <a:solidFill>
                <a:schemeClr val="accent1"/>
              </a:solidFill>
              <a:latin typeface="Aptos Light" panose="020B0004020202020204" pitchFamily="34" charset="0"/>
              <a:ea typeface="CENTENESANS-LIGHT" pitchFamily="2" charset="77"/>
            </a:endParaRPr>
          </a:p>
          <a:p>
            <a:r>
              <a:rPr lang="en-US">
                <a:solidFill>
                  <a:schemeClr val="accent1"/>
                </a:solidFill>
                <a:latin typeface="Aptos Light" panose="020B0004020202020204" pitchFamily="34" charset="0"/>
                <a:ea typeface="CENTENESANS-LIGHT" pitchFamily="2" charset="77"/>
              </a:rPr>
              <a:t>Learn about ICHRAs and their potential benefits for your organization</a:t>
            </a:r>
          </a:p>
          <a:p>
            <a:endParaRPr lang="en-US">
              <a:solidFill>
                <a:schemeClr val="accent1"/>
              </a:solidFill>
              <a:latin typeface="Aptos Light" panose="020B0004020202020204" pitchFamily="34" charset="0"/>
              <a:ea typeface="CENTENESANS-LIGHT" pitchFamily="2" charset="77"/>
            </a:endParaRPr>
          </a:p>
          <a:p>
            <a:endParaRPr lang="en-US">
              <a:latin typeface="Aptos Light" panose="020B0004020202020204" pitchFamily="34" charset="0"/>
              <a:ea typeface="CENTENESANS-LIGHT" pitchFamily="2" charset="77"/>
              <a:cs typeface="Calibri" panose="020F0502020204030204" pitchFamily="34" charset="0"/>
            </a:endParaRPr>
          </a:p>
          <a:p>
            <a:endParaRPr lang="en-US">
              <a:latin typeface="Aptos Light" panose="020B0004020202020204" pitchFamily="34" charset="0"/>
              <a:ea typeface="CENTENESANS-LIGHT" pitchFamily="2" charset="77"/>
              <a:cs typeface="Calibri" panose="020F0502020204030204" pitchFamily="34" charset="0"/>
            </a:endParaRPr>
          </a:p>
          <a:p>
            <a:r>
              <a:rPr lang="en-US" i="1">
                <a:solidFill>
                  <a:schemeClr val="accent2"/>
                </a:solidFill>
                <a:latin typeface="Aptos" panose="020B0004020202020204" pitchFamily="34" charset="0"/>
                <a:ea typeface="CENTENESANS-REGITALIC" panose="02000503000000020004" pitchFamily="2" charset="77"/>
                <a:cs typeface="Calibri" panose="020F0502020204030204" pitchFamily="34" charset="0"/>
              </a:rPr>
              <a:t>Completed 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DA168AF2-EC19-145C-EB99-A22D074E6777}"/>
              </a:ext>
            </a:extLst>
          </p:cNvPr>
          <p:cNvGrpSpPr/>
          <p:nvPr/>
        </p:nvGrpSpPr>
        <p:grpSpPr>
          <a:xfrm>
            <a:off x="3899645" y="2693297"/>
            <a:ext cx="3761657" cy="3522263"/>
            <a:chOff x="3899645" y="2693297"/>
            <a:chExt cx="3761657" cy="3522263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5E2C0B0C-C9B6-23D1-857B-7B232921059F}"/>
                </a:ext>
              </a:extLst>
            </p:cNvPr>
            <p:cNvSpPr txBox="1"/>
            <p:nvPr/>
          </p:nvSpPr>
          <p:spPr>
            <a:xfrm>
              <a:off x="4614492" y="2790371"/>
              <a:ext cx="3046810" cy="28992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sz="2400">
                  <a:solidFill>
                    <a:schemeClr val="tx2"/>
                  </a:solidFill>
                  <a:latin typeface="Aptos" panose="020B0004020202020204" pitchFamily="34" charset="0"/>
                  <a:ea typeface="CENTENESANS-REG" panose="02000503000000020004" pitchFamily="2" charset="77"/>
                </a:rPr>
                <a:t>Meet with one of </a:t>
              </a:r>
              <a:br>
                <a:rPr lang="en-US" sz="2400">
                  <a:solidFill>
                    <a:schemeClr val="tx2"/>
                  </a:solidFill>
                  <a:latin typeface="Aptos" panose="020B0004020202020204" pitchFamily="34" charset="0"/>
                  <a:ea typeface="CENTENESANS-REG" panose="02000503000000020004" pitchFamily="2" charset="77"/>
                </a:rPr>
              </a:br>
              <a:r>
                <a:rPr lang="en-US" sz="2400">
                  <a:solidFill>
                    <a:schemeClr val="tx2"/>
                  </a:solidFill>
                  <a:latin typeface="Aptos" panose="020B0004020202020204" pitchFamily="34" charset="0"/>
                  <a:ea typeface="CENTENESANS-REG" panose="02000503000000020004" pitchFamily="2" charset="77"/>
                </a:rPr>
                <a:t>our partners</a:t>
              </a:r>
            </a:p>
            <a:p>
              <a:endParaRPr lang="en-US">
                <a:solidFill>
                  <a:schemeClr val="accent1"/>
                </a:solidFill>
                <a:latin typeface="Aptos Light" panose="020B0004020202020204" pitchFamily="34" charset="0"/>
                <a:ea typeface="CENTENESANS-LIGHT" pitchFamily="2" charset="77"/>
              </a:endParaRPr>
            </a:p>
            <a:p>
              <a:r>
                <a:rPr lang="en-US">
                  <a:solidFill>
                    <a:schemeClr val="accent1"/>
                  </a:solidFill>
                  <a:latin typeface="Aptos Light" panose="020B0004020202020204" pitchFamily="34" charset="0"/>
                  <a:ea typeface="CENTENESANS-LIGHT" pitchFamily="2" charset="77"/>
                </a:rPr>
                <a:t>Connect with your broker and our vendor partners to find a solution that is right for you</a:t>
              </a:r>
            </a:p>
            <a:p>
              <a:endParaRPr lang="en-US">
                <a:latin typeface="Aptos Light" panose="020B0004020202020204" pitchFamily="34" charset="0"/>
                <a:ea typeface="CENTENESANS-LIGHT" pitchFamily="2" charset="77"/>
                <a:cs typeface="Calibri" panose="020F0502020204030204" pitchFamily="34" charset="0"/>
              </a:endParaRPr>
            </a:p>
            <a:p>
              <a:endParaRPr lang="en-US">
                <a:latin typeface="Aptos Light" panose="020B0004020202020204" pitchFamily="34" charset="0"/>
                <a:ea typeface="CENTENESANS-LIGHT" pitchFamily="2" charset="77"/>
                <a:cs typeface="Calibri" panose="020F0502020204030204" pitchFamily="34" charset="0"/>
              </a:endParaRPr>
            </a:p>
            <a:p>
              <a:endParaRPr lang="en-US">
                <a:solidFill>
                  <a:srgbClr val="CB177D"/>
                </a:solidFill>
                <a:latin typeface="Aptos Light" panose="020B0004020202020204" pitchFamily="34" charset="0"/>
                <a:ea typeface="CENTENESANS-LIGHT" pitchFamily="2" charset="77"/>
                <a:cs typeface="Calibri" panose="020F0502020204030204" pitchFamily="34" charset="0"/>
              </a:endParaRPr>
            </a:p>
            <a:p>
              <a:r>
                <a:rPr lang="en-US" i="1">
                  <a:solidFill>
                    <a:srgbClr val="CB177D"/>
                  </a:solidFill>
                  <a:latin typeface="Aptos" panose="020B0004020202020204" pitchFamily="34" charset="0"/>
                  <a:ea typeface="CENTENESANS-REGITALIC" panose="02000503000000020004" pitchFamily="2" charset="77"/>
                  <a:cs typeface="Calibri" panose="020F0502020204030204" pitchFamily="34" charset="0"/>
                </a:rPr>
                <a:t>Up next</a:t>
              </a:r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80FAE565-804C-D5B9-7B76-3D8F63B1D723}"/>
                </a:ext>
              </a:extLst>
            </p:cNvPr>
            <p:cNvCxnSpPr>
              <a:cxnSpLocks/>
            </p:cNvCxnSpPr>
            <p:nvPr/>
          </p:nvCxnSpPr>
          <p:spPr>
            <a:xfrm>
              <a:off x="3899645" y="2693297"/>
              <a:ext cx="0" cy="3522263"/>
            </a:xfrm>
            <a:prstGeom prst="line">
              <a:avLst/>
            </a:prstGeom>
            <a:ln w="31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E1125AED-10A7-2E89-5B2B-92C5F215982E}"/>
                </a:ext>
              </a:extLst>
            </p:cNvPr>
            <p:cNvSpPr/>
            <p:nvPr/>
          </p:nvSpPr>
          <p:spPr>
            <a:xfrm rot="5400000">
              <a:off x="3682143" y="2925685"/>
              <a:ext cx="813600" cy="367957"/>
            </a:xfrm>
            <a:prstGeom prst="triangl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>
                  <a:latin typeface="Aptos Light" panose="020B0004020202020204" pitchFamily="34" charset="0"/>
                </a:rPr>
                <a:t> 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6857B27C-DAEE-E08C-37A6-E7EC3AD7437F}"/>
              </a:ext>
            </a:extLst>
          </p:cNvPr>
          <p:cNvGrpSpPr/>
          <p:nvPr/>
        </p:nvGrpSpPr>
        <p:grpSpPr>
          <a:xfrm>
            <a:off x="7991062" y="2693297"/>
            <a:ext cx="3654090" cy="3522263"/>
            <a:chOff x="7991062" y="2693297"/>
            <a:chExt cx="3654090" cy="3522263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2682653-87C1-E5AB-C13A-893D959BF54C}"/>
                </a:ext>
              </a:extLst>
            </p:cNvPr>
            <p:cNvSpPr txBox="1"/>
            <p:nvPr/>
          </p:nvSpPr>
          <p:spPr>
            <a:xfrm>
              <a:off x="8598342" y="2790371"/>
              <a:ext cx="3046810" cy="17912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sz="2400">
                  <a:solidFill>
                    <a:schemeClr val="tx2"/>
                  </a:solidFill>
                  <a:latin typeface="Aptos" panose="020B0004020202020204" pitchFamily="34" charset="0"/>
                  <a:ea typeface="CENTENESANS-REG" panose="02000503000000020004" pitchFamily="2" charset="77"/>
                </a:rPr>
                <a:t>Evaluate plan </a:t>
              </a:r>
              <a:br>
                <a:rPr lang="en-US" sz="2400">
                  <a:solidFill>
                    <a:schemeClr val="tx2"/>
                  </a:solidFill>
                  <a:latin typeface="Aptos" panose="020B0004020202020204" pitchFamily="34" charset="0"/>
                  <a:ea typeface="CENTENESANS-REG" panose="02000503000000020004" pitchFamily="2" charset="77"/>
                </a:rPr>
              </a:br>
              <a:r>
                <a:rPr lang="en-US" sz="2400">
                  <a:solidFill>
                    <a:schemeClr val="tx2"/>
                  </a:solidFill>
                  <a:latin typeface="Aptos" panose="020B0004020202020204" pitchFamily="34" charset="0"/>
                  <a:ea typeface="CENTENESANS-REG" panose="02000503000000020004" pitchFamily="2" charset="77"/>
                </a:rPr>
                <a:t>designs</a:t>
              </a:r>
            </a:p>
            <a:p>
              <a:endParaRPr lang="en-US">
                <a:solidFill>
                  <a:schemeClr val="accent1"/>
                </a:solidFill>
                <a:latin typeface="Aptos Light" panose="020B0004020202020204" pitchFamily="34" charset="0"/>
                <a:ea typeface="CENTENESANS-LIGHT" pitchFamily="2" charset="77"/>
              </a:endParaRPr>
            </a:p>
            <a:p>
              <a:r>
                <a:rPr lang="en-US">
                  <a:solidFill>
                    <a:schemeClr val="accent1"/>
                  </a:solidFill>
                  <a:latin typeface="Aptos Light" panose="020B0004020202020204" pitchFamily="34" charset="0"/>
                  <a:ea typeface="CENTENESANS-LIGHT" pitchFamily="2" charset="77"/>
                </a:rPr>
                <a:t>Work with your vendor to design your plan and estimate benefit savings or costs</a:t>
              </a:r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1C42F59B-5040-F06F-9B0D-8F56E2896DFB}"/>
                </a:ext>
              </a:extLst>
            </p:cNvPr>
            <p:cNvCxnSpPr>
              <a:cxnSpLocks/>
            </p:cNvCxnSpPr>
            <p:nvPr/>
          </p:nvCxnSpPr>
          <p:spPr>
            <a:xfrm>
              <a:off x="7991062" y="2693297"/>
              <a:ext cx="0" cy="3522263"/>
            </a:xfrm>
            <a:prstGeom prst="line">
              <a:avLst/>
            </a:prstGeom>
            <a:ln w="31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riangle 18">
              <a:extLst>
                <a:ext uri="{FF2B5EF4-FFF2-40B4-BE49-F238E27FC236}">
                  <a16:creationId xmlns:a16="http://schemas.microsoft.com/office/drawing/2014/main" id="{2764AD51-51B3-5763-96C3-48666CEB6426}"/>
                </a:ext>
              </a:extLst>
            </p:cNvPr>
            <p:cNvSpPr/>
            <p:nvPr/>
          </p:nvSpPr>
          <p:spPr>
            <a:xfrm rot="5400000">
              <a:off x="7752202" y="2945857"/>
              <a:ext cx="813600" cy="327616"/>
            </a:xfrm>
            <a:prstGeom prst="triangl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>
                  <a:latin typeface="Aptos Light" panose="020B0004020202020204" pitchFamily="34" charset="0"/>
                </a:rPr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3702377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1D03305-F85E-053D-BBE6-FFB67E8906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 2">
            <a:extLst>
              <a:ext uri="{FF2B5EF4-FFF2-40B4-BE49-F238E27FC236}">
                <a16:creationId xmlns:a16="http://schemas.microsoft.com/office/drawing/2014/main" id="{EEF4126E-249A-D90F-09EF-96215BD4FB21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046538" y="2155645"/>
            <a:ext cx="7962582" cy="3445559"/>
          </a:xfrm>
          <a:prstGeom prst="rect">
            <a:avLst/>
          </a:prstGeom>
        </p:spPr>
        <p:txBody>
          <a:bodyPr/>
          <a:lstStyle/>
          <a:p>
            <a:pPr marL="11113" indent="0">
              <a:lnSpc>
                <a:spcPct val="75000"/>
              </a:lnSpc>
              <a:buNone/>
            </a:pPr>
            <a:r>
              <a:rPr lang="en-US" sz="9400" spc="-300">
                <a:solidFill>
                  <a:schemeClr val="bg1"/>
                </a:solidFill>
              </a:rPr>
              <a:t>More About Ambetter </a:t>
            </a:r>
          </a:p>
          <a:p>
            <a:pPr marL="11113" indent="0">
              <a:lnSpc>
                <a:spcPct val="75000"/>
              </a:lnSpc>
              <a:buNone/>
            </a:pPr>
            <a:endParaRPr lang="en-US" sz="9400" spc="-300">
              <a:solidFill>
                <a:schemeClr val="bg1"/>
              </a:solidFill>
            </a:endParaRPr>
          </a:p>
        </p:txBody>
      </p:sp>
      <p:pic>
        <p:nvPicPr>
          <p:cNvPr id="2" name="Picture 1" descr="A white circle with black text&#10;&#10;Description automatically generated">
            <a:extLst>
              <a:ext uri="{FF2B5EF4-FFF2-40B4-BE49-F238E27FC236}">
                <a16:creationId xmlns:a16="http://schemas.microsoft.com/office/drawing/2014/main" id="{984E10ED-3267-2A86-7CDF-B8C657CB1E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4192" y="2060447"/>
            <a:ext cx="1969008" cy="2001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7404655"/>
      </p:ext>
    </p:extLst>
  </p:cSld>
  <p:clrMapOvr>
    <a:masterClrMapping/>
  </p:clrMapOvr>
  <p:transition>
    <p:fad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28956E-6CC4-BE6A-9D08-60BEB9523D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 9">
            <a:extLst>
              <a:ext uri="{FF2B5EF4-FFF2-40B4-BE49-F238E27FC236}">
                <a16:creationId xmlns:a16="http://schemas.microsoft.com/office/drawing/2014/main" id="{FAA9FE94-E87E-9874-3BBD-DB96C6D2FD32}"/>
              </a:ext>
            </a:extLst>
          </p:cNvPr>
          <p:cNvSpPr txBox="1">
            <a:spLocks/>
          </p:cNvSpPr>
          <p:nvPr/>
        </p:nvSpPr>
        <p:spPr>
          <a:xfrm>
            <a:off x="609599" y="446385"/>
            <a:ext cx="9483525" cy="819455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236538" indent="-225425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SzPct val="86000"/>
              <a:buFont typeface="Arial" panose="020B0604020202020204" pitchFamily="34" charset="0"/>
              <a:buChar char="•"/>
              <a:tabLst/>
              <a:defRPr sz="2800" b="0" i="0" kern="1200">
                <a:solidFill>
                  <a:schemeClr val="accent1"/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SzPct val="86000"/>
              <a:buFont typeface="Arial" panose="020B0604020202020204" pitchFamily="34" charset="0"/>
              <a:buChar char="•"/>
              <a:defRPr sz="2400" b="0" i="0" kern="1200">
                <a:solidFill>
                  <a:schemeClr val="accent1"/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SzPct val="86000"/>
              <a:buFont typeface="Arial" panose="020B0604020202020204" pitchFamily="34" charset="0"/>
              <a:buChar char="•"/>
              <a:defRPr sz="2000" b="0" i="0" kern="1200">
                <a:solidFill>
                  <a:schemeClr val="accent1"/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SzPct val="86000"/>
              <a:buFont typeface="Arial" panose="020B0604020202020204" pitchFamily="34" charset="0"/>
              <a:buChar char="•"/>
              <a:defRPr sz="1800" b="0" i="0" kern="1200">
                <a:solidFill>
                  <a:schemeClr val="accent1"/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SzPct val="86000"/>
              <a:buFont typeface="Arial" panose="020B0604020202020204" pitchFamily="34" charset="0"/>
              <a:buChar char="•"/>
              <a:defRPr sz="1800" b="0" i="0" kern="1200">
                <a:solidFill>
                  <a:schemeClr val="accent1"/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5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6000">
                <a:solidFill>
                  <a:schemeClr val="tx2"/>
                </a:solidFill>
                <a:latin typeface="Aptos Light" panose="020B0004020202020204" pitchFamily="34" charset="0"/>
                <a:cs typeface="+mj-cs"/>
              </a:rPr>
              <a:t>Better Coverage. Better Perks.</a:t>
            </a:r>
          </a:p>
        </p:txBody>
      </p:sp>
      <p:sp>
        <p:nvSpPr>
          <p:cNvPr id="67" name="Slide Number Placeholder 3">
            <a:extLst>
              <a:ext uri="{FF2B5EF4-FFF2-40B4-BE49-F238E27FC236}">
                <a16:creationId xmlns:a16="http://schemas.microsoft.com/office/drawing/2014/main" id="{C957C615-5FFB-1F5A-70D7-C1406ACBB2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20500" y="6465517"/>
            <a:ext cx="328286" cy="184666"/>
          </a:xfrm>
        </p:spPr>
        <p:txBody>
          <a:bodyPr/>
          <a:lstStyle/>
          <a:p>
            <a:fld id="{FE4377E2-3ACC-BC43-A7D4-336EBCC7B678}" type="slidenum">
              <a:rPr lang="en-US" smtClean="0"/>
              <a:pPr/>
              <a:t>35</a:t>
            </a:fld>
            <a:endParaRPr lang="en-US"/>
          </a:p>
        </p:txBody>
      </p:sp>
      <p:sp>
        <p:nvSpPr>
          <p:cNvPr id="8" name="Google Shape;359;p52">
            <a:extLst>
              <a:ext uri="{FF2B5EF4-FFF2-40B4-BE49-F238E27FC236}">
                <a16:creationId xmlns:a16="http://schemas.microsoft.com/office/drawing/2014/main" id="{13003D5F-AD28-63BC-E14B-A5EB242D7A6B}"/>
              </a:ext>
            </a:extLst>
          </p:cNvPr>
          <p:cNvSpPr txBox="1"/>
          <p:nvPr/>
        </p:nvSpPr>
        <p:spPr>
          <a:xfrm>
            <a:off x="5056021" y="1948304"/>
            <a:ext cx="2837916" cy="15044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63025" bIns="91425" anchor="t" anchorCtr="0">
            <a:spAutoFit/>
          </a:bodyPr>
          <a:lstStyle/>
          <a:p>
            <a:pPr>
              <a:lnSpc>
                <a:spcPct val="85000"/>
              </a:lnSpc>
            </a:pPr>
            <a:r>
              <a:rPr lang="en" sz="2200">
                <a:solidFill>
                  <a:schemeClr val="tx2"/>
                </a:solidFill>
                <a:latin typeface="Aptos" panose="020B0004020202020204" pitchFamily="34" charset="0"/>
                <a:ea typeface="CENTENESANS-REG" panose="02000503000000020004" pitchFamily="2" charset="77"/>
              </a:rPr>
              <a:t>Plans for Any Budget</a:t>
            </a:r>
            <a:endParaRPr sz="2200">
              <a:solidFill>
                <a:schemeClr val="tx2"/>
              </a:solidFill>
              <a:latin typeface="Aptos" panose="020B0004020202020204" pitchFamily="34" charset="0"/>
              <a:ea typeface="CENTENESANS-REG" panose="02000503000000020004" pitchFamily="2" charset="77"/>
            </a:endParaRPr>
          </a:p>
          <a:p>
            <a:pPr marL="182880" indent="-182880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SzPts val="1150"/>
              <a:buFont typeface="Arial" panose="020B0604020202020204" pitchFamily="34" charset="0"/>
              <a:buChar char="•"/>
            </a:pPr>
            <a:r>
              <a:rPr lang="en" sz="1400">
                <a:solidFill>
                  <a:schemeClr val="accent1"/>
                </a:solidFill>
                <a:latin typeface="Aptos Light" panose="020B0004020202020204" pitchFamily="34" charset="0"/>
                <a:ea typeface="CENTENESANS-LIGHT" pitchFamily="2" charset="77"/>
              </a:rPr>
              <a:t>Premier, Select, &amp; Value plans</a:t>
            </a:r>
            <a:endParaRPr sz="1400">
              <a:solidFill>
                <a:schemeClr val="accent1"/>
              </a:solidFill>
              <a:latin typeface="Aptos Light" panose="020B0004020202020204" pitchFamily="34" charset="0"/>
              <a:ea typeface="CENTENESANS-LIGHT" pitchFamily="2" charset="77"/>
            </a:endParaRPr>
          </a:p>
          <a:p>
            <a:pPr marL="182880" indent="-182880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SzPts val="1150"/>
              <a:buFont typeface="Arial" panose="020B0604020202020204" pitchFamily="34" charset="0"/>
              <a:buChar char="•"/>
            </a:pPr>
            <a:r>
              <a:rPr lang="en" sz="1400">
                <a:solidFill>
                  <a:schemeClr val="accent1"/>
                </a:solidFill>
                <a:latin typeface="Aptos Light" panose="020B0004020202020204" pitchFamily="34" charset="0"/>
                <a:ea typeface="CENTENESANS-LIGHT" pitchFamily="2" charset="77"/>
              </a:rPr>
              <a:t>Each w/ Gold, Silver, and Bronze options (availability varies by state)</a:t>
            </a:r>
          </a:p>
        </p:txBody>
      </p:sp>
      <p:sp>
        <p:nvSpPr>
          <p:cNvPr id="11" name="Google Shape;361;p52">
            <a:extLst>
              <a:ext uri="{FF2B5EF4-FFF2-40B4-BE49-F238E27FC236}">
                <a16:creationId xmlns:a16="http://schemas.microsoft.com/office/drawing/2014/main" id="{611FE5A6-8FE8-97AF-690B-0EB47AE93127}"/>
              </a:ext>
            </a:extLst>
          </p:cNvPr>
          <p:cNvSpPr txBox="1"/>
          <p:nvPr/>
        </p:nvSpPr>
        <p:spPr>
          <a:xfrm>
            <a:off x="8813652" y="1948304"/>
            <a:ext cx="2992526" cy="1182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>
              <a:lnSpc>
                <a:spcPct val="85000"/>
              </a:lnSpc>
            </a:pPr>
            <a:r>
              <a:rPr lang="en" sz="2200">
                <a:solidFill>
                  <a:schemeClr val="tx2"/>
                </a:solidFill>
                <a:latin typeface="Aptos" panose="020B0004020202020204" pitchFamily="34" charset="0"/>
                <a:ea typeface="CENTENESANS-REG" panose="02000503000000020004" pitchFamily="2" charset="77"/>
              </a:rPr>
              <a:t>Virtual 24/7 Care</a:t>
            </a:r>
            <a:endParaRPr sz="2200">
              <a:solidFill>
                <a:schemeClr val="tx2"/>
              </a:solidFill>
              <a:latin typeface="Aptos" panose="020B0004020202020204" pitchFamily="34" charset="0"/>
              <a:ea typeface="CENTENESANS-REG" panose="02000503000000020004" pitchFamily="2" charset="77"/>
            </a:endParaRPr>
          </a:p>
          <a:p>
            <a:pPr marL="182880" indent="-182880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SzPts val="1150"/>
              <a:buFont typeface="Arial" panose="020B0604020202020204" pitchFamily="34" charset="0"/>
              <a:buChar char="•"/>
            </a:pPr>
            <a:r>
              <a:rPr lang="en" sz="1400">
                <a:solidFill>
                  <a:schemeClr val="accent1"/>
                </a:solidFill>
                <a:latin typeface="Aptos Light" panose="020B0004020202020204" pitchFamily="34" charset="0"/>
                <a:ea typeface="CENTENESANS-LIGHT" pitchFamily="2" charset="77"/>
              </a:rPr>
              <a:t>Medical advice, diagnosis </a:t>
            </a:r>
            <a:br>
              <a:rPr lang="en" sz="1400">
                <a:solidFill>
                  <a:schemeClr val="accent1"/>
                </a:solidFill>
                <a:latin typeface="Aptos Light" panose="020B0004020202020204" pitchFamily="34" charset="0"/>
                <a:ea typeface="CENTENESANS-LIGHT" pitchFamily="2" charset="77"/>
              </a:rPr>
            </a:br>
            <a:r>
              <a:rPr lang="en" sz="1400">
                <a:solidFill>
                  <a:schemeClr val="accent1"/>
                </a:solidFill>
                <a:latin typeface="Aptos Light" panose="020B0004020202020204" pitchFamily="34" charset="0"/>
                <a:ea typeface="CENTENESANS-LIGHT" pitchFamily="2" charset="77"/>
              </a:rPr>
              <a:t>and prescriptions for non-emergency</a:t>
            </a:r>
          </a:p>
        </p:txBody>
      </p:sp>
      <p:sp>
        <p:nvSpPr>
          <p:cNvPr id="19" name="Google Shape;364;p52">
            <a:extLst>
              <a:ext uri="{FF2B5EF4-FFF2-40B4-BE49-F238E27FC236}">
                <a16:creationId xmlns:a16="http://schemas.microsoft.com/office/drawing/2014/main" id="{EF0ADF10-4D82-C2FE-A2CB-D530855D37E0}"/>
              </a:ext>
            </a:extLst>
          </p:cNvPr>
          <p:cNvSpPr txBox="1"/>
          <p:nvPr/>
        </p:nvSpPr>
        <p:spPr>
          <a:xfrm>
            <a:off x="1111292" y="1948304"/>
            <a:ext cx="2974578" cy="15044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200">
                <a:solidFill>
                  <a:schemeClr val="tx2"/>
                </a:solidFill>
                <a:latin typeface="Aptos" panose="020B0004020202020204" pitchFamily="34" charset="0"/>
                <a:ea typeface="CENTENESANS-REG" panose="02000503000000020004" pitchFamily="2" charset="77"/>
              </a:rPr>
              <a:t>29-State Network</a:t>
            </a:r>
          </a:p>
          <a:p>
            <a:pPr marL="182880" lvl="0" indent="-18288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SzPts val="1150"/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accent1"/>
                </a:solidFill>
                <a:latin typeface="Aptos Light" panose="020B0004020202020204" pitchFamily="34" charset="0"/>
                <a:ea typeface="CENTENESANS-LIGHT" pitchFamily="2" charset="77"/>
              </a:rPr>
              <a:t>Preventive care, hospitalization, emergency services</a:t>
            </a:r>
          </a:p>
          <a:p>
            <a:pPr marL="182880" lvl="0" indent="-18288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SzPts val="1150"/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accent1"/>
                </a:solidFill>
                <a:latin typeface="Aptos Light" panose="020B0004020202020204" pitchFamily="34" charset="0"/>
                <a:ea typeface="CENTENESANS-LIGHT" pitchFamily="2" charset="77"/>
              </a:rPr>
              <a:t>Six states currently offer ICHRA plans: IN, GA, MO, MS, OH, SC  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29917544-B02E-BE26-AE94-AEB8DF383F8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21750" y="1905883"/>
            <a:ext cx="546100" cy="54610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F579A67D-A4C0-223A-6EB0-D1AF2E58846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547150" y="3966178"/>
            <a:ext cx="495299" cy="5461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03D732AD-4A18-D9D7-B338-639200A65E0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4468715" y="3966178"/>
            <a:ext cx="546100" cy="54610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41C27717-22F0-CD90-5F7D-09E4DCC7750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8230484" y="1905883"/>
            <a:ext cx="546100" cy="5461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1C048588-9E05-AFE8-9A8B-D0FB397ACD69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8230484" y="3966178"/>
            <a:ext cx="546100" cy="5461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DF52129E-0D8E-A68F-AAE6-D92D63244DE7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4468715" y="1905883"/>
            <a:ext cx="546100" cy="546100"/>
          </a:xfrm>
          <a:prstGeom prst="rect">
            <a:avLst/>
          </a:prstGeom>
        </p:spPr>
      </p:pic>
      <p:sp>
        <p:nvSpPr>
          <p:cNvPr id="4" name="Google Shape;364;p52">
            <a:extLst>
              <a:ext uri="{FF2B5EF4-FFF2-40B4-BE49-F238E27FC236}">
                <a16:creationId xmlns:a16="http://schemas.microsoft.com/office/drawing/2014/main" id="{5A97A1F4-C883-E392-DA6A-D459B609DBCD}"/>
              </a:ext>
            </a:extLst>
          </p:cNvPr>
          <p:cNvSpPr txBox="1"/>
          <p:nvPr/>
        </p:nvSpPr>
        <p:spPr>
          <a:xfrm>
            <a:off x="1111292" y="3914492"/>
            <a:ext cx="2974578" cy="1698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>
              <a:lnSpc>
                <a:spcPct val="85000"/>
              </a:lnSpc>
            </a:pPr>
            <a:r>
              <a:rPr lang="en-US" sz="2200">
                <a:solidFill>
                  <a:schemeClr val="tx2"/>
                </a:solidFill>
                <a:latin typeface="Aptos" panose="020B0004020202020204" pitchFamily="34" charset="0"/>
                <a:ea typeface="CENTENESANS-REG" panose="02000503000000020004" pitchFamily="2" charset="77"/>
              </a:rPr>
              <a:t>My Health Pays</a:t>
            </a:r>
          </a:p>
          <a:p>
            <a:pPr marL="182880" indent="-182880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SzPts val="1150"/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accent1"/>
                </a:solidFill>
                <a:latin typeface="Aptos Light" panose="020B0004020202020204" pitchFamily="34" charset="0"/>
                <a:ea typeface="CENTENESANS-LIGHT" pitchFamily="2" charset="77"/>
              </a:rPr>
              <a:t>Up to $500 in rewards for going to annual wellness exams, exercising, and eating right.</a:t>
            </a:r>
          </a:p>
          <a:p>
            <a:pPr marL="182880" indent="-182880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SzPts val="1150"/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accent1"/>
                </a:solidFill>
                <a:latin typeface="Aptos Light" panose="020B0004020202020204" pitchFamily="34" charset="0"/>
                <a:ea typeface="CENTENESANS-LIGHT" pitchFamily="2" charset="77"/>
              </a:rPr>
              <a:t>Can be used to cover health-related costs and monthly bills </a:t>
            </a:r>
          </a:p>
        </p:txBody>
      </p:sp>
      <p:sp>
        <p:nvSpPr>
          <p:cNvPr id="5" name="Google Shape;359;p52">
            <a:extLst>
              <a:ext uri="{FF2B5EF4-FFF2-40B4-BE49-F238E27FC236}">
                <a16:creationId xmlns:a16="http://schemas.microsoft.com/office/drawing/2014/main" id="{464CDB41-5DB2-73E4-F9A1-7904247E59F1}"/>
              </a:ext>
            </a:extLst>
          </p:cNvPr>
          <p:cNvSpPr txBox="1"/>
          <p:nvPr/>
        </p:nvSpPr>
        <p:spPr>
          <a:xfrm>
            <a:off x="5056021" y="3914492"/>
            <a:ext cx="2837916" cy="2041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63025" bIns="91425" anchor="t" anchorCtr="0">
            <a:spAutoFit/>
          </a:bodyPr>
          <a:lstStyle/>
          <a:p>
            <a:pPr>
              <a:lnSpc>
                <a:spcPct val="85000"/>
              </a:lnSpc>
            </a:pPr>
            <a:r>
              <a:rPr lang="en-US" sz="2200">
                <a:solidFill>
                  <a:schemeClr val="tx2"/>
                </a:solidFill>
                <a:latin typeface="Aptos" panose="020B0004020202020204" pitchFamily="34" charset="0"/>
                <a:ea typeface="CENTENESANS-REG" panose="02000503000000020004" pitchFamily="2" charset="77"/>
              </a:rPr>
              <a:t>Start Smart </a:t>
            </a:r>
            <a:br>
              <a:rPr lang="en-US" sz="2200">
                <a:solidFill>
                  <a:schemeClr val="tx2"/>
                </a:solidFill>
                <a:latin typeface="Aptos" panose="020B0004020202020204" pitchFamily="34" charset="0"/>
                <a:ea typeface="CENTENESANS-REG" panose="02000503000000020004" pitchFamily="2" charset="77"/>
              </a:rPr>
            </a:br>
            <a:r>
              <a:rPr lang="en-US" sz="2200">
                <a:solidFill>
                  <a:schemeClr val="tx2"/>
                </a:solidFill>
                <a:latin typeface="Aptos" panose="020B0004020202020204" pitchFamily="34" charset="0"/>
                <a:ea typeface="CENTENESANS-REG" panose="02000503000000020004" pitchFamily="2" charset="77"/>
              </a:rPr>
              <a:t>for Your Baby</a:t>
            </a:r>
          </a:p>
          <a:p>
            <a:pPr marL="182880" indent="-182880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SzPts val="1150"/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accent1"/>
                </a:solidFill>
                <a:latin typeface="Aptos Light" panose="020B0004020202020204" pitchFamily="34" charset="0"/>
                <a:ea typeface="CENTENESANS-LIGHT" pitchFamily="2" charset="77"/>
              </a:rPr>
              <a:t>Information and resources to support members during every stage of pregnancy and after their newborn arrives.</a:t>
            </a:r>
          </a:p>
          <a:p>
            <a:pPr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SzPts val="1150"/>
            </a:pPr>
            <a:endParaRPr>
              <a:solidFill>
                <a:schemeClr val="accent1"/>
              </a:solidFill>
              <a:latin typeface="Aptos Light" panose="020B0004020202020204" pitchFamily="34" charset="0"/>
              <a:ea typeface="CENTENESANS-LIGHT" pitchFamily="2" charset="77"/>
            </a:endParaRPr>
          </a:p>
        </p:txBody>
      </p:sp>
      <p:sp>
        <p:nvSpPr>
          <p:cNvPr id="6" name="Google Shape;361;p52">
            <a:extLst>
              <a:ext uri="{FF2B5EF4-FFF2-40B4-BE49-F238E27FC236}">
                <a16:creationId xmlns:a16="http://schemas.microsoft.com/office/drawing/2014/main" id="{E75B5EF2-472D-6D35-819D-90EE68C269AC}"/>
              </a:ext>
            </a:extLst>
          </p:cNvPr>
          <p:cNvSpPr txBox="1"/>
          <p:nvPr/>
        </p:nvSpPr>
        <p:spPr>
          <a:xfrm>
            <a:off x="8813652" y="3914492"/>
            <a:ext cx="2992526" cy="21800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>
              <a:lnSpc>
                <a:spcPct val="85000"/>
              </a:lnSpc>
            </a:pPr>
            <a:r>
              <a:rPr lang="en-US" sz="2200">
                <a:solidFill>
                  <a:schemeClr val="tx2"/>
                </a:solidFill>
                <a:latin typeface="Aptos" panose="020B0004020202020204" pitchFamily="34" charset="0"/>
                <a:ea typeface="CENTENESANS-REG" panose="02000503000000020004" pitchFamily="2" charset="77"/>
              </a:rPr>
              <a:t>Care Management Services </a:t>
            </a:r>
          </a:p>
          <a:p>
            <a:pPr marL="182880" indent="-182880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SzPts val="1150"/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accent1"/>
                </a:solidFill>
                <a:latin typeface="Aptos Light" panose="020B0004020202020204" pitchFamily="34" charset="0"/>
                <a:ea typeface="CENTENESANS-LIGHT" pitchFamily="2" charset="77"/>
              </a:rPr>
              <a:t>Extra support for mental and physical health.</a:t>
            </a:r>
          </a:p>
          <a:p>
            <a:pPr marL="182880" indent="-182880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SzPts val="1150"/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accent1"/>
                </a:solidFill>
                <a:latin typeface="Aptos Light" panose="020B0004020202020204" pitchFamily="34" charset="0"/>
                <a:ea typeface="CENTENESANS-LIGHT" pitchFamily="2" charset="77"/>
              </a:rPr>
              <a:t>Care managers help find the right providers and programs, coordinate services and locate local community resources.</a:t>
            </a:r>
          </a:p>
        </p:txBody>
      </p:sp>
    </p:spTree>
    <p:extLst>
      <p:ext uri="{BB962C8B-B14F-4D97-AF65-F5344CB8AC3E}">
        <p14:creationId xmlns:p14="http://schemas.microsoft.com/office/powerpoint/2010/main" val="1994157895"/>
      </p:ext>
    </p:extLst>
  </p:cSld>
  <p:clrMapOvr>
    <a:masterClrMapping/>
  </p:clrMapOvr>
  <p:transition>
    <p:fad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28956E-6CC4-BE6A-9D08-60BEB9523D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 9">
            <a:extLst>
              <a:ext uri="{FF2B5EF4-FFF2-40B4-BE49-F238E27FC236}">
                <a16:creationId xmlns:a16="http://schemas.microsoft.com/office/drawing/2014/main" id="{FAA9FE94-E87E-9874-3BBD-DB96C6D2FD32}"/>
              </a:ext>
            </a:extLst>
          </p:cNvPr>
          <p:cNvSpPr txBox="1">
            <a:spLocks/>
          </p:cNvSpPr>
          <p:nvPr/>
        </p:nvSpPr>
        <p:spPr>
          <a:xfrm>
            <a:off x="609599" y="446385"/>
            <a:ext cx="9483525" cy="819455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236538" indent="-225425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SzPct val="86000"/>
              <a:buFont typeface="Arial" panose="020B0604020202020204" pitchFamily="34" charset="0"/>
              <a:buChar char="•"/>
              <a:tabLst/>
              <a:defRPr sz="2800" b="0" i="0" kern="1200">
                <a:solidFill>
                  <a:schemeClr val="accent1"/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SzPct val="86000"/>
              <a:buFont typeface="Arial" panose="020B0604020202020204" pitchFamily="34" charset="0"/>
              <a:buChar char="•"/>
              <a:defRPr sz="2400" b="0" i="0" kern="1200">
                <a:solidFill>
                  <a:schemeClr val="accent1"/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SzPct val="86000"/>
              <a:buFont typeface="Arial" panose="020B0604020202020204" pitchFamily="34" charset="0"/>
              <a:buChar char="•"/>
              <a:defRPr sz="2000" b="0" i="0" kern="1200">
                <a:solidFill>
                  <a:schemeClr val="accent1"/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SzPct val="86000"/>
              <a:buFont typeface="Arial" panose="020B0604020202020204" pitchFamily="34" charset="0"/>
              <a:buChar char="•"/>
              <a:defRPr sz="1800" b="0" i="0" kern="1200">
                <a:solidFill>
                  <a:schemeClr val="accent1"/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SzPct val="86000"/>
              <a:buFont typeface="Arial" panose="020B0604020202020204" pitchFamily="34" charset="0"/>
              <a:buChar char="•"/>
              <a:defRPr sz="1800" b="0" i="0" kern="1200">
                <a:solidFill>
                  <a:schemeClr val="accent1"/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5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6000">
                <a:solidFill>
                  <a:schemeClr val="tx2"/>
                </a:solidFill>
                <a:latin typeface="Aptos Light" panose="020B0004020202020204" pitchFamily="34" charset="0"/>
                <a:cs typeface="+mj-cs"/>
              </a:rPr>
              <a:t>Better Coverage. Better Perks.</a:t>
            </a:r>
          </a:p>
        </p:txBody>
      </p:sp>
      <p:sp>
        <p:nvSpPr>
          <p:cNvPr id="67" name="Slide Number Placeholder 3">
            <a:extLst>
              <a:ext uri="{FF2B5EF4-FFF2-40B4-BE49-F238E27FC236}">
                <a16:creationId xmlns:a16="http://schemas.microsoft.com/office/drawing/2014/main" id="{C957C615-5FFB-1F5A-70D7-C1406ACBB2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20500" y="6465517"/>
            <a:ext cx="328286" cy="184666"/>
          </a:xfrm>
        </p:spPr>
        <p:txBody>
          <a:bodyPr/>
          <a:lstStyle/>
          <a:p>
            <a:fld id="{FE4377E2-3ACC-BC43-A7D4-336EBCC7B678}" type="slidenum">
              <a:rPr lang="en-US" smtClean="0"/>
              <a:pPr/>
              <a:t>36</a:t>
            </a:fld>
            <a:endParaRPr lang="en-US"/>
          </a:p>
        </p:txBody>
      </p:sp>
      <p:sp>
        <p:nvSpPr>
          <p:cNvPr id="8" name="Google Shape;359;p52">
            <a:extLst>
              <a:ext uri="{FF2B5EF4-FFF2-40B4-BE49-F238E27FC236}">
                <a16:creationId xmlns:a16="http://schemas.microsoft.com/office/drawing/2014/main" id="{13003D5F-AD28-63BC-E14B-A5EB242D7A6B}"/>
              </a:ext>
            </a:extLst>
          </p:cNvPr>
          <p:cNvSpPr txBox="1"/>
          <p:nvPr/>
        </p:nvSpPr>
        <p:spPr>
          <a:xfrm>
            <a:off x="5056021" y="1948304"/>
            <a:ext cx="2722166" cy="28674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63025" bIns="91425" anchor="t" anchorCtr="0">
            <a:spAutoFit/>
          </a:bodyPr>
          <a:lstStyle/>
          <a:p>
            <a:pPr>
              <a:lnSpc>
                <a:spcPct val="85000"/>
              </a:lnSpc>
            </a:pPr>
            <a:r>
              <a:rPr lang="en-US" sz="2400">
                <a:solidFill>
                  <a:schemeClr val="tx2"/>
                </a:solidFill>
                <a:latin typeface="Aptos" panose="020B0004020202020204" pitchFamily="34" charset="0"/>
                <a:ea typeface="CENTENESANS-REG" panose="02000503000000020004" pitchFamily="2" charset="77"/>
              </a:rPr>
              <a:t>Pharmacy Program</a:t>
            </a:r>
          </a:p>
          <a:p>
            <a:pPr marL="182880" indent="-182880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SzPts val="1150"/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accent1"/>
                </a:solidFill>
                <a:latin typeface="Aptos Light" panose="020B0004020202020204" pitchFamily="34" charset="0"/>
                <a:ea typeface="CENTENESANS-LIGHT" pitchFamily="2" charset="77"/>
              </a:rPr>
              <a:t>Members save time and money by ordering medications through our mail-order pharmacy program or convenient in-network retail locations.</a:t>
            </a:r>
          </a:p>
          <a:p>
            <a:pPr marL="182880" indent="-182880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SzPts val="1150"/>
              <a:buFont typeface="Arial" panose="020B0604020202020204" pitchFamily="34" charset="0"/>
              <a:buChar char="•"/>
            </a:pPr>
            <a:endParaRPr lang="en-US" sz="1600">
              <a:solidFill>
                <a:schemeClr val="accent1"/>
              </a:solidFill>
              <a:latin typeface="Aptos Light" panose="020B0004020202020204" pitchFamily="34" charset="0"/>
              <a:ea typeface="CENTENESANS-LIGHT" pitchFamily="2" charset="77"/>
            </a:endParaRPr>
          </a:p>
          <a:p>
            <a:pPr marL="182880" indent="-182880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SzPts val="1150"/>
              <a:buFont typeface="Arial" panose="020B0604020202020204" pitchFamily="34" charset="0"/>
              <a:buChar char="•"/>
            </a:pPr>
            <a:endParaRPr lang="en-US" sz="1600">
              <a:solidFill>
                <a:schemeClr val="accent1"/>
              </a:solidFill>
              <a:latin typeface="Aptos Light" panose="020B0004020202020204" pitchFamily="34" charset="0"/>
              <a:ea typeface="CENTENESANS-LIGHT" pitchFamily="2" charset="77"/>
            </a:endParaRPr>
          </a:p>
          <a:p>
            <a:pPr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SzPts val="1150"/>
            </a:pPr>
            <a:endParaRPr>
              <a:solidFill>
                <a:schemeClr val="accent1"/>
              </a:solidFill>
              <a:latin typeface="Aptos Light" panose="020B0004020202020204" pitchFamily="34" charset="0"/>
              <a:ea typeface="CENTENESANS-LIGHT" pitchFamily="2" charset="77"/>
            </a:endParaRPr>
          </a:p>
        </p:txBody>
      </p:sp>
      <p:sp>
        <p:nvSpPr>
          <p:cNvPr id="11" name="Google Shape;361;p52">
            <a:extLst>
              <a:ext uri="{FF2B5EF4-FFF2-40B4-BE49-F238E27FC236}">
                <a16:creationId xmlns:a16="http://schemas.microsoft.com/office/drawing/2014/main" id="{611FE5A6-8FE8-97AF-690B-0EB47AE93127}"/>
              </a:ext>
            </a:extLst>
          </p:cNvPr>
          <p:cNvSpPr txBox="1"/>
          <p:nvPr/>
        </p:nvSpPr>
        <p:spPr>
          <a:xfrm>
            <a:off x="8813652" y="1948304"/>
            <a:ext cx="2806848" cy="1790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>
              <a:lnSpc>
                <a:spcPct val="85000"/>
              </a:lnSpc>
            </a:pPr>
            <a:r>
              <a:rPr lang="en-US" sz="2400">
                <a:solidFill>
                  <a:schemeClr val="tx2"/>
                </a:solidFill>
                <a:latin typeface="Aptos" panose="020B0004020202020204" pitchFamily="34" charset="0"/>
                <a:ea typeface="CENTENESANS-REG" panose="02000503000000020004" pitchFamily="2" charset="77"/>
              </a:rPr>
              <a:t>Ambetter Perks</a:t>
            </a:r>
          </a:p>
          <a:p>
            <a:pPr marL="182880" indent="-182880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SzPts val="1150"/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accent1"/>
                </a:solidFill>
                <a:latin typeface="Aptos Light" panose="020B0004020202020204" pitchFamily="34" charset="0"/>
                <a:ea typeface="CENTENESANS-LIGHT" pitchFamily="2" charset="77"/>
              </a:rPr>
              <a:t>Discounts on dental services gym memberships, and healthy eating, as well as exclusive deals on restaurants, travel, auto coverage, entertainment, technology, and more.</a:t>
            </a:r>
          </a:p>
        </p:txBody>
      </p:sp>
      <p:sp>
        <p:nvSpPr>
          <p:cNvPr id="19" name="Google Shape;364;p52">
            <a:extLst>
              <a:ext uri="{FF2B5EF4-FFF2-40B4-BE49-F238E27FC236}">
                <a16:creationId xmlns:a16="http://schemas.microsoft.com/office/drawing/2014/main" id="{EF0ADF10-4D82-C2FE-A2CB-D530855D37E0}"/>
              </a:ext>
            </a:extLst>
          </p:cNvPr>
          <p:cNvSpPr txBox="1"/>
          <p:nvPr/>
        </p:nvSpPr>
        <p:spPr>
          <a:xfrm>
            <a:off x="1111292" y="1948304"/>
            <a:ext cx="2974578" cy="14024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>
              <a:lnSpc>
                <a:spcPct val="85000"/>
              </a:lnSpc>
            </a:pPr>
            <a:r>
              <a:rPr lang="en-US" sz="2400">
                <a:solidFill>
                  <a:schemeClr val="tx2"/>
                </a:solidFill>
                <a:latin typeface="Aptos" panose="020B0004020202020204" pitchFamily="34" charset="0"/>
                <a:ea typeface="CENTENESANS-REG" panose="02000503000000020004" pitchFamily="2" charset="77"/>
              </a:rPr>
              <a:t>Ambetter Health App</a:t>
            </a:r>
          </a:p>
          <a:p>
            <a:pPr marL="182880" lvl="0" indent="-18288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SzPts val="1150"/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accent1"/>
                </a:solidFill>
                <a:latin typeface="Aptos Light" panose="020B0004020202020204" pitchFamily="34" charset="0"/>
                <a:ea typeface="CENTENESANS-LIGHT" pitchFamily="2" charset="77"/>
              </a:rPr>
              <a:t>An easy and secure way for members to access their health plan information from their mobile phone.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CBDF43D-AA87-54D8-097C-A6FDC0AEC58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242059" y="1905884"/>
            <a:ext cx="546100" cy="5461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6643C14-B113-0A7F-8763-01744907FC8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469275" y="1905884"/>
            <a:ext cx="546100" cy="5461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D833A4F-BC09-9486-7875-5239CE23D8F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21746" y="1917460"/>
            <a:ext cx="546100" cy="546100"/>
          </a:xfrm>
          <a:prstGeom prst="rect">
            <a:avLst/>
          </a:prstGeom>
        </p:spPr>
      </p:pic>
      <p:sp>
        <p:nvSpPr>
          <p:cNvPr id="17" name="Google Shape;364;p52">
            <a:extLst>
              <a:ext uri="{FF2B5EF4-FFF2-40B4-BE49-F238E27FC236}">
                <a16:creationId xmlns:a16="http://schemas.microsoft.com/office/drawing/2014/main" id="{B277ADF3-011F-5DCD-4C08-BF392F8466B4}"/>
              </a:ext>
            </a:extLst>
          </p:cNvPr>
          <p:cNvSpPr txBox="1"/>
          <p:nvPr/>
        </p:nvSpPr>
        <p:spPr>
          <a:xfrm>
            <a:off x="1111292" y="4817327"/>
            <a:ext cx="2974578" cy="848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>
              <a:lnSpc>
                <a:spcPct val="85000"/>
              </a:lnSpc>
            </a:pPr>
            <a:r>
              <a:rPr lang="en-US" sz="2400">
                <a:solidFill>
                  <a:schemeClr val="tx2"/>
                </a:solidFill>
                <a:latin typeface="Aptos" panose="020B0004020202020204" pitchFamily="34" charset="0"/>
                <a:ea typeface="CENTENESANS-REG" panose="02000503000000020004" pitchFamily="2" charset="77"/>
              </a:rPr>
              <a:t>State Specific</a:t>
            </a:r>
          </a:p>
          <a:p>
            <a:pPr marL="182880" lvl="0" indent="-18288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SzPts val="1150"/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accent1"/>
                </a:solidFill>
                <a:latin typeface="Aptos Light" panose="020B0004020202020204" pitchFamily="34" charset="0"/>
                <a:ea typeface="CENTENESANS-LIGHT" pitchFamily="2" charset="77"/>
              </a:rPr>
              <a:t>Fill In Here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517E77B-EE93-93DE-2C1E-473863183D2E}"/>
              </a:ext>
            </a:extLst>
          </p:cNvPr>
          <p:cNvCxnSpPr/>
          <p:nvPr/>
        </p:nvCxnSpPr>
        <p:spPr>
          <a:xfrm>
            <a:off x="1182029" y="4661210"/>
            <a:ext cx="10192215" cy="0"/>
          </a:xfrm>
          <a:prstGeom prst="line">
            <a:avLst/>
          </a:prstGeom>
          <a:ln w="63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Google Shape;359;p52">
            <a:extLst>
              <a:ext uri="{FF2B5EF4-FFF2-40B4-BE49-F238E27FC236}">
                <a16:creationId xmlns:a16="http://schemas.microsoft.com/office/drawing/2014/main" id="{B7323900-7095-E767-F680-57C26ABE7FFB}"/>
              </a:ext>
            </a:extLst>
          </p:cNvPr>
          <p:cNvSpPr txBox="1"/>
          <p:nvPr/>
        </p:nvSpPr>
        <p:spPr>
          <a:xfrm>
            <a:off x="5056021" y="-4551350"/>
            <a:ext cx="2837916" cy="15044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63025" bIns="91425" anchor="t" anchorCtr="0">
            <a:spAutoFit/>
          </a:bodyPr>
          <a:lstStyle/>
          <a:p>
            <a:pPr>
              <a:lnSpc>
                <a:spcPct val="85000"/>
              </a:lnSpc>
            </a:pPr>
            <a:r>
              <a:rPr lang="en" sz="2200">
                <a:solidFill>
                  <a:schemeClr val="tx2"/>
                </a:solidFill>
                <a:latin typeface="Aptos" panose="020B0004020202020204" pitchFamily="34" charset="0"/>
                <a:ea typeface="CENTENESANS-REG" panose="02000503000000020004" pitchFamily="2" charset="77"/>
              </a:rPr>
              <a:t>Plans for Any Budget</a:t>
            </a:r>
            <a:endParaRPr sz="2200">
              <a:solidFill>
                <a:schemeClr val="tx2"/>
              </a:solidFill>
              <a:latin typeface="Aptos" panose="020B0004020202020204" pitchFamily="34" charset="0"/>
              <a:ea typeface="CENTENESANS-REG" panose="02000503000000020004" pitchFamily="2" charset="77"/>
            </a:endParaRPr>
          </a:p>
          <a:p>
            <a:pPr marL="182880" indent="-182880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SzPts val="1150"/>
              <a:buFont typeface="Arial" panose="020B0604020202020204" pitchFamily="34" charset="0"/>
              <a:buChar char="•"/>
            </a:pPr>
            <a:r>
              <a:rPr lang="en" sz="1400">
                <a:solidFill>
                  <a:schemeClr val="accent1"/>
                </a:solidFill>
                <a:latin typeface="Aptos Light" panose="020B0004020202020204" pitchFamily="34" charset="0"/>
                <a:ea typeface="CENTENESANS-LIGHT" pitchFamily="2" charset="77"/>
              </a:rPr>
              <a:t>Premier, Select, &amp; Value plans</a:t>
            </a:r>
            <a:endParaRPr sz="1400">
              <a:solidFill>
                <a:schemeClr val="accent1"/>
              </a:solidFill>
              <a:latin typeface="Aptos Light" panose="020B0004020202020204" pitchFamily="34" charset="0"/>
              <a:ea typeface="CENTENESANS-LIGHT" pitchFamily="2" charset="77"/>
            </a:endParaRPr>
          </a:p>
          <a:p>
            <a:pPr marL="182880" indent="-182880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SzPts val="1150"/>
              <a:buFont typeface="Arial" panose="020B0604020202020204" pitchFamily="34" charset="0"/>
              <a:buChar char="•"/>
            </a:pPr>
            <a:r>
              <a:rPr lang="en" sz="1400">
                <a:solidFill>
                  <a:schemeClr val="accent1"/>
                </a:solidFill>
                <a:latin typeface="Aptos Light" panose="020B0004020202020204" pitchFamily="34" charset="0"/>
                <a:ea typeface="CENTENESANS-LIGHT" pitchFamily="2" charset="77"/>
              </a:rPr>
              <a:t>Each w/ Gold, Silver, and Bronze options (availability varies by state)</a:t>
            </a:r>
          </a:p>
        </p:txBody>
      </p:sp>
      <p:sp>
        <p:nvSpPr>
          <p:cNvPr id="24" name="Google Shape;361;p52">
            <a:extLst>
              <a:ext uri="{FF2B5EF4-FFF2-40B4-BE49-F238E27FC236}">
                <a16:creationId xmlns:a16="http://schemas.microsoft.com/office/drawing/2014/main" id="{F179D2BB-CB6C-1573-4434-3C5DA779108B}"/>
              </a:ext>
            </a:extLst>
          </p:cNvPr>
          <p:cNvSpPr txBox="1"/>
          <p:nvPr/>
        </p:nvSpPr>
        <p:spPr>
          <a:xfrm>
            <a:off x="8813652" y="-4551350"/>
            <a:ext cx="2992526" cy="1182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>
              <a:lnSpc>
                <a:spcPct val="85000"/>
              </a:lnSpc>
            </a:pPr>
            <a:r>
              <a:rPr lang="en" sz="2200">
                <a:solidFill>
                  <a:schemeClr val="tx2"/>
                </a:solidFill>
                <a:latin typeface="Aptos" panose="020B0004020202020204" pitchFamily="34" charset="0"/>
                <a:ea typeface="CENTENESANS-REG" panose="02000503000000020004" pitchFamily="2" charset="77"/>
              </a:rPr>
              <a:t>Virtual 24/7 Care</a:t>
            </a:r>
            <a:endParaRPr sz="2200">
              <a:solidFill>
                <a:schemeClr val="tx2"/>
              </a:solidFill>
              <a:latin typeface="Aptos" panose="020B0004020202020204" pitchFamily="34" charset="0"/>
              <a:ea typeface="CENTENESANS-REG" panose="02000503000000020004" pitchFamily="2" charset="77"/>
            </a:endParaRPr>
          </a:p>
          <a:p>
            <a:pPr marL="182880" indent="-182880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SzPts val="1150"/>
              <a:buFont typeface="Arial" panose="020B0604020202020204" pitchFamily="34" charset="0"/>
              <a:buChar char="•"/>
            </a:pPr>
            <a:r>
              <a:rPr lang="en" sz="1400">
                <a:solidFill>
                  <a:schemeClr val="accent1"/>
                </a:solidFill>
                <a:latin typeface="Aptos Light" panose="020B0004020202020204" pitchFamily="34" charset="0"/>
                <a:ea typeface="CENTENESANS-LIGHT" pitchFamily="2" charset="77"/>
              </a:rPr>
              <a:t>Medical advice, diagnosis </a:t>
            </a:r>
            <a:br>
              <a:rPr lang="en" sz="1400">
                <a:solidFill>
                  <a:schemeClr val="accent1"/>
                </a:solidFill>
                <a:latin typeface="Aptos Light" panose="020B0004020202020204" pitchFamily="34" charset="0"/>
                <a:ea typeface="CENTENESANS-LIGHT" pitchFamily="2" charset="77"/>
              </a:rPr>
            </a:br>
            <a:r>
              <a:rPr lang="en" sz="1400">
                <a:solidFill>
                  <a:schemeClr val="accent1"/>
                </a:solidFill>
                <a:latin typeface="Aptos Light" panose="020B0004020202020204" pitchFamily="34" charset="0"/>
                <a:ea typeface="CENTENESANS-LIGHT" pitchFamily="2" charset="77"/>
              </a:rPr>
              <a:t>and prescriptions for non-emergency</a:t>
            </a:r>
          </a:p>
        </p:txBody>
      </p:sp>
      <p:sp>
        <p:nvSpPr>
          <p:cNvPr id="25" name="Google Shape;364;p52">
            <a:extLst>
              <a:ext uri="{FF2B5EF4-FFF2-40B4-BE49-F238E27FC236}">
                <a16:creationId xmlns:a16="http://schemas.microsoft.com/office/drawing/2014/main" id="{EB78BAFD-27B4-2E09-0BDB-38DE4B36E5AA}"/>
              </a:ext>
            </a:extLst>
          </p:cNvPr>
          <p:cNvSpPr txBox="1"/>
          <p:nvPr/>
        </p:nvSpPr>
        <p:spPr>
          <a:xfrm>
            <a:off x="1111292" y="-4551350"/>
            <a:ext cx="2974578" cy="15044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200">
                <a:solidFill>
                  <a:schemeClr val="tx2"/>
                </a:solidFill>
                <a:latin typeface="Aptos" panose="020B0004020202020204" pitchFamily="34" charset="0"/>
                <a:ea typeface="CENTENESANS-REG" panose="02000503000000020004" pitchFamily="2" charset="77"/>
              </a:rPr>
              <a:t>29-State Network</a:t>
            </a:r>
          </a:p>
          <a:p>
            <a:pPr marL="182880" lvl="0" indent="-18288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SzPts val="1150"/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accent1"/>
                </a:solidFill>
                <a:latin typeface="Aptos Light" panose="020B0004020202020204" pitchFamily="34" charset="0"/>
                <a:ea typeface="CENTENESANS-LIGHT" pitchFamily="2" charset="77"/>
              </a:rPr>
              <a:t>Preventive care, hospitalization, emergency services</a:t>
            </a:r>
          </a:p>
          <a:p>
            <a:pPr marL="182880" lvl="0" indent="-18288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SzPts val="1150"/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accent1"/>
                </a:solidFill>
                <a:latin typeface="Aptos Light" panose="020B0004020202020204" pitchFamily="34" charset="0"/>
                <a:ea typeface="CENTENESANS-LIGHT" pitchFamily="2" charset="77"/>
              </a:rPr>
              <a:t>Six states currently offer ICHRA plans: IN, GA, MO, MS, OH, SC  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B11F56F4-66A7-7028-217E-75E44297389A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521750" y="-4593771"/>
            <a:ext cx="546100" cy="54610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BC5E1D42-003D-2AD8-35A8-13F684AB751F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547150" y="-2533476"/>
            <a:ext cx="495299" cy="54610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2D1EE4F2-D693-7DAA-9140-8D97A96546C5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4468715" y="-2533476"/>
            <a:ext cx="546100" cy="54610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BC7897A3-1F13-2DC5-7A70-D93EA15387DF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8230484" y="-4593771"/>
            <a:ext cx="546100" cy="54610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61067C60-89B2-06CF-03D0-5063F6093792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8230484" y="-2533476"/>
            <a:ext cx="546100" cy="546100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AB458DC1-0949-FABA-E89B-8D10CA5FAA07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4468715" y="-4593771"/>
            <a:ext cx="546100" cy="546100"/>
          </a:xfrm>
          <a:prstGeom prst="rect">
            <a:avLst/>
          </a:prstGeom>
        </p:spPr>
      </p:pic>
      <p:sp>
        <p:nvSpPr>
          <p:cNvPr id="44" name="Google Shape;364;p52">
            <a:extLst>
              <a:ext uri="{FF2B5EF4-FFF2-40B4-BE49-F238E27FC236}">
                <a16:creationId xmlns:a16="http://schemas.microsoft.com/office/drawing/2014/main" id="{A9784C84-9430-C31C-6FF2-C254F36FCAB0}"/>
              </a:ext>
            </a:extLst>
          </p:cNvPr>
          <p:cNvSpPr txBox="1"/>
          <p:nvPr/>
        </p:nvSpPr>
        <p:spPr>
          <a:xfrm>
            <a:off x="1111292" y="-2585162"/>
            <a:ext cx="2974578" cy="1698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>
              <a:lnSpc>
                <a:spcPct val="85000"/>
              </a:lnSpc>
            </a:pPr>
            <a:r>
              <a:rPr lang="en-US" sz="2200">
                <a:solidFill>
                  <a:schemeClr val="tx2"/>
                </a:solidFill>
                <a:latin typeface="Aptos" panose="020B0004020202020204" pitchFamily="34" charset="0"/>
                <a:ea typeface="CENTENESANS-REG" panose="02000503000000020004" pitchFamily="2" charset="77"/>
              </a:rPr>
              <a:t>My Health Pays</a:t>
            </a:r>
          </a:p>
          <a:p>
            <a:pPr marL="182880" indent="-182880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SzPts val="1150"/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accent1"/>
                </a:solidFill>
                <a:latin typeface="Aptos Light" panose="020B0004020202020204" pitchFamily="34" charset="0"/>
                <a:ea typeface="CENTENESANS-LIGHT" pitchFamily="2" charset="77"/>
              </a:rPr>
              <a:t>Up to $500 in rewards for going to annual wellness exams, exercising, and eating right.</a:t>
            </a:r>
          </a:p>
          <a:p>
            <a:pPr marL="182880" indent="-182880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SzPts val="1150"/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accent1"/>
                </a:solidFill>
                <a:latin typeface="Aptos Light" panose="020B0004020202020204" pitchFamily="34" charset="0"/>
                <a:ea typeface="CENTENESANS-LIGHT" pitchFamily="2" charset="77"/>
              </a:rPr>
              <a:t>Can be used to cover health-related costs and monthly bills </a:t>
            </a:r>
          </a:p>
        </p:txBody>
      </p:sp>
      <p:sp>
        <p:nvSpPr>
          <p:cNvPr id="45" name="Google Shape;359;p52">
            <a:extLst>
              <a:ext uri="{FF2B5EF4-FFF2-40B4-BE49-F238E27FC236}">
                <a16:creationId xmlns:a16="http://schemas.microsoft.com/office/drawing/2014/main" id="{21975E85-1DB2-CA5B-D75E-300B8E5F238D}"/>
              </a:ext>
            </a:extLst>
          </p:cNvPr>
          <p:cNvSpPr txBox="1"/>
          <p:nvPr/>
        </p:nvSpPr>
        <p:spPr>
          <a:xfrm>
            <a:off x="5056021" y="-2585162"/>
            <a:ext cx="2837916" cy="2041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63025" bIns="91425" anchor="t" anchorCtr="0">
            <a:spAutoFit/>
          </a:bodyPr>
          <a:lstStyle/>
          <a:p>
            <a:pPr>
              <a:lnSpc>
                <a:spcPct val="85000"/>
              </a:lnSpc>
            </a:pPr>
            <a:r>
              <a:rPr lang="en-US" sz="2200">
                <a:solidFill>
                  <a:schemeClr val="tx2"/>
                </a:solidFill>
                <a:latin typeface="Aptos" panose="020B0004020202020204" pitchFamily="34" charset="0"/>
                <a:ea typeface="CENTENESANS-REG" panose="02000503000000020004" pitchFamily="2" charset="77"/>
              </a:rPr>
              <a:t>Start Smart </a:t>
            </a:r>
            <a:br>
              <a:rPr lang="en-US" sz="2200">
                <a:solidFill>
                  <a:schemeClr val="tx2"/>
                </a:solidFill>
                <a:latin typeface="Aptos" panose="020B0004020202020204" pitchFamily="34" charset="0"/>
                <a:ea typeface="CENTENESANS-REG" panose="02000503000000020004" pitchFamily="2" charset="77"/>
              </a:rPr>
            </a:br>
            <a:r>
              <a:rPr lang="en-US" sz="2200">
                <a:solidFill>
                  <a:schemeClr val="tx2"/>
                </a:solidFill>
                <a:latin typeface="Aptos" panose="020B0004020202020204" pitchFamily="34" charset="0"/>
                <a:ea typeface="CENTENESANS-REG" panose="02000503000000020004" pitchFamily="2" charset="77"/>
              </a:rPr>
              <a:t>for Your Baby</a:t>
            </a:r>
          </a:p>
          <a:p>
            <a:pPr marL="182880" indent="-182880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SzPts val="1150"/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accent1"/>
                </a:solidFill>
                <a:latin typeface="Aptos Light" panose="020B0004020202020204" pitchFamily="34" charset="0"/>
                <a:ea typeface="CENTENESANS-LIGHT" pitchFamily="2" charset="77"/>
              </a:rPr>
              <a:t>Information and resources to support members during every stage of pregnancy and after their newborn arrives.</a:t>
            </a:r>
          </a:p>
          <a:p>
            <a:pPr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SzPts val="1150"/>
            </a:pPr>
            <a:endParaRPr>
              <a:solidFill>
                <a:schemeClr val="accent1"/>
              </a:solidFill>
              <a:latin typeface="Aptos Light" panose="020B0004020202020204" pitchFamily="34" charset="0"/>
              <a:ea typeface="CENTENESANS-LIGHT" pitchFamily="2" charset="77"/>
            </a:endParaRPr>
          </a:p>
        </p:txBody>
      </p:sp>
      <p:sp>
        <p:nvSpPr>
          <p:cNvPr id="46" name="Google Shape;361;p52">
            <a:extLst>
              <a:ext uri="{FF2B5EF4-FFF2-40B4-BE49-F238E27FC236}">
                <a16:creationId xmlns:a16="http://schemas.microsoft.com/office/drawing/2014/main" id="{E17BC0D6-A6FA-1E2E-CB22-94C2A9CF8A5F}"/>
              </a:ext>
            </a:extLst>
          </p:cNvPr>
          <p:cNvSpPr txBox="1"/>
          <p:nvPr/>
        </p:nvSpPr>
        <p:spPr>
          <a:xfrm>
            <a:off x="8813652" y="-2585162"/>
            <a:ext cx="2992526" cy="21800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>
              <a:lnSpc>
                <a:spcPct val="85000"/>
              </a:lnSpc>
            </a:pPr>
            <a:r>
              <a:rPr lang="en-US" sz="2200">
                <a:solidFill>
                  <a:schemeClr val="tx2"/>
                </a:solidFill>
                <a:latin typeface="Aptos" panose="020B0004020202020204" pitchFamily="34" charset="0"/>
                <a:ea typeface="CENTENESANS-REG" panose="02000503000000020004" pitchFamily="2" charset="77"/>
              </a:rPr>
              <a:t>Care Management Services </a:t>
            </a:r>
          </a:p>
          <a:p>
            <a:pPr marL="182880" indent="-182880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SzPts val="1150"/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accent1"/>
                </a:solidFill>
                <a:latin typeface="Aptos Light" panose="020B0004020202020204" pitchFamily="34" charset="0"/>
                <a:ea typeface="CENTENESANS-LIGHT" pitchFamily="2" charset="77"/>
              </a:rPr>
              <a:t>Extra support for mental and physical health.</a:t>
            </a:r>
          </a:p>
          <a:p>
            <a:pPr marL="182880" indent="-182880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SzPts val="1150"/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accent1"/>
                </a:solidFill>
                <a:latin typeface="Aptos Light" panose="020B0004020202020204" pitchFamily="34" charset="0"/>
                <a:ea typeface="CENTENESANS-LIGHT" pitchFamily="2" charset="77"/>
              </a:rPr>
              <a:t>Care managers help find the right providers and programs, coordinate services and locate local community resources.</a:t>
            </a:r>
          </a:p>
        </p:txBody>
      </p:sp>
    </p:spTree>
    <p:extLst>
      <p:ext uri="{BB962C8B-B14F-4D97-AF65-F5344CB8AC3E}">
        <p14:creationId xmlns:p14="http://schemas.microsoft.com/office/powerpoint/2010/main" val="19904675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 2">
            <a:extLst>
              <a:ext uri="{FF2B5EF4-FFF2-40B4-BE49-F238E27FC236}">
                <a16:creationId xmlns:a16="http://schemas.microsoft.com/office/drawing/2014/main" id="{FD6C9639-F98E-D9BD-5A85-BBF69256E022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046538" y="1996059"/>
            <a:ext cx="7573962" cy="2232406"/>
          </a:xfrm>
          <a:prstGeom prst="rect">
            <a:avLst/>
          </a:prstGeom>
        </p:spPr>
        <p:txBody>
          <a:bodyPr/>
          <a:lstStyle/>
          <a:p>
            <a:pPr marL="11113" indent="0">
              <a:lnSpc>
                <a:spcPct val="75000"/>
              </a:lnSpc>
              <a:buNone/>
            </a:pPr>
            <a:r>
              <a:rPr lang="en-US" sz="9400" spc="-300">
                <a:solidFill>
                  <a:schemeClr val="bg1"/>
                </a:solidFill>
              </a:rPr>
              <a:t>What’s an ICHRA?</a:t>
            </a:r>
          </a:p>
        </p:txBody>
      </p:sp>
      <p:pic>
        <p:nvPicPr>
          <p:cNvPr id="4" name="Picture 3" descr="A white circle with black text&#10;&#10;Description automatically generated">
            <a:extLst>
              <a:ext uri="{FF2B5EF4-FFF2-40B4-BE49-F238E27FC236}">
                <a16:creationId xmlns:a16="http://schemas.microsoft.com/office/drawing/2014/main" id="{A25C1A1B-B890-D633-D7F7-79A77ADAD1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4192" y="2060447"/>
            <a:ext cx="1969008" cy="2001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2492068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AEA7F33-F9F1-B9B1-5F29-47D947CFDE50}"/>
              </a:ext>
            </a:extLst>
          </p:cNvPr>
          <p:cNvSpPr/>
          <p:nvPr/>
        </p:nvSpPr>
        <p:spPr>
          <a:xfrm>
            <a:off x="5892800" y="0"/>
            <a:ext cx="62992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ptos Light" panose="020B00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CF29F6F-2FAD-D30D-FEE7-5C2044E58EFC}"/>
              </a:ext>
            </a:extLst>
          </p:cNvPr>
          <p:cNvSpPr/>
          <p:nvPr/>
        </p:nvSpPr>
        <p:spPr>
          <a:xfrm>
            <a:off x="6443998" y="3615068"/>
            <a:ext cx="5199321" cy="1010093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Aptos Light" panose="020B00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6C9639-F98E-D9BD-5A85-BBF69256E0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3832732"/>
            <a:ext cx="3779520" cy="1183978"/>
          </a:xfrm>
        </p:spPr>
        <p:txBody>
          <a:bodyPr/>
          <a:lstStyle/>
          <a:p>
            <a:pPr marL="0" indent="0">
              <a:lnSpc>
                <a:spcPct val="85000"/>
              </a:lnSpc>
              <a:spcBef>
                <a:spcPts val="0"/>
              </a:spcBef>
              <a:buNone/>
            </a:pPr>
            <a:r>
              <a:rPr lang="en-US" sz="2200"/>
              <a:t>Each employee chooses their own insurance, subsidized by an employer contribution.</a:t>
            </a:r>
          </a:p>
          <a:p>
            <a:pPr marL="0" indent="0">
              <a:lnSpc>
                <a:spcPct val="85000"/>
              </a:lnSpc>
              <a:spcBef>
                <a:spcPts val="0"/>
              </a:spcBef>
              <a:buNone/>
            </a:pPr>
            <a:endParaRPr lang="en-US" sz="24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3E8E42-E4B3-FABF-621F-287D95531C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377E2-3ACC-BC43-A7D4-336EBCC7B678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10" name=" 9">
            <a:extLst>
              <a:ext uri="{FF2B5EF4-FFF2-40B4-BE49-F238E27FC236}">
                <a16:creationId xmlns:a16="http://schemas.microsoft.com/office/drawing/2014/main" id="{D0826EF9-75BB-4015-9697-24E233C45A29}"/>
              </a:ext>
            </a:extLst>
          </p:cNvPr>
          <p:cNvSpPr txBox="1">
            <a:spLocks/>
          </p:cNvSpPr>
          <p:nvPr/>
        </p:nvSpPr>
        <p:spPr>
          <a:xfrm>
            <a:off x="609600" y="1052146"/>
            <a:ext cx="4775200" cy="2920736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236538" indent="-225425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SzPct val="86000"/>
              <a:buFont typeface="Arial" panose="020B0604020202020204" pitchFamily="34" charset="0"/>
              <a:buChar char="•"/>
              <a:tabLst/>
              <a:defRPr sz="2800" b="0" i="0" kern="1200">
                <a:solidFill>
                  <a:schemeClr val="accent1"/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SzPct val="86000"/>
              <a:buFont typeface="Arial" panose="020B0604020202020204" pitchFamily="34" charset="0"/>
              <a:buChar char="•"/>
              <a:defRPr sz="2400" b="0" i="0" kern="1200">
                <a:solidFill>
                  <a:schemeClr val="accent1"/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SzPct val="86000"/>
              <a:buFont typeface="Arial" panose="020B0604020202020204" pitchFamily="34" charset="0"/>
              <a:buChar char="•"/>
              <a:defRPr sz="2000" b="0" i="0" kern="1200">
                <a:solidFill>
                  <a:schemeClr val="accent1"/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SzPct val="86000"/>
              <a:buFont typeface="Arial" panose="020B0604020202020204" pitchFamily="34" charset="0"/>
              <a:buChar char="•"/>
              <a:defRPr sz="1800" b="0" i="0" kern="1200">
                <a:solidFill>
                  <a:schemeClr val="accent1"/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SzPct val="86000"/>
              <a:buFont typeface="Arial" panose="020B0604020202020204" pitchFamily="34" charset="0"/>
              <a:buChar char="•"/>
              <a:defRPr sz="1800" b="0" i="0" kern="1200">
                <a:solidFill>
                  <a:schemeClr val="accent1"/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5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5400">
                <a:solidFill>
                  <a:schemeClr val="tx2"/>
                </a:solidFill>
                <a:latin typeface="Aptos Light" panose="020B0004020202020204" pitchFamily="34" charset="0"/>
                <a:cs typeface="+mj-cs"/>
              </a:rPr>
              <a:t>New Employer-Sponsored </a:t>
            </a:r>
            <a:br>
              <a:rPr lang="en-US" sz="5400">
                <a:solidFill>
                  <a:schemeClr val="tx2"/>
                </a:solidFill>
                <a:latin typeface="Aptos Light" panose="020B0004020202020204" pitchFamily="34" charset="0"/>
                <a:cs typeface="+mj-cs"/>
              </a:rPr>
            </a:br>
            <a:r>
              <a:rPr lang="en-US" sz="5400">
                <a:solidFill>
                  <a:schemeClr val="tx2"/>
                </a:solidFill>
                <a:latin typeface="Aptos Light" panose="020B0004020202020204" pitchFamily="34" charset="0"/>
                <a:cs typeface="+mj-cs"/>
              </a:rPr>
              <a:t>Approach</a:t>
            </a:r>
          </a:p>
          <a:p>
            <a:pPr marL="0" indent="0">
              <a:lnSpc>
                <a:spcPct val="85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6000">
              <a:solidFill>
                <a:schemeClr val="tx2"/>
              </a:solidFill>
              <a:latin typeface="Aptos Light" panose="020B0004020202020204" pitchFamily="34" charset="0"/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3765B6A-945D-2A9A-108C-112B1CFAA8F8}"/>
              </a:ext>
            </a:extLst>
          </p:cNvPr>
          <p:cNvSpPr txBox="1"/>
          <p:nvPr/>
        </p:nvSpPr>
        <p:spPr>
          <a:xfrm>
            <a:off x="609600" y="56463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>
                <a:solidFill>
                  <a:schemeClr val="accent1"/>
                </a:solidFill>
                <a:latin typeface="Aptos" panose="020B0004020202020204" pitchFamily="34" charset="0"/>
                <a:ea typeface="CENTENESANS-MEDIUM" panose="02000503000000020004" pitchFamily="2" charset="77"/>
                <a:cs typeface="+mj-cs"/>
              </a:rPr>
              <a:t>WHAT’S AN ICHRA?</a:t>
            </a:r>
            <a:endParaRPr lang="en-US">
              <a:solidFill>
                <a:schemeClr val="accent1"/>
              </a:solidFill>
              <a:latin typeface="Aptos Light" panose="020B0004020202020204" pitchFamily="34" charset="0"/>
            </a:endParaRPr>
          </a:p>
        </p:txBody>
      </p:sp>
      <p:sp>
        <p:nvSpPr>
          <p:cNvPr id="9" name=" 9">
            <a:extLst>
              <a:ext uri="{FF2B5EF4-FFF2-40B4-BE49-F238E27FC236}">
                <a16:creationId xmlns:a16="http://schemas.microsoft.com/office/drawing/2014/main" id="{CE849CB6-7BE7-C2D7-A5C8-6E34DEC1C050}"/>
              </a:ext>
            </a:extLst>
          </p:cNvPr>
          <p:cNvSpPr txBox="1">
            <a:spLocks/>
          </p:cNvSpPr>
          <p:nvPr/>
        </p:nvSpPr>
        <p:spPr>
          <a:xfrm>
            <a:off x="6385962" y="1702318"/>
            <a:ext cx="5315393" cy="1846659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236538" indent="-225425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SzPct val="86000"/>
              <a:buFont typeface="Arial" panose="020B0604020202020204" pitchFamily="34" charset="0"/>
              <a:buChar char="•"/>
              <a:tabLst/>
              <a:defRPr sz="2800" b="0" i="0" kern="1200">
                <a:solidFill>
                  <a:schemeClr val="accent1"/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SzPct val="86000"/>
              <a:buFont typeface="Arial" panose="020B0604020202020204" pitchFamily="34" charset="0"/>
              <a:buChar char="•"/>
              <a:defRPr sz="2400" b="0" i="0" kern="1200">
                <a:solidFill>
                  <a:schemeClr val="accent1"/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SzPct val="86000"/>
              <a:buFont typeface="Arial" panose="020B0604020202020204" pitchFamily="34" charset="0"/>
              <a:buChar char="•"/>
              <a:defRPr sz="2000" b="0" i="0" kern="1200">
                <a:solidFill>
                  <a:schemeClr val="accent1"/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SzPct val="86000"/>
              <a:buFont typeface="Arial" panose="020B0604020202020204" pitchFamily="34" charset="0"/>
              <a:buChar char="•"/>
              <a:defRPr sz="1800" b="0" i="0" kern="1200">
                <a:solidFill>
                  <a:schemeClr val="accent1"/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SzPct val="86000"/>
              <a:buFont typeface="Arial" panose="020B0604020202020204" pitchFamily="34" charset="0"/>
              <a:buChar char="•"/>
              <a:defRPr sz="1800" b="0" i="0" kern="1200">
                <a:solidFill>
                  <a:schemeClr val="accent1"/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2000">
                <a:solidFill>
                  <a:schemeClr val="tx2"/>
                </a:solidFill>
                <a:latin typeface="Aptos" panose="020B0004020202020204" pitchFamily="34" charset="0"/>
                <a:ea typeface="CENTENESANS-REG" panose="02000503000000020004" pitchFamily="2" charset="77"/>
                <a:cs typeface="+mj-cs"/>
              </a:rPr>
              <a:t>ICHRA</a:t>
            </a:r>
          </a:p>
        </p:txBody>
      </p:sp>
      <p:sp>
        <p:nvSpPr>
          <p:cNvPr id="2" name=" 9">
            <a:extLst>
              <a:ext uri="{FF2B5EF4-FFF2-40B4-BE49-F238E27FC236}">
                <a16:creationId xmlns:a16="http://schemas.microsoft.com/office/drawing/2014/main" id="{A84C962F-AC68-D335-6582-A26DCC8B78F0}"/>
              </a:ext>
            </a:extLst>
          </p:cNvPr>
          <p:cNvSpPr txBox="1">
            <a:spLocks/>
          </p:cNvSpPr>
          <p:nvPr/>
        </p:nvSpPr>
        <p:spPr>
          <a:xfrm>
            <a:off x="6117265" y="3731551"/>
            <a:ext cx="5852786" cy="793294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236538" indent="-225425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SzPct val="86000"/>
              <a:buFont typeface="Arial" panose="020B0604020202020204" pitchFamily="34" charset="0"/>
              <a:buChar char="•"/>
              <a:tabLst/>
              <a:defRPr sz="2800" b="0" i="0" kern="1200">
                <a:solidFill>
                  <a:schemeClr val="accent1"/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SzPct val="86000"/>
              <a:buFont typeface="Arial" panose="020B0604020202020204" pitchFamily="34" charset="0"/>
              <a:buChar char="•"/>
              <a:defRPr sz="2400" b="0" i="0" kern="1200">
                <a:solidFill>
                  <a:schemeClr val="accent1"/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SzPct val="86000"/>
              <a:buFont typeface="Arial" panose="020B0604020202020204" pitchFamily="34" charset="0"/>
              <a:buChar char="•"/>
              <a:defRPr sz="2000" b="0" i="0" kern="1200">
                <a:solidFill>
                  <a:schemeClr val="accent1"/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SzPct val="86000"/>
              <a:buFont typeface="Arial" panose="020B0604020202020204" pitchFamily="34" charset="0"/>
              <a:buChar char="•"/>
              <a:defRPr sz="1800" b="0" i="0" kern="1200">
                <a:solidFill>
                  <a:schemeClr val="accent1"/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SzPct val="86000"/>
              <a:buFont typeface="Arial" panose="020B0604020202020204" pitchFamily="34" charset="0"/>
              <a:buChar char="•"/>
              <a:defRPr sz="1800" b="0" i="0" kern="1200">
                <a:solidFill>
                  <a:schemeClr val="accent1"/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85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3000" b="1">
                <a:solidFill>
                  <a:schemeClr val="tx2"/>
                </a:solidFill>
                <a:latin typeface="Aptos" panose="020B0004020202020204" pitchFamily="34" charset="0"/>
                <a:ea typeface="CENTENESANS-REG" panose="02000503000000020004" pitchFamily="2" charset="77"/>
                <a:cs typeface="+mj-cs"/>
              </a:rPr>
              <a:t>I</a:t>
            </a:r>
            <a:r>
              <a:rPr lang="en-US" sz="3000">
                <a:solidFill>
                  <a:schemeClr val="tx2"/>
                </a:solidFill>
                <a:latin typeface="Aptos Light" panose="020B0004020202020204" pitchFamily="34" charset="0"/>
                <a:cs typeface="+mj-cs"/>
              </a:rPr>
              <a:t>ndividual </a:t>
            </a:r>
            <a:r>
              <a:rPr lang="en-US" sz="3000" b="1">
                <a:solidFill>
                  <a:schemeClr val="tx2"/>
                </a:solidFill>
                <a:latin typeface="Aptos" panose="020B0004020202020204" pitchFamily="34" charset="0"/>
                <a:ea typeface="CENTENESANS-REG" panose="02000503000000020004" pitchFamily="2" charset="77"/>
                <a:cs typeface="+mj-cs"/>
              </a:rPr>
              <a:t>C</a:t>
            </a:r>
            <a:r>
              <a:rPr lang="en-US" sz="3000">
                <a:solidFill>
                  <a:schemeClr val="tx2"/>
                </a:solidFill>
                <a:latin typeface="Aptos Light" panose="020B0004020202020204" pitchFamily="34" charset="0"/>
                <a:cs typeface="+mj-cs"/>
              </a:rPr>
              <a:t>overage </a:t>
            </a:r>
            <a:r>
              <a:rPr lang="en-US" sz="3000" b="1">
                <a:solidFill>
                  <a:schemeClr val="tx2"/>
                </a:solidFill>
                <a:latin typeface="Aptos" panose="020B0004020202020204" pitchFamily="34" charset="0"/>
                <a:ea typeface="CENTENESANS-REG" panose="02000503000000020004" pitchFamily="2" charset="77"/>
                <a:cs typeface="+mj-cs"/>
              </a:rPr>
              <a:t>H</a:t>
            </a:r>
            <a:r>
              <a:rPr lang="en-US" sz="3000">
                <a:solidFill>
                  <a:schemeClr val="tx2"/>
                </a:solidFill>
                <a:latin typeface="Aptos Light" panose="020B0004020202020204" pitchFamily="34" charset="0"/>
                <a:cs typeface="+mj-cs"/>
              </a:rPr>
              <a:t>ealth </a:t>
            </a:r>
            <a:r>
              <a:rPr lang="en-US" sz="3000" b="1">
                <a:solidFill>
                  <a:schemeClr val="tx2"/>
                </a:solidFill>
                <a:latin typeface="Aptos" panose="020B0004020202020204" pitchFamily="34" charset="0"/>
                <a:ea typeface="CENTENESANS-REG" panose="02000503000000020004" pitchFamily="2" charset="77"/>
                <a:cs typeface="+mj-cs"/>
              </a:rPr>
              <a:t>R</a:t>
            </a:r>
            <a:r>
              <a:rPr lang="en-US" sz="3000">
                <a:solidFill>
                  <a:schemeClr val="tx2"/>
                </a:solidFill>
                <a:latin typeface="Aptos Light" panose="020B0004020202020204" pitchFamily="34" charset="0"/>
                <a:cs typeface="+mj-cs"/>
              </a:rPr>
              <a:t>eimbursement </a:t>
            </a:r>
            <a:r>
              <a:rPr lang="en-US" sz="3000" b="1">
                <a:solidFill>
                  <a:schemeClr val="tx2"/>
                </a:solidFill>
                <a:latin typeface="Aptos" panose="020B0004020202020204" pitchFamily="34" charset="0"/>
                <a:ea typeface="CENTENESANS-REG" panose="02000503000000020004" pitchFamily="2" charset="77"/>
                <a:cs typeface="+mj-cs"/>
              </a:rPr>
              <a:t>A</a:t>
            </a:r>
            <a:r>
              <a:rPr lang="en-US" sz="3000">
                <a:solidFill>
                  <a:schemeClr val="tx2"/>
                </a:solidFill>
                <a:latin typeface="Aptos Light" panose="020B0004020202020204" pitchFamily="34" charset="0"/>
                <a:cs typeface="+mj-cs"/>
              </a:rPr>
              <a:t>rrangement 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4A1A70D2-06BD-3D9D-F888-C6518F1A8D66}"/>
              </a:ext>
            </a:extLst>
          </p:cNvPr>
          <p:cNvSpPr/>
          <p:nvPr/>
        </p:nvSpPr>
        <p:spPr>
          <a:xfrm>
            <a:off x="1242159" y="9501809"/>
            <a:ext cx="2267180" cy="226718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800">
                <a:solidFill>
                  <a:schemeClr val="bg1"/>
                </a:solidFill>
                <a:latin typeface="Aptos Light" panose="020B0004020202020204" pitchFamily="34" charset="0"/>
                <a:ea typeface="CENTENESANS-LIGHT" pitchFamily="2" charset="77"/>
              </a:rPr>
              <a:t>Costs</a:t>
            </a:r>
          </a:p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800">
                <a:solidFill>
                  <a:schemeClr val="bg1"/>
                </a:solidFill>
                <a:latin typeface="Aptos" panose="020B0004020202020204" pitchFamily="34" charset="0"/>
                <a:ea typeface="CENTENESANS-REG" panose="02000503000000020004" pitchFamily="2" charset="77"/>
              </a:rPr>
              <a:t>Predictable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6F21634B-A8C7-FA8D-D41A-0CBAF2DEE754}"/>
              </a:ext>
            </a:extLst>
          </p:cNvPr>
          <p:cNvSpPr/>
          <p:nvPr/>
        </p:nvSpPr>
        <p:spPr>
          <a:xfrm>
            <a:off x="5488799" y="10971205"/>
            <a:ext cx="2267180" cy="226718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800">
                <a:solidFill>
                  <a:schemeClr val="bg1"/>
                </a:solidFill>
                <a:latin typeface="Aptos Light" panose="020B0004020202020204" pitchFamily="34" charset="0"/>
                <a:ea typeface="CENTENESANS-LIGHT" pitchFamily="2" charset="77"/>
              </a:rPr>
              <a:t>Plan</a:t>
            </a:r>
          </a:p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800">
                <a:solidFill>
                  <a:schemeClr val="bg1"/>
                </a:solidFill>
                <a:latin typeface="Aptos" panose="020B0004020202020204" pitchFamily="34" charset="0"/>
                <a:ea typeface="CENTENESANS-REG" panose="02000503000000020004" pitchFamily="2" charset="77"/>
              </a:rPr>
              <a:t>Personal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3783E974-4755-EDA0-4BD5-F25B3D7DED8F}"/>
              </a:ext>
            </a:extLst>
          </p:cNvPr>
          <p:cNvSpPr/>
          <p:nvPr/>
        </p:nvSpPr>
        <p:spPr>
          <a:xfrm>
            <a:off x="9924820" y="12129766"/>
            <a:ext cx="2267180" cy="226718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800">
                <a:solidFill>
                  <a:schemeClr val="bg1"/>
                </a:solidFill>
                <a:latin typeface="Aptos Light" panose="020B0004020202020204" pitchFamily="34" charset="0"/>
                <a:ea typeface="CENTENESANS-LIGHT" pitchFamily="2" charset="77"/>
              </a:rPr>
              <a:t>Coverage</a:t>
            </a:r>
          </a:p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800">
                <a:solidFill>
                  <a:schemeClr val="bg1"/>
                </a:solidFill>
                <a:latin typeface="Aptos" panose="020B0004020202020204" pitchFamily="34" charset="0"/>
                <a:ea typeface="CENTENESANS-REG" panose="02000503000000020004" pitchFamily="2" charset="77"/>
              </a:rPr>
              <a:t>Possible</a:t>
            </a:r>
          </a:p>
        </p:txBody>
      </p:sp>
    </p:spTree>
    <p:extLst>
      <p:ext uri="{BB962C8B-B14F-4D97-AF65-F5344CB8AC3E}">
        <p14:creationId xmlns:p14="http://schemas.microsoft.com/office/powerpoint/2010/main" val="2591538860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3E8E42-E4B3-FABF-621F-287D95531C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377E2-3ACC-BC43-A7D4-336EBCC7B678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10" name=" 9">
            <a:extLst>
              <a:ext uri="{FF2B5EF4-FFF2-40B4-BE49-F238E27FC236}">
                <a16:creationId xmlns:a16="http://schemas.microsoft.com/office/drawing/2014/main" id="{D0826EF9-75BB-4015-9697-24E233C45A29}"/>
              </a:ext>
            </a:extLst>
          </p:cNvPr>
          <p:cNvSpPr txBox="1">
            <a:spLocks/>
          </p:cNvSpPr>
          <p:nvPr/>
        </p:nvSpPr>
        <p:spPr>
          <a:xfrm>
            <a:off x="609600" y="1052146"/>
            <a:ext cx="4775200" cy="1604285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236538" indent="-225425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SzPct val="86000"/>
              <a:buFont typeface="Arial" panose="020B0604020202020204" pitchFamily="34" charset="0"/>
              <a:buChar char="•"/>
              <a:tabLst/>
              <a:defRPr sz="2800" b="0" i="0" kern="1200">
                <a:solidFill>
                  <a:schemeClr val="accent1"/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SzPct val="86000"/>
              <a:buFont typeface="Arial" panose="020B0604020202020204" pitchFamily="34" charset="0"/>
              <a:buChar char="•"/>
              <a:defRPr sz="2400" b="0" i="0" kern="1200">
                <a:solidFill>
                  <a:schemeClr val="accent1"/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SzPct val="86000"/>
              <a:buFont typeface="Arial" panose="020B0604020202020204" pitchFamily="34" charset="0"/>
              <a:buChar char="•"/>
              <a:defRPr sz="2000" b="0" i="0" kern="1200">
                <a:solidFill>
                  <a:schemeClr val="accent1"/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SzPct val="86000"/>
              <a:buFont typeface="Arial" panose="020B0604020202020204" pitchFamily="34" charset="0"/>
              <a:buChar char="•"/>
              <a:defRPr sz="1800" b="0" i="0" kern="1200">
                <a:solidFill>
                  <a:schemeClr val="accent1"/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SzPct val="86000"/>
              <a:buFont typeface="Arial" panose="020B0604020202020204" pitchFamily="34" charset="0"/>
              <a:buChar char="•"/>
              <a:defRPr sz="1800" b="0" i="0" kern="1200">
                <a:solidFill>
                  <a:schemeClr val="accent1"/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5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6000">
                <a:solidFill>
                  <a:schemeClr val="tx2"/>
                </a:solidFill>
                <a:latin typeface="Aptos Light" panose="020B0004020202020204" pitchFamily="34" charset="0"/>
                <a:cs typeface="+mj-cs"/>
              </a:rPr>
              <a:t>ICHRA’s Make</a:t>
            </a:r>
          </a:p>
          <a:p>
            <a:pPr marL="0" indent="0">
              <a:lnSpc>
                <a:spcPct val="85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6000">
              <a:solidFill>
                <a:schemeClr val="tx2"/>
              </a:solidFill>
              <a:latin typeface="Aptos Light" panose="020B0004020202020204" pitchFamily="34" charset="0"/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3765B6A-945D-2A9A-108C-112B1CFAA8F8}"/>
              </a:ext>
            </a:extLst>
          </p:cNvPr>
          <p:cNvSpPr txBox="1"/>
          <p:nvPr/>
        </p:nvSpPr>
        <p:spPr>
          <a:xfrm>
            <a:off x="609600" y="56463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>
                <a:solidFill>
                  <a:schemeClr val="accent1"/>
                </a:solidFill>
                <a:latin typeface="Aptos" panose="020B0004020202020204" pitchFamily="34" charset="0"/>
                <a:ea typeface="CENTENESANS-MEDIUM" panose="02000503000000020004" pitchFamily="2" charset="77"/>
                <a:cs typeface="+mj-cs"/>
              </a:rPr>
              <a:t>WHAT’S AN ICHRA?</a:t>
            </a:r>
            <a:endParaRPr lang="en-US">
              <a:solidFill>
                <a:schemeClr val="accent1"/>
              </a:solidFill>
              <a:latin typeface="Aptos Light" panose="020B0004020202020204" pitchFamily="34" charset="0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5314EB4-E530-4A9B-8D00-84C86355CBF7}"/>
              </a:ext>
            </a:extLst>
          </p:cNvPr>
          <p:cNvSpPr/>
          <p:nvPr/>
        </p:nvSpPr>
        <p:spPr>
          <a:xfrm>
            <a:off x="606055" y="2222204"/>
            <a:ext cx="3189768" cy="318976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800">
                <a:solidFill>
                  <a:schemeClr val="bg1"/>
                </a:solidFill>
                <a:latin typeface="Aptos Light" panose="020B0004020202020204" pitchFamily="34" charset="0"/>
                <a:ea typeface="CENTENESANS-LIGHT" pitchFamily="2" charset="77"/>
              </a:rPr>
              <a:t>Costs</a:t>
            </a:r>
          </a:p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800" b="1">
                <a:solidFill>
                  <a:schemeClr val="bg1"/>
                </a:solidFill>
                <a:latin typeface="Aptos" panose="020B0004020202020204" pitchFamily="34" charset="0"/>
                <a:ea typeface="CENTENESANS-REG" panose="02000503000000020004" pitchFamily="2" charset="77"/>
              </a:rPr>
              <a:t>Predictable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C8CD2F5D-5DDD-E53C-F149-BCB68805B52C}"/>
              </a:ext>
            </a:extLst>
          </p:cNvPr>
          <p:cNvSpPr/>
          <p:nvPr/>
        </p:nvSpPr>
        <p:spPr>
          <a:xfrm>
            <a:off x="4343400" y="2222204"/>
            <a:ext cx="3189768" cy="318976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800">
                <a:solidFill>
                  <a:schemeClr val="bg1"/>
                </a:solidFill>
                <a:latin typeface="Aptos Light" panose="020B0004020202020204" pitchFamily="34" charset="0"/>
                <a:ea typeface="CENTENESANS-LIGHT" pitchFamily="2" charset="77"/>
              </a:rPr>
              <a:t>Plan</a:t>
            </a:r>
          </a:p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800" b="1">
                <a:solidFill>
                  <a:schemeClr val="bg1"/>
                </a:solidFill>
                <a:latin typeface="Aptos" panose="020B0004020202020204" pitchFamily="34" charset="0"/>
                <a:ea typeface="CENTENESANS-REG" panose="02000503000000020004" pitchFamily="2" charset="77"/>
              </a:rPr>
              <a:t>Personal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4BC94D14-B37B-A424-F571-A678687B8994}"/>
              </a:ext>
            </a:extLst>
          </p:cNvPr>
          <p:cNvSpPr/>
          <p:nvPr/>
        </p:nvSpPr>
        <p:spPr>
          <a:xfrm>
            <a:off x="8153400" y="2222204"/>
            <a:ext cx="3189768" cy="318976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800">
                <a:solidFill>
                  <a:schemeClr val="bg1"/>
                </a:solidFill>
                <a:latin typeface="Aptos Light" panose="020B0004020202020204" pitchFamily="34" charset="0"/>
                <a:ea typeface="CENTENESANS-LIGHT" pitchFamily="2" charset="77"/>
              </a:rPr>
              <a:t>Coverage</a:t>
            </a:r>
          </a:p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800" b="1">
                <a:solidFill>
                  <a:schemeClr val="bg1"/>
                </a:solidFill>
                <a:latin typeface="Aptos" panose="020B0004020202020204" pitchFamily="34" charset="0"/>
                <a:ea typeface="CENTENESANS-REG" panose="02000503000000020004" pitchFamily="2" charset="77"/>
              </a:rPr>
              <a:t>Possible</a:t>
            </a:r>
          </a:p>
        </p:txBody>
      </p:sp>
    </p:spTree>
    <p:extLst>
      <p:ext uri="{BB962C8B-B14F-4D97-AF65-F5344CB8AC3E}">
        <p14:creationId xmlns:p14="http://schemas.microsoft.com/office/powerpoint/2010/main" val="6880746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 2">
            <a:extLst>
              <a:ext uri="{FF2B5EF4-FFF2-40B4-BE49-F238E27FC236}">
                <a16:creationId xmlns:a16="http://schemas.microsoft.com/office/drawing/2014/main" id="{FD6C9639-F98E-D9BD-5A85-BBF69256E022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046538" y="2193767"/>
            <a:ext cx="7573962" cy="2232406"/>
          </a:xfrm>
          <a:prstGeom prst="rect">
            <a:avLst/>
          </a:prstGeom>
        </p:spPr>
        <p:txBody>
          <a:bodyPr/>
          <a:lstStyle/>
          <a:p>
            <a:pPr marL="11113" indent="0">
              <a:lnSpc>
                <a:spcPct val="75000"/>
              </a:lnSpc>
              <a:buNone/>
            </a:pPr>
            <a:r>
              <a:rPr lang="en-US" sz="9400" spc="-300">
                <a:solidFill>
                  <a:schemeClr val="bg1"/>
                </a:solidFill>
              </a:rPr>
              <a:t>Why ICHRAs Matter</a:t>
            </a:r>
          </a:p>
        </p:txBody>
      </p:sp>
      <p:pic>
        <p:nvPicPr>
          <p:cNvPr id="2" name="Picture 1" descr="A white circle with black text&#10;&#10;Description automatically generated">
            <a:extLst>
              <a:ext uri="{FF2B5EF4-FFF2-40B4-BE49-F238E27FC236}">
                <a16:creationId xmlns:a16="http://schemas.microsoft.com/office/drawing/2014/main" id="{3D122D6F-0C9D-6740-973D-1559866C11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4192" y="2060447"/>
            <a:ext cx="1969008" cy="2001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217353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56BAC4-CBB0-86EB-C25B-5B666A2755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A0DF7E2-0A39-38CD-B16B-863DBE923F86}"/>
              </a:ext>
            </a:extLst>
          </p:cNvPr>
          <p:cNvSpPr/>
          <p:nvPr/>
        </p:nvSpPr>
        <p:spPr>
          <a:xfrm>
            <a:off x="5178056" y="0"/>
            <a:ext cx="701394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ptos Light" panose="020B00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2E9CBF-802E-B207-C72F-5E7BF7A79C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377E2-3ACC-BC43-A7D4-336EBCC7B678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10" name=" 9">
            <a:extLst>
              <a:ext uri="{FF2B5EF4-FFF2-40B4-BE49-F238E27FC236}">
                <a16:creationId xmlns:a16="http://schemas.microsoft.com/office/drawing/2014/main" id="{848890D4-35F0-916F-16CA-891A7F58335F}"/>
              </a:ext>
            </a:extLst>
          </p:cNvPr>
          <p:cNvSpPr txBox="1">
            <a:spLocks/>
          </p:cNvSpPr>
          <p:nvPr/>
        </p:nvSpPr>
        <p:spPr>
          <a:xfrm>
            <a:off x="609600" y="1052146"/>
            <a:ext cx="4547191" cy="2169633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236538" indent="-225425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SzPct val="86000"/>
              <a:buFont typeface="Arial" panose="020B0604020202020204" pitchFamily="34" charset="0"/>
              <a:buChar char="•"/>
              <a:tabLst/>
              <a:defRPr sz="2800" b="0" i="0" kern="1200">
                <a:solidFill>
                  <a:schemeClr val="accent1"/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SzPct val="86000"/>
              <a:buFont typeface="Arial" panose="020B0604020202020204" pitchFamily="34" charset="0"/>
              <a:buChar char="•"/>
              <a:defRPr sz="2400" b="0" i="0" kern="1200">
                <a:solidFill>
                  <a:schemeClr val="accent1"/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SzPct val="86000"/>
              <a:buFont typeface="Arial" panose="020B0604020202020204" pitchFamily="34" charset="0"/>
              <a:buChar char="•"/>
              <a:defRPr sz="2000" b="0" i="0" kern="1200">
                <a:solidFill>
                  <a:schemeClr val="accent1"/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SzPct val="86000"/>
              <a:buFont typeface="Arial" panose="020B0604020202020204" pitchFamily="34" charset="0"/>
              <a:buChar char="•"/>
              <a:defRPr sz="1800" b="0" i="0" kern="1200">
                <a:solidFill>
                  <a:schemeClr val="accent1"/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SzPct val="86000"/>
              <a:buFont typeface="Arial" panose="020B0604020202020204" pitchFamily="34" charset="0"/>
              <a:buChar char="•"/>
              <a:defRPr sz="1800" b="0" i="0" kern="1200">
                <a:solidFill>
                  <a:schemeClr val="accent1"/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5800">
                <a:solidFill>
                  <a:schemeClr val="tx2"/>
                </a:solidFill>
                <a:latin typeface="Aptos Light" panose="020B0004020202020204" pitchFamily="34" charset="0"/>
                <a:cs typeface="+mj-cs"/>
              </a:rPr>
              <a:t>Group Plans Can Be Expensive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13D5123-68D0-C237-F5B2-A2734B74F4AB}"/>
              </a:ext>
            </a:extLst>
          </p:cNvPr>
          <p:cNvSpPr txBox="1"/>
          <p:nvPr/>
        </p:nvSpPr>
        <p:spPr>
          <a:xfrm>
            <a:off x="609600" y="56463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>
                <a:latin typeface="Aptos" panose="020B0004020202020204" pitchFamily="34" charset="0"/>
                <a:ea typeface="CENTENESANS-MEDIUM" panose="02000503000000020004" pitchFamily="2" charset="77"/>
                <a:cs typeface="+mj-cs"/>
              </a:rPr>
              <a:t>PROBLEM</a:t>
            </a:r>
            <a:endParaRPr lang="en-US">
              <a:latin typeface="Aptos Light" panose="020B0004020202020204" pitchFamily="34" charset="0"/>
            </a:endParaRP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0E3A1EB8-8A0B-42FA-F6BE-FA0D77C443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47907" y="1163960"/>
            <a:ext cx="5475767" cy="5679247"/>
          </a:xfrm>
        </p:spPr>
        <p:txBody>
          <a:bodyPr/>
          <a:lstStyle/>
          <a:p>
            <a:pPr marL="342900" indent="-342900">
              <a:spcBef>
                <a:spcPts val="2400"/>
              </a:spcBef>
            </a:pPr>
            <a:r>
              <a:rPr lang="en-US" sz="3000"/>
              <a:t>High Costs Despite Collective Bargaining Power</a:t>
            </a:r>
          </a:p>
          <a:p>
            <a:pPr marL="342900" indent="-342900">
              <a:spcBef>
                <a:spcPts val="2400"/>
              </a:spcBef>
            </a:pPr>
            <a:r>
              <a:rPr lang="en-US" sz="3000"/>
              <a:t>Cost-Prohibitive for Some Businesses</a:t>
            </a:r>
          </a:p>
          <a:p>
            <a:pPr marL="342900" indent="-342900">
              <a:spcBef>
                <a:spcPts val="2400"/>
              </a:spcBef>
            </a:pPr>
            <a:r>
              <a:rPr lang="en-US" sz="3000"/>
              <a:t>Unpredictable &amp; Unsustainable Annual Increases</a:t>
            </a:r>
          </a:p>
          <a:p>
            <a:pPr marL="342900" indent="-342900">
              <a:spcBef>
                <a:spcPts val="2400"/>
              </a:spcBef>
            </a:pPr>
            <a:r>
              <a:rPr lang="en-US" sz="3000"/>
              <a:t>Just 56% of small businesses </a:t>
            </a:r>
            <a:br>
              <a:rPr lang="en-US" sz="3000"/>
            </a:br>
            <a:r>
              <a:rPr lang="en-US" sz="3000"/>
              <a:t>offer insurance</a:t>
            </a:r>
          </a:p>
          <a:p>
            <a:pPr marL="0" indent="0">
              <a:spcBef>
                <a:spcPts val="2400"/>
              </a:spcBef>
              <a:buNone/>
            </a:pPr>
            <a:endParaRPr lang="en-US" sz="3000">
              <a:solidFill>
                <a:srgbClr val="333333"/>
              </a:solidFill>
            </a:endParaRPr>
          </a:p>
          <a:p>
            <a:pPr marL="342900" indent="-342900">
              <a:lnSpc>
                <a:spcPct val="85000"/>
              </a:lnSpc>
              <a:spcBef>
                <a:spcPts val="2400"/>
              </a:spcBef>
            </a:pPr>
            <a:endParaRPr lang="en-US" sz="3000"/>
          </a:p>
        </p:txBody>
      </p:sp>
      <p:sp>
        <p:nvSpPr>
          <p:cNvPr id="16" name="Triangle 15">
            <a:extLst>
              <a:ext uri="{FF2B5EF4-FFF2-40B4-BE49-F238E27FC236}">
                <a16:creationId xmlns:a16="http://schemas.microsoft.com/office/drawing/2014/main" id="{F7DA87DD-B34B-BBE8-0B3E-AC7D83A0E0AF}"/>
              </a:ext>
            </a:extLst>
          </p:cNvPr>
          <p:cNvSpPr/>
          <p:nvPr/>
        </p:nvSpPr>
        <p:spPr>
          <a:xfrm rot="5400000">
            <a:off x="4744778" y="1081860"/>
            <a:ext cx="1057946" cy="47846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atin typeface="Aptos Light" panose="020B00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63095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B56BAC4-CBB0-86EB-C25B-5B666A2755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2E9CBF-802E-B207-C72F-5E7BF7A79C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377E2-3ACC-BC43-A7D4-336EBCC7B678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10" name=" 9">
            <a:extLst>
              <a:ext uri="{FF2B5EF4-FFF2-40B4-BE49-F238E27FC236}">
                <a16:creationId xmlns:a16="http://schemas.microsoft.com/office/drawing/2014/main" id="{848890D4-35F0-916F-16CA-891A7F58335F}"/>
              </a:ext>
            </a:extLst>
          </p:cNvPr>
          <p:cNvSpPr txBox="1">
            <a:spLocks/>
          </p:cNvSpPr>
          <p:nvPr/>
        </p:nvSpPr>
        <p:spPr>
          <a:xfrm>
            <a:off x="609600" y="1052146"/>
            <a:ext cx="4547191" cy="3000821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236538" indent="-225425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SzPct val="86000"/>
              <a:buFont typeface="Arial" panose="020B0604020202020204" pitchFamily="34" charset="0"/>
              <a:buChar char="•"/>
              <a:tabLst/>
              <a:defRPr sz="2800" b="0" i="0" kern="1200">
                <a:solidFill>
                  <a:schemeClr val="accent1"/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SzPct val="86000"/>
              <a:buFont typeface="Arial" panose="020B0604020202020204" pitchFamily="34" charset="0"/>
              <a:buChar char="•"/>
              <a:defRPr sz="2400" b="0" i="0" kern="1200">
                <a:solidFill>
                  <a:schemeClr val="accent1"/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SzPct val="86000"/>
              <a:buFont typeface="Arial" panose="020B0604020202020204" pitchFamily="34" charset="0"/>
              <a:buChar char="•"/>
              <a:defRPr sz="2000" b="0" i="0" kern="1200">
                <a:solidFill>
                  <a:schemeClr val="accent1"/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SzPct val="86000"/>
              <a:buFont typeface="Arial" panose="020B0604020202020204" pitchFamily="34" charset="0"/>
              <a:buChar char="•"/>
              <a:defRPr sz="1800" b="0" i="0" kern="1200">
                <a:solidFill>
                  <a:schemeClr val="accent1"/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SzPct val="86000"/>
              <a:buFont typeface="Arial" panose="020B0604020202020204" pitchFamily="34" charset="0"/>
              <a:buChar char="•"/>
              <a:defRPr sz="1800" b="0" i="0" kern="1200">
                <a:solidFill>
                  <a:schemeClr val="accent1"/>
                </a:solidFill>
                <a:latin typeface="CENTENESANS-LIGHT" pitchFamily="2" charset="77"/>
                <a:ea typeface="CENTENESANS-LIGHT" pitchFamily="2" charset="77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6000">
                <a:solidFill>
                  <a:schemeClr val="bg1"/>
                </a:solidFill>
                <a:latin typeface="Aptos Light" panose="020B0004020202020204" pitchFamily="34" charset="0"/>
                <a:cs typeface="+mj-cs"/>
              </a:rPr>
              <a:t>ICHRAs Make Costs More Predictable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6000">
              <a:solidFill>
                <a:schemeClr val="bg1"/>
              </a:solidFill>
              <a:latin typeface="Aptos Light" panose="020B0004020202020204" pitchFamily="34" charset="0"/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13D5123-68D0-C237-F5B2-A2734B74F4AB}"/>
              </a:ext>
            </a:extLst>
          </p:cNvPr>
          <p:cNvSpPr txBox="1"/>
          <p:nvPr/>
        </p:nvSpPr>
        <p:spPr>
          <a:xfrm>
            <a:off x="609600" y="564634"/>
            <a:ext cx="360089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>
                <a:solidFill>
                  <a:schemeClr val="bg1"/>
                </a:solidFill>
                <a:latin typeface="Aptos" panose="020B0004020202020204" pitchFamily="34" charset="0"/>
                <a:ea typeface="CENTENESANS-MEDIUM" panose="02000503000000020004" pitchFamily="2" charset="77"/>
                <a:cs typeface="+mj-cs"/>
              </a:rPr>
              <a:t>WHY ICHRAs</a:t>
            </a:r>
            <a:endParaRPr lang="en-US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9C628589-344D-CA88-63C7-2C09188E7C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6568" y="3779569"/>
            <a:ext cx="5475767" cy="2565318"/>
          </a:xfrm>
        </p:spPr>
        <p:txBody>
          <a:bodyPr/>
          <a:lstStyle/>
          <a:p>
            <a:pPr marL="342900" indent="-342900">
              <a:spcBef>
                <a:spcPts val="2400"/>
              </a:spcBef>
              <a:buClr>
                <a:schemeClr val="bg1"/>
              </a:buClr>
            </a:pPr>
            <a:r>
              <a:rPr lang="en-US" b="1">
                <a:solidFill>
                  <a:schemeClr val="bg1"/>
                </a:solidFill>
                <a:latin typeface="Aptos" panose="020B0004020202020204" pitchFamily="34" charset="0"/>
                <a:ea typeface="CENTENESANS-MEDIUM" panose="02000503000000020004" pitchFamily="2" charset="77"/>
              </a:rPr>
              <a:t>Bigger Risk Pool </a:t>
            </a:r>
            <a:r>
              <a:rPr lang="en-US">
                <a:solidFill>
                  <a:schemeClr val="bg1"/>
                </a:solidFill>
              </a:rPr>
              <a:t>—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Millions vs Thousands</a:t>
            </a:r>
          </a:p>
          <a:p>
            <a:pPr marL="342900" indent="-342900">
              <a:spcBef>
                <a:spcPts val="2400"/>
              </a:spcBef>
              <a:buClr>
                <a:schemeClr val="bg1"/>
              </a:buClr>
            </a:pPr>
            <a:r>
              <a:rPr lang="en-US" b="1">
                <a:solidFill>
                  <a:schemeClr val="bg1"/>
                </a:solidFill>
                <a:latin typeface="Aptos" panose="020B0004020202020204" pitchFamily="34" charset="0"/>
                <a:ea typeface="CENTENESANS-MEDIUM" panose="02000503000000020004" pitchFamily="2" charset="77"/>
              </a:rPr>
              <a:t>More Confident Budgeting </a:t>
            </a:r>
            <a:r>
              <a:rPr lang="en-US">
                <a:solidFill>
                  <a:schemeClr val="bg1"/>
                </a:solidFill>
              </a:rPr>
              <a:t>—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Set Amount vs Variable Costs</a:t>
            </a:r>
          </a:p>
          <a:p>
            <a:pPr marL="342900" indent="-342900">
              <a:spcBef>
                <a:spcPts val="2400"/>
              </a:spcBef>
              <a:buClr>
                <a:schemeClr val="bg1"/>
              </a:buClr>
            </a:pPr>
            <a:endParaRPr lang="en-US">
              <a:solidFill>
                <a:schemeClr val="bg1"/>
              </a:solidFill>
            </a:endParaRPr>
          </a:p>
        </p:txBody>
      </p:sp>
      <p:pic>
        <p:nvPicPr>
          <p:cNvPr id="3" name="Picture 2" descr="A cartoon of a person holding a crystal ball&#10;&#10;Description automatically generated">
            <a:extLst>
              <a:ext uri="{FF2B5EF4-FFF2-40B4-BE49-F238E27FC236}">
                <a16:creationId xmlns:a16="http://schemas.microsoft.com/office/drawing/2014/main" id="{A3A1401C-C8B1-FDBD-CE0A-88A235F59A6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02727" y="-219942"/>
            <a:ext cx="77724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851327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/>
    </p:bldLst>
  </p:timing>
</p:sld>
</file>

<file path=ppt/theme/theme1.xml><?xml version="1.0" encoding="utf-8"?>
<a:theme xmlns:a="http://schemas.openxmlformats.org/drawingml/2006/main" name="Office Theme">
  <a:themeElements>
    <a:clrScheme name="Ambetter Health">
      <a:dk1>
        <a:srgbClr val="000000"/>
      </a:dk1>
      <a:lt1>
        <a:srgbClr val="FFFFFF"/>
      </a:lt1>
      <a:dk2>
        <a:srgbClr val="CB187D"/>
      </a:dk2>
      <a:lt2>
        <a:srgbClr val="E8E8E8"/>
      </a:lt2>
      <a:accent1>
        <a:srgbClr val="58595B"/>
      </a:accent1>
      <a:accent2>
        <a:srgbClr val="808285"/>
      </a:accent2>
      <a:accent3>
        <a:srgbClr val="00A0A3"/>
      </a:accent3>
      <a:accent4>
        <a:srgbClr val="F58220"/>
      </a:accent4>
      <a:accent5>
        <a:srgbClr val="5C2F92"/>
      </a:accent5>
      <a:accent6>
        <a:srgbClr val="7F004C"/>
      </a:accent6>
      <a:hlink>
        <a:srgbClr val="9FBF37"/>
      </a:hlink>
      <a:folHlink>
        <a:srgbClr val="00B6FE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4A028BE3FDC1458F6BCE1308B468B5" ma:contentTypeVersion="12" ma:contentTypeDescription="Create a new document." ma:contentTypeScope="" ma:versionID="e5f9754827940cbee9209ae5b304effa">
  <xsd:schema xmlns:xsd="http://www.w3.org/2001/XMLSchema" xmlns:xs="http://www.w3.org/2001/XMLSchema" xmlns:p="http://schemas.microsoft.com/office/2006/metadata/properties" xmlns:ns2="d67f6f33-1769-4fe9-bd34-017927654681" xmlns:ns3="818daca7-7d20-44f4-aaa3-e296e3919b90" targetNamespace="http://schemas.microsoft.com/office/2006/metadata/properties" ma:root="true" ma:fieldsID="f9e0054caf32e1ecf5309979c7439696" ns2:_="" ns3:_="">
    <xsd:import namespace="d67f6f33-1769-4fe9-bd34-017927654681"/>
    <xsd:import namespace="818daca7-7d20-44f4-aaa3-e296e3919b9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67f6f33-1769-4fe9-bd34-01792765468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4f5b6eb6-f54a-42b0-9e53-661be12aea0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8daca7-7d20-44f4-aaa3-e296e3919b90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892d7dd2-4720-4b97-aac9-092506efe749}" ma:internalName="TaxCatchAll" ma:showField="CatchAllData" ma:web="818daca7-7d20-44f4-aaa3-e296e3919b9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18daca7-7d20-44f4-aaa3-e296e3919b90" xsi:nil="true"/>
    <lcf76f155ced4ddcb4097134ff3c332f xmlns="d67f6f33-1769-4fe9-bd34-017927654681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33E2699-F195-4538-9D45-D4FB46ADB89D}">
  <ds:schemaRefs>
    <ds:schemaRef ds:uri="818daca7-7d20-44f4-aaa3-e296e3919b90"/>
    <ds:schemaRef ds:uri="d67f6f33-1769-4fe9-bd34-017927654681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AAA4F72F-B476-43A1-90FE-3BCCD350D434}">
  <ds:schemaRefs>
    <ds:schemaRef ds:uri="818daca7-7d20-44f4-aaa3-e296e3919b90"/>
    <ds:schemaRef ds:uri="d67f6f33-1769-4fe9-bd34-017927654681"/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2D09F026-81E6-4B39-ACE0-364CB0F5712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3392</Words>
  <Application>Microsoft Office PowerPoint</Application>
  <PresentationFormat>Widescreen</PresentationFormat>
  <Paragraphs>468</Paragraphs>
  <Slides>36</Slides>
  <Notes>36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1" baseType="lpstr">
      <vt:lpstr>Aptos Light</vt:lpstr>
      <vt:lpstr>CENTENESANS-LIGHTITALIC</vt:lpstr>
      <vt:lpstr>Arial</vt:lpstr>
      <vt:lpstr>Aptos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Katy Fischer</dc:creator>
  <cp:lastModifiedBy>Tony Runion</cp:lastModifiedBy>
  <cp:revision>3</cp:revision>
  <cp:lastPrinted>2025-05-05T17:50:45Z</cp:lastPrinted>
  <dcterms:created xsi:type="dcterms:W3CDTF">2025-03-06T18:57:43Z</dcterms:created>
  <dcterms:modified xsi:type="dcterms:W3CDTF">2026-05-14T15:31:03Z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0x010100294A028BE3FDC1458F6BCE1308B468B5</vt:lpwstr>
  </property>
  <property fmtid="{D5CDD505-2E9C-101B-9397-08002B2CF9AE}" pid="3" name="MSIP_Label_b0b638e0-f50f-48bd-992f-bcb55031a99f_Enabled">
    <vt:lpwstr>true</vt:lpwstr>
  </property>
  <property fmtid="{D5CDD505-2E9C-101B-9397-08002B2CF9AE}" pid="4" name="MSIP_Label_b0b638e0-f50f-48bd-992f-bcb55031a99f_SetDate">
    <vt:lpwstr>2025-09-09T14:03:37Z</vt:lpwstr>
  </property>
  <property fmtid="{D5CDD505-2E9C-101B-9397-08002B2CF9AE}" pid="5" name="MSIP_Label_b0b638e0-f50f-48bd-992f-bcb55031a99f_Method">
    <vt:lpwstr>Standard</vt:lpwstr>
  </property>
  <property fmtid="{D5CDD505-2E9C-101B-9397-08002B2CF9AE}" pid="6" name="MSIP_Label_b0b638e0-f50f-48bd-992f-bcb55031a99f_Name">
    <vt:lpwstr>Confidential Default</vt:lpwstr>
  </property>
  <property fmtid="{D5CDD505-2E9C-101B-9397-08002B2CF9AE}" pid="7" name="MSIP_Label_b0b638e0-f50f-48bd-992f-bcb55031a99f_SiteId">
    <vt:lpwstr>f45ccc07-e57e-4d15-bf6f-f6cbccd2d395</vt:lpwstr>
  </property>
  <property fmtid="{D5CDD505-2E9C-101B-9397-08002B2CF9AE}" pid="8" name="MSIP_Label_b0b638e0-f50f-48bd-992f-bcb55031a99f_ActionId">
    <vt:lpwstr>a02ffe73-52d7-4a20-9bc8-3b95f61169c1</vt:lpwstr>
  </property>
  <property fmtid="{D5CDD505-2E9C-101B-9397-08002B2CF9AE}" pid="9" name="MSIP_Label_b0b638e0-f50f-48bd-992f-bcb55031a99f_ContentBits">
    <vt:lpwstr>0</vt:lpwstr>
  </property>
  <property fmtid="{D5CDD505-2E9C-101B-9397-08002B2CF9AE}" pid="10" name="MSIP_Label_b0b638e0-f50f-48bd-992f-bcb55031a99f_Tag">
    <vt:lpwstr>10, 3, 0, 2</vt:lpwstr>
  </property>
  <property fmtid="{D5CDD505-2E9C-101B-9397-08002B2CF9AE}" pid="11" name="MediaServiceImageTags">
    <vt:lpwstr/>
  </property>
</Properties>
</file>